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63"/>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Lst>
  <p:sldSz cx="18288000" cy="10287000"/>
  <p:notesSz cx="6858000" cy="9144000"/>
  <p:embeddedFontLst>
    <p:embeddedFont>
      <p:font typeface="Open Sans" panose="020B0606030504020204" pitchFamily="34" charset="0"/>
      <p:regular r:id="rId64"/>
      <p:bold r:id="rId65"/>
      <p:italic r:id="rId66"/>
      <p:boldItalic r:id="rId67"/>
    </p:embeddedFont>
    <p:embeddedFont>
      <p:font typeface="Open Sans Bold" panose="020B0806030504020204" pitchFamily="34" charset="0"/>
      <p:regular r:id="rId68"/>
      <p:bold r:id="rId69"/>
    </p:embeddedFont>
    <p:embeddedFont>
      <p:font typeface="Open Sans Bold Italics" panose="020B0604020202020204" charset="0"/>
      <p:regular r:id="rId70"/>
    </p:embeddedFont>
    <p:embeddedFont>
      <p:font typeface="Open Sans Italics" panose="020B0604020202020204" charset="0"/>
      <p:regular r:id="rId71"/>
    </p:embeddedFont>
    <p:embeddedFont>
      <p:font typeface="WWF" panose="02000000000000000000" charset="0"/>
      <p:regular r:id="rId7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FFB15C-E59C-4663-8EDA-41567F020E86}" v="193" dt="2026-06-30T04:29:58.9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notesMaster" Target="notesMasters/notesMaster1.xml"/><Relationship Id="rId68" Type="http://schemas.openxmlformats.org/officeDocument/2006/relationships/font" Target="fonts/font5.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3.fntdata"/><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1.fntdata"/><Relationship Id="rId69" Type="http://schemas.openxmlformats.org/officeDocument/2006/relationships/font" Target="fonts/font6.fntdata"/><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7.fntdata"/><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font" Target="fonts/font2.fntdata"/><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font" Target="fonts/font8.fntdata"/><Relationship Id="rId2" Type="http://schemas.openxmlformats.org/officeDocument/2006/relationships/customXml" Target="../customXml/item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30.06.2026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svg"/></Relationships>
</file>

<file path=ppt/slides/_rels/slide2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5.svg"/><Relationship Id="rId7" Type="http://schemas.openxmlformats.org/officeDocument/2006/relationships/image" Target="../media/image30.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image" Target="../media/image28.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0.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hyperlink" Target="https://wwfasia.awsassets.panda.org/downloads/gbvtoolkit62326.pdf" TargetMode="External"/><Relationship Id="rId4" Type="http://schemas.openxmlformats.org/officeDocument/2006/relationships/image" Target="../media/image46.png"/></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C1851"/>
        </a:solidFill>
        <a:effectLst/>
      </p:bgPr>
    </p:bg>
    <p:spTree>
      <p:nvGrpSpPr>
        <p:cNvPr id="1" name=""/>
        <p:cNvGrpSpPr/>
        <p:nvPr/>
      </p:nvGrpSpPr>
      <p:grpSpPr>
        <a:xfrm>
          <a:off x="0" y="0"/>
          <a:ext cx="0" cy="0"/>
          <a:chOff x="0" y="0"/>
          <a:chExt cx="0" cy="0"/>
        </a:xfrm>
      </p:grpSpPr>
      <p:grpSp>
        <p:nvGrpSpPr>
          <p:cNvPr id="2" name="Group 2"/>
          <p:cNvGrpSpPr/>
          <p:nvPr/>
        </p:nvGrpSpPr>
        <p:grpSpPr>
          <a:xfrm>
            <a:off x="7141233" y="6683475"/>
            <a:ext cx="5172116" cy="2232641"/>
            <a:chOff x="0" y="0"/>
            <a:chExt cx="6896155" cy="2976855"/>
          </a:xfrm>
        </p:grpSpPr>
        <p:sp>
          <p:nvSpPr>
            <p:cNvPr id="3" name="Freeform 3"/>
            <p:cNvSpPr/>
            <p:nvPr/>
          </p:nvSpPr>
          <p:spPr>
            <a:xfrm>
              <a:off x="0" y="0"/>
              <a:ext cx="6896155" cy="2976880"/>
            </a:xfrm>
            <a:custGeom>
              <a:avLst/>
              <a:gdLst/>
              <a:ahLst/>
              <a:cxnLst/>
              <a:rect l="l" t="t" r="r" b="b"/>
              <a:pathLst>
                <a:path w="6896155" h="2976880">
                  <a:moveTo>
                    <a:pt x="0" y="0"/>
                  </a:moveTo>
                  <a:lnTo>
                    <a:pt x="6896155" y="0"/>
                  </a:lnTo>
                  <a:lnTo>
                    <a:pt x="6896155" y="2976880"/>
                  </a:lnTo>
                  <a:lnTo>
                    <a:pt x="0" y="2976880"/>
                  </a:lnTo>
                  <a:close/>
                </a:path>
              </a:pathLst>
            </a:custGeom>
            <a:solidFill>
              <a:srgbClr val="FBF8F2"/>
            </a:solidFill>
          </p:spPr>
        </p:sp>
      </p:grpSp>
      <p:grpSp>
        <p:nvGrpSpPr>
          <p:cNvPr id="4" name="Group 4"/>
          <p:cNvGrpSpPr/>
          <p:nvPr/>
        </p:nvGrpSpPr>
        <p:grpSpPr>
          <a:xfrm>
            <a:off x="7141233" y="6683475"/>
            <a:ext cx="71438" cy="2232641"/>
            <a:chOff x="0" y="0"/>
            <a:chExt cx="95250" cy="2976855"/>
          </a:xfrm>
        </p:grpSpPr>
        <p:sp>
          <p:nvSpPr>
            <p:cNvPr id="5" name="Freeform 5"/>
            <p:cNvSpPr/>
            <p:nvPr/>
          </p:nvSpPr>
          <p:spPr>
            <a:xfrm>
              <a:off x="0" y="0"/>
              <a:ext cx="95250" cy="2976880"/>
            </a:xfrm>
            <a:custGeom>
              <a:avLst/>
              <a:gdLst/>
              <a:ahLst/>
              <a:cxnLst/>
              <a:rect l="l" t="t" r="r" b="b"/>
              <a:pathLst>
                <a:path w="95250" h="2976880">
                  <a:moveTo>
                    <a:pt x="0" y="0"/>
                  </a:moveTo>
                  <a:lnTo>
                    <a:pt x="95250" y="0"/>
                  </a:lnTo>
                  <a:lnTo>
                    <a:pt x="95250" y="2976880"/>
                  </a:lnTo>
                  <a:lnTo>
                    <a:pt x="0" y="2976880"/>
                  </a:lnTo>
                  <a:close/>
                </a:path>
              </a:pathLst>
            </a:custGeom>
            <a:solidFill>
              <a:srgbClr val="3B3677"/>
            </a:solidFill>
          </p:spPr>
        </p:sp>
      </p:grpSp>
      <p:sp>
        <p:nvSpPr>
          <p:cNvPr id="6" name="Freeform 6"/>
          <p:cNvSpPr/>
          <p:nvPr/>
        </p:nvSpPr>
        <p:spPr>
          <a:xfrm>
            <a:off x="930392" y="1409001"/>
            <a:ext cx="5328820" cy="7507114"/>
          </a:xfrm>
          <a:custGeom>
            <a:avLst/>
            <a:gdLst/>
            <a:ahLst/>
            <a:cxnLst/>
            <a:rect l="l" t="t" r="r" b="b"/>
            <a:pathLst>
              <a:path w="5328820" h="7507114">
                <a:moveTo>
                  <a:pt x="0" y="0"/>
                </a:moveTo>
                <a:lnTo>
                  <a:pt x="5328820" y="0"/>
                </a:lnTo>
                <a:lnTo>
                  <a:pt x="5328820" y="7507115"/>
                </a:lnTo>
                <a:lnTo>
                  <a:pt x="0" y="7507115"/>
                </a:lnTo>
                <a:lnTo>
                  <a:pt x="0" y="0"/>
                </a:lnTo>
                <a:close/>
              </a:path>
            </a:pathLst>
          </a:custGeom>
          <a:blipFill>
            <a:blip r:embed="rId3"/>
            <a:stretch>
              <a:fillRect t="-342" b="-342"/>
            </a:stretch>
          </a:blipFill>
        </p:spPr>
      </p:sp>
      <p:sp>
        <p:nvSpPr>
          <p:cNvPr id="7" name="TextBox 7"/>
          <p:cNvSpPr txBox="1"/>
          <p:nvPr/>
        </p:nvSpPr>
        <p:spPr>
          <a:xfrm>
            <a:off x="7166636" y="1370884"/>
            <a:ext cx="5382500" cy="431599"/>
          </a:xfrm>
          <a:prstGeom prst="rect">
            <a:avLst/>
          </a:prstGeom>
        </p:spPr>
        <p:txBody>
          <a:bodyPr lIns="0" tIns="0" rIns="0" bIns="0" rtlCol="0" anchor="t">
            <a:spAutoFit/>
          </a:bodyPr>
          <a:lstStyle/>
          <a:p>
            <a:pPr algn="l">
              <a:lnSpc>
                <a:spcPts val="3521"/>
              </a:lnSpc>
            </a:pPr>
            <a:r>
              <a:rPr lang="en-US" sz="2934">
                <a:solidFill>
                  <a:srgbClr val="FBF8F2"/>
                </a:solidFill>
                <a:latin typeface="WWF"/>
                <a:ea typeface="WWF"/>
                <a:cs typeface="WWF"/>
                <a:sym typeface="WWF"/>
              </a:rPr>
              <a:t>TRAINING OF TRAINERS MANUAL</a:t>
            </a:r>
          </a:p>
        </p:txBody>
      </p:sp>
      <p:sp>
        <p:nvSpPr>
          <p:cNvPr id="8" name="TextBox 8"/>
          <p:cNvSpPr txBox="1"/>
          <p:nvPr/>
        </p:nvSpPr>
        <p:spPr>
          <a:xfrm>
            <a:off x="7166636" y="1586684"/>
            <a:ext cx="10092664" cy="1451819"/>
          </a:xfrm>
          <a:prstGeom prst="rect">
            <a:avLst/>
          </a:prstGeom>
        </p:spPr>
        <p:txBody>
          <a:bodyPr lIns="0" tIns="0" rIns="0" bIns="0" rtlCol="0" anchor="t">
            <a:spAutoFit/>
          </a:bodyPr>
          <a:lstStyle/>
          <a:p>
            <a:pPr algn="l">
              <a:lnSpc>
                <a:spcPts val="11492"/>
              </a:lnSpc>
            </a:pPr>
            <a:r>
              <a:rPr lang="en-US" sz="9577">
                <a:solidFill>
                  <a:srgbClr val="FBF8F2"/>
                </a:solidFill>
                <a:latin typeface="WWF"/>
                <a:ea typeface="WWF"/>
                <a:cs typeface="WWF"/>
                <a:sym typeface="WWF"/>
              </a:rPr>
              <a:t>FACILITATOR’S NOTES SLIDE</a:t>
            </a:r>
          </a:p>
        </p:txBody>
      </p:sp>
      <p:sp>
        <p:nvSpPr>
          <p:cNvPr id="9" name="TextBox 9"/>
          <p:cNvSpPr txBox="1"/>
          <p:nvPr/>
        </p:nvSpPr>
        <p:spPr>
          <a:xfrm>
            <a:off x="7166636" y="3420861"/>
            <a:ext cx="6778824" cy="2523173"/>
          </a:xfrm>
          <a:prstGeom prst="rect">
            <a:avLst/>
          </a:prstGeom>
        </p:spPr>
        <p:txBody>
          <a:bodyPr lIns="0" tIns="0" rIns="0" bIns="0" rtlCol="0" anchor="t">
            <a:spAutoFit/>
          </a:bodyPr>
          <a:lstStyle/>
          <a:p>
            <a:pPr algn="l">
              <a:lnSpc>
                <a:spcPts val="2857"/>
              </a:lnSpc>
            </a:pPr>
            <a:r>
              <a:rPr lang="en-US" sz="2250">
                <a:solidFill>
                  <a:srgbClr val="FBF8F2"/>
                </a:solidFill>
                <a:latin typeface="Open Sans"/>
                <a:ea typeface="Open Sans"/>
                <a:cs typeface="Open Sans"/>
                <a:sym typeface="Open Sans"/>
              </a:rPr>
              <a:t>This slide deck accompanies the </a:t>
            </a:r>
            <a:r>
              <a:rPr lang="en-US" sz="2250" b="1" i="1">
                <a:solidFill>
                  <a:srgbClr val="FBF8F2"/>
                </a:solidFill>
                <a:latin typeface="Open Sans Bold Italics"/>
                <a:ea typeface="Open Sans Bold Italics"/>
                <a:cs typeface="Open Sans Bold Italics"/>
                <a:sym typeface="Open Sans Bold Italics"/>
              </a:rPr>
              <a:t>Training of Trainers Manual: Preventing Gender‑Based Violence (GBV) in Conservation Programming</a:t>
            </a:r>
            <a:r>
              <a:rPr lang="en-US" sz="2250">
                <a:solidFill>
                  <a:srgbClr val="FBF8F2"/>
                </a:solidFill>
                <a:latin typeface="Open Sans"/>
                <a:ea typeface="Open Sans"/>
                <a:cs typeface="Open Sans"/>
                <a:sym typeface="Open Sans"/>
              </a:rPr>
              <a:t>. It is designed to support facilitators by highlighting key points, providing visual aids, and offering a clear structure for workshops. It should be used together with the manual, rather than on its own.</a:t>
            </a:r>
          </a:p>
        </p:txBody>
      </p:sp>
      <p:sp>
        <p:nvSpPr>
          <p:cNvPr id="10" name="TextBox 10"/>
          <p:cNvSpPr txBox="1"/>
          <p:nvPr/>
        </p:nvSpPr>
        <p:spPr>
          <a:xfrm>
            <a:off x="7561885" y="6907946"/>
            <a:ext cx="4436126" cy="333375"/>
          </a:xfrm>
          <a:prstGeom prst="rect">
            <a:avLst/>
          </a:prstGeom>
        </p:spPr>
        <p:txBody>
          <a:bodyPr lIns="0" tIns="0" rIns="0" bIns="0" rtlCol="0" anchor="t">
            <a:spAutoFit/>
          </a:bodyPr>
          <a:lstStyle/>
          <a:p>
            <a:pPr algn="l">
              <a:lnSpc>
                <a:spcPts val="2639"/>
              </a:lnSpc>
            </a:pPr>
            <a:r>
              <a:rPr lang="en-US" sz="2199">
                <a:solidFill>
                  <a:srgbClr val="ED6436"/>
                </a:solidFill>
                <a:latin typeface="WWF"/>
                <a:ea typeface="WWF"/>
                <a:cs typeface="WWF"/>
                <a:sym typeface="WWF"/>
              </a:rPr>
              <a:t>NOTE:</a:t>
            </a:r>
          </a:p>
        </p:txBody>
      </p:sp>
      <p:sp>
        <p:nvSpPr>
          <p:cNvPr id="11" name="TextBox 11"/>
          <p:cNvSpPr txBox="1"/>
          <p:nvPr/>
        </p:nvSpPr>
        <p:spPr>
          <a:xfrm>
            <a:off x="7561885" y="7377575"/>
            <a:ext cx="4436126" cy="1275969"/>
          </a:xfrm>
          <a:prstGeom prst="rect">
            <a:avLst/>
          </a:prstGeom>
        </p:spPr>
        <p:txBody>
          <a:bodyPr lIns="0" tIns="0" rIns="0" bIns="0" rtlCol="0" anchor="t">
            <a:spAutoFit/>
          </a:bodyPr>
          <a:lstStyle/>
          <a:p>
            <a:pPr algn="l">
              <a:lnSpc>
                <a:spcPts val="2088"/>
              </a:lnSpc>
            </a:pPr>
            <a:r>
              <a:rPr lang="en-US" sz="1800">
                <a:solidFill>
                  <a:srgbClr val="3B3677"/>
                </a:solidFill>
                <a:latin typeface="Open Sans"/>
                <a:ea typeface="Open Sans"/>
                <a:cs typeface="Open Sans"/>
                <a:sym typeface="Open Sans"/>
              </a:rPr>
              <a:t>Feel free to adapt this deck to your needs and context by </a:t>
            </a:r>
            <a:r>
              <a:rPr lang="en-US" sz="1800" b="1">
                <a:solidFill>
                  <a:srgbClr val="3B3677"/>
                </a:solidFill>
                <a:latin typeface="Open Sans Bold"/>
                <a:ea typeface="Open Sans Bold"/>
                <a:cs typeface="Open Sans Bold"/>
                <a:sym typeface="Open Sans Bold"/>
              </a:rPr>
              <a:t>making a copy</a:t>
            </a:r>
            <a:r>
              <a:rPr lang="en-US" sz="1800">
                <a:solidFill>
                  <a:srgbClr val="3B3677"/>
                </a:solidFill>
                <a:latin typeface="Open Sans"/>
                <a:ea typeface="Open Sans"/>
                <a:cs typeface="Open Sans"/>
                <a:sym typeface="Open Sans"/>
              </a:rPr>
              <a:t> of this presentation. Template slides have been provided for you to add your own activities or key points.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sp>
        <p:nvSpPr>
          <p:cNvPr id="2" name="TextBox 2"/>
          <p:cNvSpPr txBox="1"/>
          <p:nvPr/>
        </p:nvSpPr>
        <p:spPr>
          <a:xfrm>
            <a:off x="1298953" y="4364860"/>
            <a:ext cx="137693" cy="168240"/>
          </a:xfrm>
          <a:prstGeom prst="rect">
            <a:avLst/>
          </a:prstGeom>
        </p:spPr>
        <p:txBody>
          <a:bodyPr lIns="0" tIns="0" rIns="0" bIns="0" rtlCol="0" anchor="t">
            <a:spAutoFit/>
          </a:bodyPr>
          <a:lstStyle/>
          <a:p>
            <a:pPr algn="l">
              <a:lnSpc>
                <a:spcPts val="1439"/>
              </a:lnSpc>
            </a:pPr>
            <a:r>
              <a:rPr lang="en-US" sz="960">
                <a:solidFill>
                  <a:srgbClr val="88B32D"/>
                </a:solidFill>
                <a:latin typeface="Open Sans"/>
                <a:ea typeface="Open Sans"/>
                <a:cs typeface="Open Sans"/>
                <a:sym typeface="Open Sans"/>
              </a:rPr>
              <a:t>●</a:t>
            </a:r>
          </a:p>
        </p:txBody>
      </p:sp>
      <p:sp>
        <p:nvSpPr>
          <p:cNvPr id="3" name="TextBox 3"/>
          <p:cNvSpPr txBox="1"/>
          <p:nvPr/>
        </p:nvSpPr>
        <p:spPr>
          <a:xfrm>
            <a:off x="1601667" y="4229338"/>
            <a:ext cx="2289788" cy="374013"/>
          </a:xfrm>
          <a:prstGeom prst="rect">
            <a:avLst/>
          </a:prstGeom>
        </p:spPr>
        <p:txBody>
          <a:bodyPr wrap="square" lIns="0" tIns="0" rIns="0" bIns="0" rtlCol="0" anchor="t">
            <a:spAutoFit/>
          </a:bodyPr>
          <a:lstStyle/>
          <a:p>
            <a:pPr algn="l">
              <a:lnSpc>
                <a:spcPts val="3216"/>
              </a:lnSpc>
            </a:pPr>
            <a:r>
              <a:rPr lang="en-US" sz="2000">
                <a:solidFill>
                  <a:srgbClr val="3B3677"/>
                </a:solidFill>
                <a:latin typeface="Open Sans"/>
                <a:ea typeface="Open Sans"/>
                <a:cs typeface="Open Sans"/>
                <a:sym typeface="Open Sans"/>
              </a:rPr>
              <a:t>Gender vs Sex</a:t>
            </a:r>
          </a:p>
        </p:txBody>
      </p:sp>
      <p:sp>
        <p:nvSpPr>
          <p:cNvPr id="4" name="TextBox 4"/>
          <p:cNvSpPr txBox="1"/>
          <p:nvPr/>
        </p:nvSpPr>
        <p:spPr>
          <a:xfrm>
            <a:off x="1298953" y="4893612"/>
            <a:ext cx="137693" cy="168240"/>
          </a:xfrm>
          <a:prstGeom prst="rect">
            <a:avLst/>
          </a:prstGeom>
        </p:spPr>
        <p:txBody>
          <a:bodyPr lIns="0" tIns="0" rIns="0" bIns="0" rtlCol="0" anchor="t">
            <a:spAutoFit/>
          </a:bodyPr>
          <a:lstStyle/>
          <a:p>
            <a:pPr algn="l">
              <a:lnSpc>
                <a:spcPts val="1439"/>
              </a:lnSpc>
            </a:pPr>
            <a:r>
              <a:rPr lang="en-US" sz="960">
                <a:solidFill>
                  <a:srgbClr val="88B32D"/>
                </a:solidFill>
                <a:latin typeface="Open Sans"/>
                <a:ea typeface="Open Sans"/>
                <a:cs typeface="Open Sans"/>
                <a:sym typeface="Open Sans"/>
              </a:rPr>
              <a:t>●</a:t>
            </a:r>
          </a:p>
        </p:txBody>
      </p:sp>
      <p:sp>
        <p:nvSpPr>
          <p:cNvPr id="5" name="TextBox 5"/>
          <p:cNvSpPr txBox="1"/>
          <p:nvPr/>
        </p:nvSpPr>
        <p:spPr>
          <a:xfrm>
            <a:off x="1601667" y="4758090"/>
            <a:ext cx="13321408" cy="382143"/>
          </a:xfrm>
          <a:prstGeom prst="rect">
            <a:avLst/>
          </a:prstGeom>
        </p:spPr>
        <p:txBody>
          <a:bodyPr lIns="0" tIns="0" rIns="0" bIns="0" rtlCol="0" anchor="t">
            <a:spAutoFit/>
          </a:bodyPr>
          <a:lstStyle/>
          <a:p>
            <a:pPr algn="l">
              <a:lnSpc>
                <a:spcPts val="3216"/>
              </a:lnSpc>
            </a:pPr>
            <a:r>
              <a:rPr lang="en-US" sz="2000">
                <a:solidFill>
                  <a:srgbClr val="3B3677"/>
                </a:solidFill>
                <a:latin typeface="Open Sans"/>
                <a:ea typeface="Open Sans"/>
                <a:cs typeface="Open Sans"/>
                <a:sym typeface="Open Sans"/>
              </a:rPr>
              <a:t>Social constructs can change over time and geography (but there are relatively universal norms across the world)</a:t>
            </a:r>
          </a:p>
        </p:txBody>
      </p:sp>
      <p:sp>
        <p:nvSpPr>
          <p:cNvPr id="6" name="TextBox 6"/>
          <p:cNvSpPr txBox="1"/>
          <p:nvPr/>
        </p:nvSpPr>
        <p:spPr>
          <a:xfrm>
            <a:off x="1298953" y="5422354"/>
            <a:ext cx="137693" cy="168240"/>
          </a:xfrm>
          <a:prstGeom prst="rect">
            <a:avLst/>
          </a:prstGeom>
        </p:spPr>
        <p:txBody>
          <a:bodyPr lIns="0" tIns="0" rIns="0" bIns="0" rtlCol="0" anchor="t">
            <a:spAutoFit/>
          </a:bodyPr>
          <a:lstStyle/>
          <a:p>
            <a:pPr algn="l">
              <a:lnSpc>
                <a:spcPts val="1439"/>
              </a:lnSpc>
            </a:pPr>
            <a:r>
              <a:rPr lang="en-US" sz="960">
                <a:solidFill>
                  <a:srgbClr val="88B32D"/>
                </a:solidFill>
                <a:latin typeface="Open Sans"/>
                <a:ea typeface="Open Sans"/>
                <a:cs typeface="Open Sans"/>
                <a:sym typeface="Open Sans"/>
              </a:rPr>
              <a:t>●</a:t>
            </a:r>
          </a:p>
        </p:txBody>
      </p:sp>
      <p:sp>
        <p:nvSpPr>
          <p:cNvPr id="7" name="TextBox 7"/>
          <p:cNvSpPr txBox="1"/>
          <p:nvPr/>
        </p:nvSpPr>
        <p:spPr>
          <a:xfrm>
            <a:off x="1601667" y="5286832"/>
            <a:ext cx="13397012" cy="382143"/>
          </a:xfrm>
          <a:prstGeom prst="rect">
            <a:avLst/>
          </a:prstGeom>
        </p:spPr>
        <p:txBody>
          <a:bodyPr lIns="0" tIns="0" rIns="0" bIns="0" rtlCol="0" anchor="t">
            <a:spAutoFit/>
          </a:bodyPr>
          <a:lstStyle/>
          <a:p>
            <a:pPr algn="l">
              <a:lnSpc>
                <a:spcPts val="3216"/>
              </a:lnSpc>
            </a:pPr>
            <a:r>
              <a:rPr lang="en-US" sz="2000">
                <a:solidFill>
                  <a:srgbClr val="3B3677"/>
                </a:solidFill>
                <a:latin typeface="Open Sans"/>
                <a:ea typeface="Open Sans"/>
                <a:cs typeface="Open Sans"/>
                <a:sym typeface="Open Sans"/>
              </a:rPr>
              <a:t>Social and cultural norms we ascribe to men/women/boys/girls can create consequences on them and on society.</a:t>
            </a:r>
          </a:p>
        </p:txBody>
      </p:sp>
      <p:sp>
        <p:nvSpPr>
          <p:cNvPr id="8" name="TextBox 8"/>
          <p:cNvSpPr txBox="1"/>
          <p:nvPr/>
        </p:nvSpPr>
        <p:spPr>
          <a:xfrm>
            <a:off x="1298953" y="5866962"/>
            <a:ext cx="15960347" cy="554888"/>
          </a:xfrm>
          <a:prstGeom prst="rect">
            <a:avLst/>
          </a:prstGeom>
        </p:spPr>
        <p:txBody>
          <a:bodyPr lIns="0" tIns="0" rIns="0" bIns="0" rtlCol="0" anchor="t">
            <a:spAutoFit/>
          </a:bodyPr>
          <a:lstStyle/>
          <a:p>
            <a:pPr algn="l">
              <a:lnSpc>
                <a:spcPts val="4284"/>
              </a:lnSpc>
            </a:pPr>
            <a:r>
              <a:rPr lang="en-US" sz="2550" b="1">
                <a:solidFill>
                  <a:srgbClr val="1C1851"/>
                </a:solidFill>
                <a:latin typeface="Open Sans Bold"/>
                <a:ea typeface="Open Sans Bold"/>
                <a:cs typeface="Open Sans Bold"/>
                <a:sym typeface="Open Sans Bold"/>
              </a:rPr>
              <a:t>What else have we learned?</a:t>
            </a:r>
          </a:p>
        </p:txBody>
      </p:sp>
      <p:sp>
        <p:nvSpPr>
          <p:cNvPr id="9" name="TextBox 9"/>
          <p:cNvSpPr txBox="1"/>
          <p:nvPr/>
        </p:nvSpPr>
        <p:spPr>
          <a:xfrm>
            <a:off x="234612" y="9848438"/>
            <a:ext cx="7632697"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1.4 </a:t>
            </a:r>
            <a:r>
              <a:rPr lang="en-US" sz="1350" b="1">
                <a:solidFill>
                  <a:srgbClr val="6F6BA0"/>
                </a:solidFill>
                <a:latin typeface="Open Sans Bold"/>
                <a:ea typeface="Open Sans Bold"/>
                <a:cs typeface="Open Sans Bold"/>
                <a:sym typeface="Open Sans Bold"/>
              </a:rPr>
              <a:t>- ALIENS! Exploring gender roles and identities</a:t>
            </a:r>
          </a:p>
        </p:txBody>
      </p:sp>
      <p:grpSp>
        <p:nvGrpSpPr>
          <p:cNvPr id="10" name="Group 10"/>
          <p:cNvGrpSpPr/>
          <p:nvPr/>
        </p:nvGrpSpPr>
        <p:grpSpPr>
          <a:xfrm>
            <a:off x="545646" y="684919"/>
            <a:ext cx="213136" cy="213136"/>
            <a:chOff x="0" y="0"/>
            <a:chExt cx="165049" cy="165049"/>
          </a:xfrm>
        </p:grpSpPr>
        <p:sp>
          <p:nvSpPr>
            <p:cNvPr id="11" name="Freeform 11"/>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sp>
        <p:nvSpPr>
          <p:cNvPr id="12" name="TextBox 12"/>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3" name="TextBox 13"/>
          <p:cNvSpPr txBox="1"/>
          <p:nvPr/>
        </p:nvSpPr>
        <p:spPr>
          <a:xfrm>
            <a:off x="541760" y="859956"/>
            <a:ext cx="6205751" cy="1173253"/>
          </a:xfrm>
          <a:prstGeom prst="rect">
            <a:avLst/>
          </a:prstGeom>
        </p:spPr>
        <p:txBody>
          <a:bodyPr lIns="0" tIns="0" rIns="0" bIns="0" rtlCol="0" anchor="t">
            <a:spAutoFit/>
          </a:bodyPr>
          <a:lstStyle/>
          <a:p>
            <a:pPr algn="l">
              <a:lnSpc>
                <a:spcPts val="9347"/>
              </a:lnSpc>
            </a:pPr>
            <a:r>
              <a:rPr lang="en-US" sz="7489">
                <a:solidFill>
                  <a:srgbClr val="1C1851"/>
                </a:solidFill>
                <a:latin typeface="WWF"/>
                <a:ea typeface="WWF"/>
                <a:cs typeface="WWF"/>
                <a:sym typeface="WWF"/>
              </a:rPr>
              <a:t>SOME KEY LEARNING…</a:t>
            </a:r>
          </a:p>
        </p:txBody>
      </p:sp>
      <p:grpSp>
        <p:nvGrpSpPr>
          <p:cNvPr id="14" name="Group 14"/>
          <p:cNvGrpSpPr/>
          <p:nvPr/>
        </p:nvGrpSpPr>
        <p:grpSpPr>
          <a:xfrm>
            <a:off x="541760" y="2121153"/>
            <a:ext cx="1508683" cy="49484"/>
            <a:chOff x="0" y="0"/>
            <a:chExt cx="397349" cy="13033"/>
          </a:xfrm>
        </p:grpSpPr>
        <p:sp>
          <p:nvSpPr>
            <p:cNvPr id="15" name="Freeform 15"/>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16" name="TextBox 16"/>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17" name="Group 17"/>
          <p:cNvGrpSpPr/>
          <p:nvPr/>
        </p:nvGrpSpPr>
        <p:grpSpPr>
          <a:xfrm>
            <a:off x="282440" y="9590408"/>
            <a:ext cx="17677643" cy="16248"/>
            <a:chOff x="0" y="0"/>
            <a:chExt cx="20726400" cy="19050"/>
          </a:xfrm>
        </p:grpSpPr>
        <p:sp>
          <p:nvSpPr>
            <p:cNvPr id="18" name="Freeform 18"/>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19" name="TextBox 19"/>
          <p:cNvSpPr txBox="1"/>
          <p:nvPr/>
        </p:nvSpPr>
        <p:spPr>
          <a:xfrm>
            <a:off x="1594415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pic>
        <p:nvPicPr>
          <p:cNvPr id="21" name="Picture 20" descr="A hand holding a pen&#10;&#10;AI-generated content may be incorrect.">
            <a:extLst>
              <a:ext uri="{FF2B5EF4-FFF2-40B4-BE49-F238E27FC236}">
                <a16:creationId xmlns:a16="http://schemas.microsoft.com/office/drawing/2014/main" id="{58EAF872-7654-ADE4-A44F-E73E5239FB75}"/>
              </a:ext>
            </a:extLst>
          </p:cNvPr>
          <p:cNvPicPr>
            <a:picLocks noChangeAspect="1"/>
          </p:cNvPicPr>
          <p:nvPr/>
        </p:nvPicPr>
        <p:blipFill>
          <a:blip r:embed="rId3"/>
          <a:stretch>
            <a:fillRect/>
          </a:stretch>
        </p:blipFill>
        <p:spPr>
          <a:xfrm>
            <a:off x="13050537" y="446774"/>
            <a:ext cx="5238750" cy="397192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pic>
        <p:nvPicPr>
          <p:cNvPr id="13" name="Picture 12" descr="A hand with a black background&#10;&#10;AI-generated content may be incorrect.">
            <a:extLst>
              <a:ext uri="{FF2B5EF4-FFF2-40B4-BE49-F238E27FC236}">
                <a16:creationId xmlns:a16="http://schemas.microsoft.com/office/drawing/2014/main" id="{CCC8D287-7EA1-A339-FBE4-BBE1FD75B506}"/>
              </a:ext>
            </a:extLst>
          </p:cNvPr>
          <p:cNvPicPr>
            <a:picLocks noChangeAspect="1"/>
          </p:cNvPicPr>
          <p:nvPr/>
        </p:nvPicPr>
        <p:blipFill>
          <a:blip r:embed="rId3"/>
          <a:srcRect l="1363" r="1733" b="-108"/>
          <a:stretch>
            <a:fillRect/>
          </a:stretch>
        </p:blipFill>
        <p:spPr>
          <a:xfrm>
            <a:off x="2091" y="806906"/>
            <a:ext cx="18285545" cy="7383459"/>
          </a:xfrm>
          <a:prstGeom prst="rect">
            <a:avLst/>
          </a:prstGeom>
        </p:spPr>
      </p:pic>
      <p:grpSp>
        <p:nvGrpSpPr>
          <p:cNvPr id="2" name="Group 2"/>
          <p:cNvGrpSpPr/>
          <p:nvPr/>
        </p:nvGrpSpPr>
        <p:grpSpPr>
          <a:xfrm>
            <a:off x="282440" y="9590408"/>
            <a:ext cx="17677643" cy="16248"/>
            <a:chOff x="0" y="0"/>
            <a:chExt cx="20726400" cy="19050"/>
          </a:xfrm>
        </p:grpSpPr>
        <p:sp>
          <p:nvSpPr>
            <p:cNvPr id="3" name="Freeform 3"/>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8" name="TextBox 8"/>
          <p:cNvSpPr txBox="1"/>
          <p:nvPr/>
        </p:nvSpPr>
        <p:spPr>
          <a:xfrm>
            <a:off x="7517543" y="2692377"/>
            <a:ext cx="2752287" cy="686382"/>
          </a:xfrm>
          <a:prstGeom prst="rect">
            <a:avLst/>
          </a:prstGeom>
        </p:spPr>
        <p:txBody>
          <a:bodyPr lIns="0" tIns="0" rIns="0" bIns="0" rtlCol="0" anchor="t">
            <a:spAutoFit/>
          </a:bodyPr>
          <a:lstStyle/>
          <a:p>
            <a:pPr marL="0" lvl="0" indent="0" algn="ctr">
              <a:lnSpc>
                <a:spcPts val="5444"/>
              </a:lnSpc>
              <a:spcBef>
                <a:spcPct val="0"/>
              </a:spcBef>
            </a:pPr>
            <a:r>
              <a:rPr lang="en-US" sz="4537" u="none" strike="noStrike">
                <a:solidFill>
                  <a:srgbClr val="88B32D"/>
                </a:solidFill>
                <a:latin typeface="WWF"/>
                <a:ea typeface="WWF"/>
                <a:cs typeface="WWF"/>
                <a:sym typeface="WWF"/>
              </a:rPr>
              <a:t>ACTIVITY 1.6</a:t>
            </a:r>
          </a:p>
        </p:txBody>
      </p:sp>
      <p:sp>
        <p:nvSpPr>
          <p:cNvPr id="9" name="TextBox 9"/>
          <p:cNvSpPr txBox="1"/>
          <p:nvPr/>
        </p:nvSpPr>
        <p:spPr>
          <a:xfrm>
            <a:off x="2612985" y="3464193"/>
            <a:ext cx="12561405" cy="3221463"/>
          </a:xfrm>
          <a:prstGeom prst="rect">
            <a:avLst/>
          </a:prstGeom>
        </p:spPr>
        <p:txBody>
          <a:bodyPr lIns="0" tIns="0" rIns="0" bIns="0" rtlCol="0" anchor="t">
            <a:spAutoFit/>
          </a:bodyPr>
          <a:lstStyle/>
          <a:p>
            <a:pPr marL="0" lvl="0" indent="0" algn="ctr">
              <a:lnSpc>
                <a:spcPts val="12103"/>
              </a:lnSpc>
            </a:pPr>
            <a:r>
              <a:rPr lang="en-US" sz="13911" u="none" strike="noStrike">
                <a:solidFill>
                  <a:srgbClr val="1C1851"/>
                </a:solidFill>
                <a:latin typeface="WWF"/>
                <a:ea typeface="WWF"/>
                <a:cs typeface="WWF"/>
                <a:sym typeface="WWF"/>
              </a:rPr>
              <a:t>VOTE WITH YOUR FEET: GENDER VS SEX</a:t>
            </a:r>
          </a:p>
        </p:txBody>
      </p:sp>
      <p:sp>
        <p:nvSpPr>
          <p:cNvPr id="10" name="TextBox 10"/>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1" name="TextBox 11"/>
          <p:cNvSpPr txBox="1"/>
          <p:nvPr/>
        </p:nvSpPr>
        <p:spPr>
          <a:xfrm>
            <a:off x="1594415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8" name="TextBox 8"/>
          <p:cNvSpPr txBox="1"/>
          <p:nvPr/>
        </p:nvSpPr>
        <p:spPr>
          <a:xfrm>
            <a:off x="1296101" y="3118423"/>
            <a:ext cx="2644012" cy="514350"/>
          </a:xfrm>
          <a:prstGeom prst="rect">
            <a:avLst/>
          </a:prstGeom>
        </p:spPr>
        <p:txBody>
          <a:bodyPr lIns="0" tIns="0" rIns="0" bIns="0" rtlCol="0" anchor="t">
            <a:spAutoFit/>
          </a:bodyPr>
          <a:lstStyle/>
          <a:p>
            <a:pPr algn="l">
              <a:lnSpc>
                <a:spcPts val="4080"/>
              </a:lnSpc>
            </a:pPr>
            <a:r>
              <a:rPr lang="en-US" sz="3400">
                <a:solidFill>
                  <a:srgbClr val="88B32D"/>
                </a:solidFill>
                <a:latin typeface="WWF"/>
                <a:ea typeface="WWF"/>
                <a:cs typeface="WWF"/>
                <a:sym typeface="WWF"/>
              </a:rPr>
              <a:t>STATEMENT 1:</a:t>
            </a:r>
          </a:p>
        </p:txBody>
      </p:sp>
      <p:sp>
        <p:nvSpPr>
          <p:cNvPr id="9" name="TextBox 9"/>
          <p:cNvSpPr txBox="1"/>
          <p:nvPr/>
        </p:nvSpPr>
        <p:spPr>
          <a:xfrm>
            <a:off x="1296101" y="3871807"/>
            <a:ext cx="8822492" cy="2583448"/>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Little girls are gentle, boys are tough.</a:t>
            </a:r>
          </a:p>
        </p:txBody>
      </p:sp>
      <p:sp>
        <p:nvSpPr>
          <p:cNvPr id="10" name="TextBox 10"/>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1" name="TextBox 1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2" name="TextBox 12"/>
          <p:cNvSpPr txBox="1"/>
          <p:nvPr/>
        </p:nvSpPr>
        <p:spPr>
          <a:xfrm>
            <a:off x="1594415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pic>
        <p:nvPicPr>
          <p:cNvPr id="13" name="Picture 12" descr="A child with his arm up&#10;&#10;AI-generated content may be incorrect.">
            <a:extLst>
              <a:ext uri="{FF2B5EF4-FFF2-40B4-BE49-F238E27FC236}">
                <a16:creationId xmlns:a16="http://schemas.microsoft.com/office/drawing/2014/main" id="{416BFA16-FF40-8590-81F8-23326F198DB4}"/>
              </a:ext>
            </a:extLst>
          </p:cNvPr>
          <p:cNvPicPr>
            <a:picLocks noChangeAspect="1"/>
          </p:cNvPicPr>
          <p:nvPr/>
        </p:nvPicPr>
        <p:blipFill>
          <a:blip r:embed="rId3"/>
          <a:stretch>
            <a:fillRect/>
          </a:stretch>
        </p:blipFill>
        <p:spPr>
          <a:xfrm>
            <a:off x="11019910" y="603936"/>
            <a:ext cx="6457950" cy="82296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8" name="TextBox 8"/>
          <p:cNvSpPr txBox="1"/>
          <p:nvPr/>
        </p:nvSpPr>
        <p:spPr>
          <a:xfrm>
            <a:off x="1296101" y="3374332"/>
            <a:ext cx="3232507" cy="514350"/>
          </a:xfrm>
          <a:prstGeom prst="rect">
            <a:avLst/>
          </a:prstGeom>
        </p:spPr>
        <p:txBody>
          <a:bodyPr lIns="0" tIns="0" rIns="0" bIns="0" rtlCol="0" anchor="t">
            <a:spAutoFit/>
          </a:bodyPr>
          <a:lstStyle/>
          <a:p>
            <a:pPr marL="0" lvl="0" indent="0" algn="l">
              <a:lnSpc>
                <a:spcPts val="4080"/>
              </a:lnSpc>
              <a:spcBef>
                <a:spcPct val="0"/>
              </a:spcBef>
            </a:pPr>
            <a:r>
              <a:rPr lang="en-US" sz="3400" u="none" strike="noStrike">
                <a:solidFill>
                  <a:srgbClr val="88B32D"/>
                </a:solidFill>
                <a:latin typeface="WWF"/>
                <a:ea typeface="WWF"/>
                <a:cs typeface="WWF"/>
                <a:sym typeface="WWF"/>
              </a:rPr>
              <a:t>STATEMENT 2:</a:t>
            </a:r>
          </a:p>
        </p:txBody>
      </p:sp>
      <p:sp>
        <p:nvSpPr>
          <p:cNvPr id="9" name="TextBox 9"/>
          <p:cNvSpPr txBox="1"/>
          <p:nvPr/>
        </p:nvSpPr>
        <p:spPr>
          <a:xfrm>
            <a:off x="1296101" y="4257577"/>
            <a:ext cx="11919196" cy="2597941"/>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Women can breastfeed babies, men can bottle-feed babies.</a:t>
            </a:r>
          </a:p>
        </p:txBody>
      </p:sp>
      <p:sp>
        <p:nvSpPr>
          <p:cNvPr id="10" name="TextBox 10"/>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1" name="TextBox 1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2" name="TextBox 12"/>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13" name="Picture 12" descr="A baby bottle with a measuring cup&#10;&#10;AI-generated content may be incorrect.">
            <a:extLst>
              <a:ext uri="{FF2B5EF4-FFF2-40B4-BE49-F238E27FC236}">
                <a16:creationId xmlns:a16="http://schemas.microsoft.com/office/drawing/2014/main" id="{C9A8D309-C8B7-B2DB-CCE4-C47BA25047BA}"/>
              </a:ext>
            </a:extLst>
          </p:cNvPr>
          <p:cNvPicPr>
            <a:picLocks noChangeAspect="1"/>
          </p:cNvPicPr>
          <p:nvPr/>
        </p:nvPicPr>
        <p:blipFill>
          <a:blip r:embed="rId3"/>
          <a:stretch>
            <a:fillRect/>
          </a:stretch>
        </p:blipFill>
        <p:spPr>
          <a:xfrm>
            <a:off x="13333198" y="684642"/>
            <a:ext cx="4210050" cy="774382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8" name="TextBox 8"/>
          <p:cNvSpPr txBox="1"/>
          <p:nvPr/>
        </p:nvSpPr>
        <p:spPr>
          <a:xfrm>
            <a:off x="1296101" y="2144331"/>
            <a:ext cx="3992918" cy="514350"/>
          </a:xfrm>
          <a:prstGeom prst="rect">
            <a:avLst/>
          </a:prstGeom>
        </p:spPr>
        <p:txBody>
          <a:bodyPr lIns="0" tIns="0" rIns="0" bIns="0" rtlCol="0" anchor="t">
            <a:spAutoFit/>
          </a:bodyPr>
          <a:lstStyle/>
          <a:p>
            <a:pPr marL="0" lvl="0" indent="0" algn="l">
              <a:lnSpc>
                <a:spcPts val="4080"/>
              </a:lnSpc>
              <a:spcBef>
                <a:spcPct val="0"/>
              </a:spcBef>
            </a:pPr>
            <a:r>
              <a:rPr lang="en-US" sz="3400" u="none" strike="noStrike">
                <a:solidFill>
                  <a:srgbClr val="88B32D"/>
                </a:solidFill>
                <a:latin typeface="WWF"/>
                <a:ea typeface="WWF"/>
                <a:cs typeface="WWF"/>
                <a:sym typeface="WWF"/>
              </a:rPr>
              <a:t>STATEMENT 3:</a:t>
            </a:r>
          </a:p>
        </p:txBody>
      </p:sp>
      <p:sp>
        <p:nvSpPr>
          <p:cNvPr id="9" name="TextBox 9"/>
          <p:cNvSpPr txBox="1"/>
          <p:nvPr/>
        </p:nvSpPr>
        <p:spPr>
          <a:xfrm>
            <a:off x="1296101" y="2972978"/>
            <a:ext cx="12527535" cy="5112541"/>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In some cultures, if a woman climbs a mango tree, the tree will not bear fruit. If a man climbs a mango tree, the tree will be fine.</a:t>
            </a:r>
          </a:p>
        </p:txBody>
      </p:sp>
      <p:sp>
        <p:nvSpPr>
          <p:cNvPr id="10" name="TextBox 10"/>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1" name="TextBox 1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2" name="TextBox 12"/>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13" name="Picture 12" descr="A yellow and orange fruit&#10;&#10;AI-generated content may be incorrect.">
            <a:extLst>
              <a:ext uri="{FF2B5EF4-FFF2-40B4-BE49-F238E27FC236}">
                <a16:creationId xmlns:a16="http://schemas.microsoft.com/office/drawing/2014/main" id="{A777CDC4-DF29-A4C0-B2FA-8C4B2EF8FED0}"/>
              </a:ext>
            </a:extLst>
          </p:cNvPr>
          <p:cNvPicPr>
            <a:picLocks noChangeAspect="1"/>
          </p:cNvPicPr>
          <p:nvPr/>
        </p:nvPicPr>
        <p:blipFill>
          <a:blip r:embed="rId3"/>
          <a:stretch>
            <a:fillRect/>
          </a:stretch>
        </p:blipFill>
        <p:spPr>
          <a:xfrm>
            <a:off x="13238463" y="4419085"/>
            <a:ext cx="5048250" cy="42291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8" name="TextBox 8"/>
          <p:cNvSpPr txBox="1"/>
          <p:nvPr/>
        </p:nvSpPr>
        <p:spPr>
          <a:xfrm>
            <a:off x="1298953" y="2005816"/>
            <a:ext cx="3858072" cy="514350"/>
          </a:xfrm>
          <a:prstGeom prst="rect">
            <a:avLst/>
          </a:prstGeom>
        </p:spPr>
        <p:txBody>
          <a:bodyPr lIns="0" tIns="0" rIns="0" bIns="0" rtlCol="0" anchor="t">
            <a:spAutoFit/>
          </a:bodyPr>
          <a:lstStyle/>
          <a:p>
            <a:pPr marL="0" lvl="0" indent="0" algn="l">
              <a:lnSpc>
                <a:spcPts val="4080"/>
              </a:lnSpc>
              <a:spcBef>
                <a:spcPct val="0"/>
              </a:spcBef>
            </a:pPr>
            <a:r>
              <a:rPr lang="en-US" sz="3400" u="none" strike="noStrike">
                <a:solidFill>
                  <a:srgbClr val="88B32D"/>
                </a:solidFill>
                <a:latin typeface="WWF"/>
                <a:ea typeface="WWF"/>
                <a:cs typeface="WWF"/>
                <a:sym typeface="WWF"/>
              </a:rPr>
              <a:t>STATEMENT 4:</a:t>
            </a:r>
          </a:p>
        </p:txBody>
      </p:sp>
      <p:sp>
        <p:nvSpPr>
          <p:cNvPr id="9" name="TextBox 9"/>
          <p:cNvSpPr txBox="1"/>
          <p:nvPr/>
        </p:nvSpPr>
        <p:spPr>
          <a:xfrm>
            <a:off x="1298953" y="2834453"/>
            <a:ext cx="13161694" cy="5112541"/>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According to UN statistics, women do 67 per cent of the world's work, yet their earnings amount to only 10 per cent of the world's income.</a:t>
            </a:r>
          </a:p>
        </p:txBody>
      </p:sp>
      <p:sp>
        <p:nvSpPr>
          <p:cNvPr id="10" name="TextBox 10"/>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1" name="TextBox 1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2" name="TextBox 12"/>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13" name="Picture 12" descr="A stack of coins&#10;&#10;AI-generated content may be incorrect.">
            <a:extLst>
              <a:ext uri="{FF2B5EF4-FFF2-40B4-BE49-F238E27FC236}">
                <a16:creationId xmlns:a16="http://schemas.microsoft.com/office/drawing/2014/main" id="{1B13AAAA-E161-7144-731C-D858DC251A77}"/>
              </a:ext>
            </a:extLst>
          </p:cNvPr>
          <p:cNvPicPr>
            <a:picLocks noChangeAspect="1"/>
          </p:cNvPicPr>
          <p:nvPr/>
        </p:nvPicPr>
        <p:blipFill>
          <a:blip r:embed="rId3"/>
          <a:stretch>
            <a:fillRect/>
          </a:stretch>
        </p:blipFill>
        <p:spPr>
          <a:xfrm>
            <a:off x="14514427" y="2008745"/>
            <a:ext cx="3438525" cy="61150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8" name="TextBox 8"/>
          <p:cNvSpPr txBox="1"/>
          <p:nvPr/>
        </p:nvSpPr>
        <p:spPr>
          <a:xfrm>
            <a:off x="1296101" y="3194905"/>
            <a:ext cx="2805960" cy="514350"/>
          </a:xfrm>
          <a:prstGeom prst="rect">
            <a:avLst/>
          </a:prstGeom>
        </p:spPr>
        <p:txBody>
          <a:bodyPr lIns="0" tIns="0" rIns="0" bIns="0" rtlCol="0" anchor="t">
            <a:spAutoFit/>
          </a:bodyPr>
          <a:lstStyle/>
          <a:p>
            <a:pPr marL="0" lvl="0" indent="0" algn="l">
              <a:lnSpc>
                <a:spcPts val="4080"/>
              </a:lnSpc>
              <a:spcBef>
                <a:spcPct val="0"/>
              </a:spcBef>
            </a:pPr>
            <a:r>
              <a:rPr lang="en-US" sz="3400" u="none" strike="noStrike">
                <a:solidFill>
                  <a:srgbClr val="88B32D"/>
                </a:solidFill>
                <a:latin typeface="WWF"/>
                <a:ea typeface="WWF"/>
                <a:cs typeface="WWF"/>
                <a:sym typeface="WWF"/>
              </a:rPr>
              <a:t>STATEMENT 5:</a:t>
            </a:r>
          </a:p>
        </p:txBody>
      </p:sp>
      <p:sp>
        <p:nvSpPr>
          <p:cNvPr id="9" name="TextBox 9"/>
          <p:cNvSpPr txBox="1"/>
          <p:nvPr/>
        </p:nvSpPr>
        <p:spPr>
          <a:xfrm>
            <a:off x="1296101" y="4023541"/>
            <a:ext cx="8001988" cy="2597941"/>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Women give birth to babies, men don't.</a:t>
            </a:r>
          </a:p>
        </p:txBody>
      </p:sp>
      <p:sp>
        <p:nvSpPr>
          <p:cNvPr id="10" name="TextBox 10"/>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1" name="TextBox 1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2" name="TextBox 12"/>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13" name="Picture 12" descr="A baby wrapped in a blanket&#10;&#10;AI-generated content may be incorrect.">
            <a:extLst>
              <a:ext uri="{FF2B5EF4-FFF2-40B4-BE49-F238E27FC236}">
                <a16:creationId xmlns:a16="http://schemas.microsoft.com/office/drawing/2014/main" id="{ACDBB605-CDF8-0D25-B38A-265B30584AEF}"/>
              </a:ext>
            </a:extLst>
          </p:cNvPr>
          <p:cNvPicPr>
            <a:picLocks noChangeAspect="1"/>
          </p:cNvPicPr>
          <p:nvPr/>
        </p:nvPicPr>
        <p:blipFill>
          <a:blip r:embed="rId3"/>
          <a:stretch>
            <a:fillRect/>
          </a:stretch>
        </p:blipFill>
        <p:spPr>
          <a:xfrm>
            <a:off x="9959803" y="949153"/>
            <a:ext cx="7296150" cy="76009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8" name="TextBox 8"/>
          <p:cNvSpPr txBox="1"/>
          <p:nvPr/>
        </p:nvSpPr>
        <p:spPr>
          <a:xfrm>
            <a:off x="1296101" y="2629547"/>
            <a:ext cx="2799423" cy="514350"/>
          </a:xfrm>
          <a:prstGeom prst="rect">
            <a:avLst/>
          </a:prstGeom>
        </p:spPr>
        <p:txBody>
          <a:bodyPr lIns="0" tIns="0" rIns="0" bIns="0" rtlCol="0" anchor="t">
            <a:spAutoFit/>
          </a:bodyPr>
          <a:lstStyle/>
          <a:p>
            <a:pPr marL="0" lvl="0" indent="0" algn="l">
              <a:lnSpc>
                <a:spcPts val="4080"/>
              </a:lnSpc>
              <a:spcBef>
                <a:spcPct val="0"/>
              </a:spcBef>
            </a:pPr>
            <a:r>
              <a:rPr lang="en-US" sz="3400" u="none" strike="noStrike">
                <a:solidFill>
                  <a:srgbClr val="88B32D"/>
                </a:solidFill>
                <a:latin typeface="WWF"/>
                <a:ea typeface="WWF"/>
                <a:cs typeface="WWF"/>
                <a:sym typeface="WWF"/>
              </a:rPr>
              <a:t>STATEMENT 6:</a:t>
            </a:r>
          </a:p>
        </p:txBody>
      </p:sp>
      <p:sp>
        <p:nvSpPr>
          <p:cNvPr id="9" name="TextBox 9"/>
          <p:cNvSpPr txBox="1"/>
          <p:nvPr/>
        </p:nvSpPr>
        <p:spPr>
          <a:xfrm>
            <a:off x="1296101" y="3458184"/>
            <a:ext cx="10572640" cy="3855297"/>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Amongst agricultural workers, women are paid significantly less than men.</a:t>
            </a:r>
          </a:p>
        </p:txBody>
      </p:sp>
      <p:sp>
        <p:nvSpPr>
          <p:cNvPr id="10" name="TextBox 10"/>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1" name="TextBox 1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2" name="TextBox 12"/>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13" name="Picture 12" descr="A person in a field&#10;&#10;AI-generated content may be incorrect.">
            <a:extLst>
              <a:ext uri="{FF2B5EF4-FFF2-40B4-BE49-F238E27FC236}">
                <a16:creationId xmlns:a16="http://schemas.microsoft.com/office/drawing/2014/main" id="{117F1593-9E68-24F0-D81B-A6FAA70FA05D}"/>
              </a:ext>
            </a:extLst>
          </p:cNvPr>
          <p:cNvPicPr>
            <a:picLocks noChangeAspect="1"/>
          </p:cNvPicPr>
          <p:nvPr/>
        </p:nvPicPr>
        <p:blipFill>
          <a:blip r:embed="rId3"/>
          <a:stretch>
            <a:fillRect/>
          </a:stretch>
        </p:blipFill>
        <p:spPr>
          <a:xfrm>
            <a:off x="12077314" y="1303123"/>
            <a:ext cx="5362575" cy="6553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8" name="TextBox 8"/>
          <p:cNvSpPr txBox="1"/>
          <p:nvPr/>
        </p:nvSpPr>
        <p:spPr>
          <a:xfrm>
            <a:off x="1296101" y="3007159"/>
            <a:ext cx="2513266" cy="514350"/>
          </a:xfrm>
          <a:prstGeom prst="rect">
            <a:avLst/>
          </a:prstGeom>
        </p:spPr>
        <p:txBody>
          <a:bodyPr lIns="0" tIns="0" rIns="0" bIns="0" rtlCol="0" anchor="t">
            <a:spAutoFit/>
          </a:bodyPr>
          <a:lstStyle/>
          <a:p>
            <a:pPr marL="0" lvl="0" indent="0" algn="l">
              <a:lnSpc>
                <a:spcPts val="4080"/>
              </a:lnSpc>
              <a:spcBef>
                <a:spcPct val="0"/>
              </a:spcBef>
            </a:pPr>
            <a:r>
              <a:rPr lang="en-US" sz="3400" u="none" strike="noStrike">
                <a:solidFill>
                  <a:srgbClr val="88B32D"/>
                </a:solidFill>
                <a:latin typeface="WWF"/>
                <a:ea typeface="WWF"/>
                <a:cs typeface="WWF"/>
                <a:sym typeface="WWF"/>
              </a:rPr>
              <a:t>STATEMENT 7:</a:t>
            </a:r>
          </a:p>
        </p:txBody>
      </p:sp>
      <p:sp>
        <p:nvSpPr>
          <p:cNvPr id="9" name="TextBox 9"/>
          <p:cNvSpPr txBox="1"/>
          <p:nvPr/>
        </p:nvSpPr>
        <p:spPr>
          <a:xfrm>
            <a:off x="1296101" y="3835796"/>
            <a:ext cx="10520199" cy="2597941"/>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Women carry their children on their backs; men do not.</a:t>
            </a:r>
          </a:p>
        </p:txBody>
      </p:sp>
      <p:sp>
        <p:nvSpPr>
          <p:cNvPr id="10" name="TextBox 10"/>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1" name="TextBox 1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2" name="TextBox 12"/>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13" name="Picture 12" descr="A person carrying a baby&#10;&#10;AI-generated content may be incorrect.">
            <a:extLst>
              <a:ext uri="{FF2B5EF4-FFF2-40B4-BE49-F238E27FC236}">
                <a16:creationId xmlns:a16="http://schemas.microsoft.com/office/drawing/2014/main" id="{9B2B60B7-31E8-170F-9EE4-B8AD3D88013E}"/>
              </a:ext>
            </a:extLst>
          </p:cNvPr>
          <p:cNvPicPr>
            <a:picLocks noChangeAspect="1"/>
          </p:cNvPicPr>
          <p:nvPr/>
        </p:nvPicPr>
        <p:blipFill>
          <a:blip r:embed="rId3"/>
          <a:stretch>
            <a:fillRect/>
          </a:stretch>
        </p:blipFill>
        <p:spPr>
          <a:xfrm>
            <a:off x="12056204" y="336464"/>
            <a:ext cx="5667375" cy="836295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6" name="TextBox 6"/>
          <p:cNvSpPr txBox="1"/>
          <p:nvPr/>
        </p:nvSpPr>
        <p:spPr>
          <a:xfrm>
            <a:off x="1296101" y="3630198"/>
            <a:ext cx="10399898" cy="3855241"/>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Women cannot enter some religious sites as it will become unholy.</a:t>
            </a:r>
          </a:p>
        </p:txBody>
      </p:sp>
      <p:sp>
        <p:nvSpPr>
          <p:cNvPr id="7" name="TextBox 7"/>
          <p:cNvSpPr txBox="1"/>
          <p:nvPr/>
        </p:nvSpPr>
        <p:spPr>
          <a:xfrm>
            <a:off x="1296101" y="2801561"/>
            <a:ext cx="2805960" cy="514350"/>
          </a:xfrm>
          <a:prstGeom prst="rect">
            <a:avLst/>
          </a:prstGeom>
        </p:spPr>
        <p:txBody>
          <a:bodyPr lIns="0" tIns="0" rIns="0" bIns="0" rtlCol="0" anchor="t">
            <a:spAutoFit/>
          </a:bodyPr>
          <a:lstStyle/>
          <a:p>
            <a:pPr marL="0" lvl="0" indent="0" algn="l">
              <a:lnSpc>
                <a:spcPts val="4080"/>
              </a:lnSpc>
              <a:spcBef>
                <a:spcPct val="0"/>
              </a:spcBef>
            </a:pPr>
            <a:r>
              <a:rPr lang="en-US" sz="3400" u="none" strike="noStrike">
                <a:solidFill>
                  <a:srgbClr val="88B32D"/>
                </a:solidFill>
                <a:latin typeface="WWF"/>
                <a:ea typeface="WWF"/>
                <a:cs typeface="WWF"/>
                <a:sym typeface="WWF"/>
              </a:rPr>
              <a:t>STATEMENT 8:</a:t>
            </a:r>
          </a:p>
        </p:txBody>
      </p:sp>
      <p:sp>
        <p:nvSpPr>
          <p:cNvPr id="8" name="TextBox 8"/>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9" name="TextBox 9"/>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0" name="TextBox 10"/>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13" name="Picture 12" descr="A hand with a green background&#10;&#10;AI-generated content may be incorrect.">
            <a:extLst>
              <a:ext uri="{FF2B5EF4-FFF2-40B4-BE49-F238E27FC236}">
                <a16:creationId xmlns:a16="http://schemas.microsoft.com/office/drawing/2014/main" id="{D277117E-EF6D-9DD6-0401-C6E62DB331EA}"/>
              </a:ext>
            </a:extLst>
          </p:cNvPr>
          <p:cNvPicPr>
            <a:picLocks noChangeAspect="1"/>
          </p:cNvPicPr>
          <p:nvPr/>
        </p:nvPicPr>
        <p:blipFill>
          <a:blip r:embed="rId3"/>
          <a:stretch>
            <a:fillRect/>
          </a:stretch>
        </p:blipFill>
        <p:spPr>
          <a:xfrm>
            <a:off x="11693096" y="687087"/>
            <a:ext cx="5791200" cy="76771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sp>
        <p:nvSpPr>
          <p:cNvPr id="22" name="TextBox 22"/>
          <p:cNvSpPr txBox="1"/>
          <p:nvPr/>
        </p:nvSpPr>
        <p:spPr>
          <a:xfrm>
            <a:off x="661538" y="9612337"/>
            <a:ext cx="5422361" cy="142875"/>
          </a:xfrm>
          <a:prstGeom prst="rect">
            <a:avLst/>
          </a:prstGeom>
        </p:spPr>
        <p:txBody>
          <a:bodyPr lIns="0" tIns="0" rIns="0" bIns="0" rtlCol="0" anchor="t">
            <a:spAutoFit/>
          </a:bodyPr>
          <a:lstStyle/>
          <a:p>
            <a:pPr algn="l">
              <a:lnSpc>
                <a:spcPts val="1260"/>
              </a:lnSpc>
            </a:pPr>
            <a:r>
              <a:rPr lang="en-US" sz="1050" i="1">
                <a:solidFill>
                  <a:srgbClr val="6F6BA0">
                    <a:alpha val="54902"/>
                  </a:srgbClr>
                </a:solidFill>
                <a:latin typeface="Open Sans Italics"/>
                <a:ea typeface="Open Sans Italics"/>
                <a:cs typeface="Open Sans Italics"/>
                <a:sym typeface="Open Sans Italics"/>
              </a:rPr>
              <a:t>Facilitators: click the date and venue above to type your own.</a:t>
            </a:r>
          </a:p>
        </p:txBody>
      </p:sp>
      <p:sp>
        <p:nvSpPr>
          <p:cNvPr id="23" name="TextBox 23"/>
          <p:cNvSpPr txBox="1"/>
          <p:nvPr/>
        </p:nvSpPr>
        <p:spPr>
          <a:xfrm>
            <a:off x="661538" y="6528276"/>
            <a:ext cx="5606058" cy="527495"/>
          </a:xfrm>
          <a:prstGeom prst="rect">
            <a:avLst/>
          </a:prstGeom>
        </p:spPr>
        <p:txBody>
          <a:bodyPr lIns="0" tIns="0" rIns="0" bIns="0" rtlCol="0" anchor="t">
            <a:spAutoFit/>
          </a:bodyPr>
          <a:lstStyle/>
          <a:p>
            <a:pPr algn="l">
              <a:lnSpc>
                <a:spcPts val="4381"/>
              </a:lnSpc>
            </a:pPr>
            <a:r>
              <a:rPr lang="en-US" sz="3174">
                <a:solidFill>
                  <a:srgbClr val="1C1851"/>
                </a:solidFill>
                <a:latin typeface="WWF"/>
                <a:ea typeface="WWF"/>
                <a:cs typeface="WWF"/>
                <a:sym typeface="WWF"/>
              </a:rPr>
              <a:t>Workshop Day 1: Foundational Gender Knowledge</a:t>
            </a:r>
          </a:p>
        </p:txBody>
      </p:sp>
      <p:sp>
        <p:nvSpPr>
          <p:cNvPr id="24" name="TextBox 24"/>
          <p:cNvSpPr txBox="1"/>
          <p:nvPr/>
        </p:nvSpPr>
        <p:spPr>
          <a:xfrm>
            <a:off x="661538" y="8176205"/>
            <a:ext cx="1015927" cy="400050"/>
          </a:xfrm>
          <a:prstGeom prst="rect">
            <a:avLst/>
          </a:prstGeom>
        </p:spPr>
        <p:txBody>
          <a:bodyPr lIns="0" tIns="0" rIns="0" bIns="0" rtlCol="0" anchor="t">
            <a:spAutoFit/>
          </a:bodyPr>
          <a:lstStyle/>
          <a:p>
            <a:pPr algn="l">
              <a:lnSpc>
                <a:spcPts val="3179"/>
              </a:lnSpc>
            </a:pPr>
            <a:r>
              <a:rPr lang="en-US" sz="2649">
                <a:solidFill>
                  <a:srgbClr val="6F6BA0"/>
                </a:solidFill>
                <a:latin typeface="WWF"/>
                <a:ea typeface="WWF"/>
                <a:cs typeface="WWF"/>
                <a:sym typeface="WWF"/>
              </a:rPr>
              <a:t>DATE:</a:t>
            </a:r>
          </a:p>
        </p:txBody>
      </p:sp>
      <p:grpSp>
        <p:nvGrpSpPr>
          <p:cNvPr id="25" name="Group 25"/>
          <p:cNvGrpSpPr/>
          <p:nvPr/>
        </p:nvGrpSpPr>
        <p:grpSpPr>
          <a:xfrm>
            <a:off x="1779021" y="8522276"/>
            <a:ext cx="2819210" cy="14288"/>
            <a:chOff x="0" y="0"/>
            <a:chExt cx="3758946" cy="19050"/>
          </a:xfrm>
        </p:grpSpPr>
        <p:sp>
          <p:nvSpPr>
            <p:cNvPr id="26" name="Freeform 26"/>
            <p:cNvSpPr/>
            <p:nvPr/>
          </p:nvSpPr>
          <p:spPr>
            <a:xfrm>
              <a:off x="0" y="0"/>
              <a:ext cx="3758946" cy="19050"/>
            </a:xfrm>
            <a:custGeom>
              <a:avLst/>
              <a:gdLst/>
              <a:ahLst/>
              <a:cxnLst/>
              <a:rect l="l" t="t" r="r" b="b"/>
              <a:pathLst>
                <a:path w="3758946" h="19050">
                  <a:moveTo>
                    <a:pt x="0" y="0"/>
                  </a:moveTo>
                  <a:lnTo>
                    <a:pt x="3758946" y="0"/>
                  </a:lnTo>
                  <a:lnTo>
                    <a:pt x="3758946" y="19050"/>
                  </a:lnTo>
                  <a:lnTo>
                    <a:pt x="0" y="19050"/>
                  </a:lnTo>
                  <a:close/>
                </a:path>
              </a:pathLst>
            </a:custGeom>
            <a:solidFill>
              <a:srgbClr val="3B3677">
                <a:alpha val="15686"/>
              </a:srgbClr>
            </a:solidFill>
          </p:spPr>
        </p:sp>
      </p:grpSp>
      <p:sp>
        <p:nvSpPr>
          <p:cNvPr id="27" name="TextBox 27"/>
          <p:cNvSpPr txBox="1"/>
          <p:nvPr/>
        </p:nvSpPr>
        <p:spPr>
          <a:xfrm>
            <a:off x="1880624" y="8192950"/>
            <a:ext cx="2700595" cy="284883"/>
          </a:xfrm>
          <a:prstGeom prst="rect">
            <a:avLst/>
          </a:prstGeom>
        </p:spPr>
        <p:txBody>
          <a:bodyPr lIns="0" tIns="0" rIns="0" bIns="0" rtlCol="0" anchor="t">
            <a:spAutoFit/>
          </a:bodyPr>
          <a:lstStyle/>
          <a:p>
            <a:pPr algn="l">
              <a:lnSpc>
                <a:spcPts val="2160"/>
              </a:lnSpc>
            </a:pPr>
            <a:r>
              <a:rPr lang="en-US" sz="1800">
                <a:solidFill>
                  <a:srgbClr val="6F6BA0"/>
                </a:solidFill>
                <a:latin typeface="Open Sans"/>
                <a:ea typeface="Open Sans"/>
                <a:cs typeface="Open Sans"/>
                <a:sym typeface="Open Sans"/>
              </a:rPr>
              <a:t>DDMMYYYY</a:t>
            </a:r>
          </a:p>
        </p:txBody>
      </p:sp>
      <p:sp>
        <p:nvSpPr>
          <p:cNvPr id="28" name="TextBox 28"/>
          <p:cNvSpPr txBox="1"/>
          <p:nvPr/>
        </p:nvSpPr>
        <p:spPr>
          <a:xfrm>
            <a:off x="661538" y="8697584"/>
            <a:ext cx="1015927" cy="400050"/>
          </a:xfrm>
          <a:prstGeom prst="rect">
            <a:avLst/>
          </a:prstGeom>
        </p:spPr>
        <p:txBody>
          <a:bodyPr lIns="0" tIns="0" rIns="0" bIns="0" rtlCol="0" anchor="t">
            <a:spAutoFit/>
          </a:bodyPr>
          <a:lstStyle/>
          <a:p>
            <a:pPr algn="l">
              <a:lnSpc>
                <a:spcPts val="3179"/>
              </a:lnSpc>
            </a:pPr>
            <a:r>
              <a:rPr lang="en-US" sz="2649">
                <a:solidFill>
                  <a:srgbClr val="6F6BA0"/>
                </a:solidFill>
                <a:latin typeface="WWF"/>
                <a:ea typeface="WWF"/>
                <a:cs typeface="WWF"/>
                <a:sym typeface="WWF"/>
              </a:rPr>
              <a:t>VENUE:</a:t>
            </a:r>
          </a:p>
        </p:txBody>
      </p:sp>
      <p:grpSp>
        <p:nvGrpSpPr>
          <p:cNvPr id="29" name="Group 29"/>
          <p:cNvGrpSpPr/>
          <p:nvPr/>
        </p:nvGrpSpPr>
        <p:grpSpPr>
          <a:xfrm>
            <a:off x="1779021" y="9043665"/>
            <a:ext cx="2819210" cy="14288"/>
            <a:chOff x="0" y="0"/>
            <a:chExt cx="3758946" cy="19050"/>
          </a:xfrm>
        </p:grpSpPr>
        <p:sp>
          <p:nvSpPr>
            <p:cNvPr id="30" name="Freeform 30"/>
            <p:cNvSpPr/>
            <p:nvPr/>
          </p:nvSpPr>
          <p:spPr>
            <a:xfrm>
              <a:off x="0" y="0"/>
              <a:ext cx="3758946" cy="19050"/>
            </a:xfrm>
            <a:custGeom>
              <a:avLst/>
              <a:gdLst/>
              <a:ahLst/>
              <a:cxnLst/>
              <a:rect l="l" t="t" r="r" b="b"/>
              <a:pathLst>
                <a:path w="3758946" h="19050">
                  <a:moveTo>
                    <a:pt x="0" y="0"/>
                  </a:moveTo>
                  <a:lnTo>
                    <a:pt x="3758946" y="0"/>
                  </a:lnTo>
                  <a:lnTo>
                    <a:pt x="3758946" y="19050"/>
                  </a:lnTo>
                  <a:lnTo>
                    <a:pt x="0" y="19050"/>
                  </a:lnTo>
                  <a:close/>
                </a:path>
              </a:pathLst>
            </a:custGeom>
            <a:solidFill>
              <a:srgbClr val="3B3677">
                <a:alpha val="15686"/>
              </a:srgbClr>
            </a:solidFill>
          </p:spPr>
        </p:sp>
      </p:grpSp>
      <p:sp>
        <p:nvSpPr>
          <p:cNvPr id="31" name="TextBox 31"/>
          <p:cNvSpPr txBox="1"/>
          <p:nvPr/>
        </p:nvSpPr>
        <p:spPr>
          <a:xfrm>
            <a:off x="1880624" y="8714329"/>
            <a:ext cx="2700595" cy="284883"/>
          </a:xfrm>
          <a:prstGeom prst="rect">
            <a:avLst/>
          </a:prstGeom>
        </p:spPr>
        <p:txBody>
          <a:bodyPr lIns="0" tIns="0" rIns="0" bIns="0" rtlCol="0" anchor="t">
            <a:spAutoFit/>
          </a:bodyPr>
          <a:lstStyle/>
          <a:p>
            <a:pPr algn="l">
              <a:lnSpc>
                <a:spcPts val="2160"/>
              </a:lnSpc>
            </a:pPr>
            <a:r>
              <a:rPr lang="en-US" sz="1800">
                <a:solidFill>
                  <a:srgbClr val="6F6BA0"/>
                </a:solidFill>
                <a:latin typeface="Open Sans"/>
                <a:ea typeface="Open Sans"/>
                <a:cs typeface="Open Sans"/>
                <a:sym typeface="Open Sans"/>
              </a:rPr>
              <a:t>Insert venue here</a:t>
            </a:r>
          </a:p>
        </p:txBody>
      </p:sp>
      <p:sp>
        <p:nvSpPr>
          <p:cNvPr id="32" name="TextBox 32"/>
          <p:cNvSpPr txBox="1"/>
          <p:nvPr/>
        </p:nvSpPr>
        <p:spPr>
          <a:xfrm>
            <a:off x="661538" y="2386676"/>
            <a:ext cx="6203411" cy="4060311"/>
          </a:xfrm>
          <a:prstGeom prst="rect">
            <a:avLst/>
          </a:prstGeom>
        </p:spPr>
        <p:txBody>
          <a:bodyPr lIns="0" tIns="0" rIns="0" bIns="0" rtlCol="0" anchor="t">
            <a:spAutoFit/>
          </a:bodyPr>
          <a:lstStyle/>
          <a:p>
            <a:pPr marL="0" lvl="0" indent="0" algn="l">
              <a:lnSpc>
                <a:spcPts val="7830"/>
              </a:lnSpc>
              <a:spcBef>
                <a:spcPct val="0"/>
              </a:spcBef>
            </a:pPr>
            <a:r>
              <a:rPr lang="en-US" sz="9105" u="none" strike="noStrike" spc="-136">
                <a:solidFill>
                  <a:srgbClr val="1C1851"/>
                </a:solidFill>
                <a:latin typeface="WWF"/>
                <a:ea typeface="WWF"/>
                <a:cs typeface="WWF"/>
                <a:sym typeface="WWF"/>
              </a:rPr>
              <a:t>Preventing Gender Based Violence in Conservation Programming</a:t>
            </a:r>
          </a:p>
        </p:txBody>
      </p:sp>
      <p:sp>
        <p:nvSpPr>
          <p:cNvPr id="33" name="TextBox 33"/>
          <p:cNvSpPr txBox="1"/>
          <p:nvPr/>
        </p:nvSpPr>
        <p:spPr>
          <a:xfrm>
            <a:off x="705931" y="1717890"/>
            <a:ext cx="3998848" cy="503757"/>
          </a:xfrm>
          <a:prstGeom prst="rect">
            <a:avLst/>
          </a:prstGeom>
        </p:spPr>
        <p:txBody>
          <a:bodyPr lIns="0" tIns="0" rIns="0" bIns="0" rtlCol="0" anchor="t">
            <a:spAutoFit/>
          </a:bodyPr>
          <a:lstStyle/>
          <a:p>
            <a:pPr marL="0" lvl="0" indent="0" algn="l">
              <a:lnSpc>
                <a:spcPts val="4008"/>
              </a:lnSpc>
              <a:spcBef>
                <a:spcPct val="0"/>
              </a:spcBef>
            </a:pPr>
            <a:r>
              <a:rPr lang="en-US" sz="3340" u="none" strike="noStrike">
                <a:solidFill>
                  <a:srgbClr val="6F6BA0"/>
                </a:solidFill>
                <a:latin typeface="WWF"/>
                <a:ea typeface="WWF"/>
                <a:cs typeface="WWF"/>
                <a:sym typeface="WWF"/>
              </a:rPr>
              <a:t>TRAINING OF TRAINERS MANUAL:</a:t>
            </a:r>
          </a:p>
        </p:txBody>
      </p:sp>
      <p:pic>
        <p:nvPicPr>
          <p:cNvPr id="34" name="Picture 33">
            <a:extLst>
              <a:ext uri="{FF2B5EF4-FFF2-40B4-BE49-F238E27FC236}">
                <a16:creationId xmlns:a16="http://schemas.microsoft.com/office/drawing/2014/main" id="{463FCBDD-1031-7979-EA8C-54CBB4C8A931}"/>
              </a:ext>
            </a:extLst>
          </p:cNvPr>
          <p:cNvPicPr>
            <a:picLocks noChangeAspect="1"/>
          </p:cNvPicPr>
          <p:nvPr/>
        </p:nvPicPr>
        <p:blipFill>
          <a:blip r:embed="rId3"/>
          <a:stretch>
            <a:fillRect/>
          </a:stretch>
        </p:blipFill>
        <p:spPr>
          <a:xfrm>
            <a:off x="7848600" y="523875"/>
            <a:ext cx="10020300" cy="923925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8" name="TextBox 8"/>
          <p:cNvSpPr txBox="1"/>
          <p:nvPr/>
        </p:nvSpPr>
        <p:spPr>
          <a:xfrm>
            <a:off x="1296101" y="3740220"/>
            <a:ext cx="3280627" cy="514350"/>
          </a:xfrm>
          <a:prstGeom prst="rect">
            <a:avLst/>
          </a:prstGeom>
        </p:spPr>
        <p:txBody>
          <a:bodyPr lIns="0" tIns="0" rIns="0" bIns="0" rtlCol="0" anchor="t">
            <a:spAutoFit/>
          </a:bodyPr>
          <a:lstStyle/>
          <a:p>
            <a:pPr marL="0" lvl="0" indent="0" algn="l">
              <a:lnSpc>
                <a:spcPts val="4080"/>
              </a:lnSpc>
              <a:spcBef>
                <a:spcPct val="0"/>
              </a:spcBef>
            </a:pPr>
            <a:r>
              <a:rPr lang="en-US" sz="3400" u="none" strike="noStrike">
                <a:solidFill>
                  <a:srgbClr val="88B32D"/>
                </a:solidFill>
                <a:latin typeface="WWF"/>
                <a:ea typeface="WWF"/>
                <a:cs typeface="WWF"/>
                <a:sym typeface="WWF"/>
              </a:rPr>
              <a:t>STATEMENT 9:</a:t>
            </a:r>
          </a:p>
        </p:txBody>
      </p:sp>
      <p:sp>
        <p:nvSpPr>
          <p:cNvPr id="9" name="TextBox 9"/>
          <p:cNvSpPr txBox="1"/>
          <p:nvPr/>
        </p:nvSpPr>
        <p:spPr>
          <a:xfrm>
            <a:off x="1296101" y="4568857"/>
            <a:ext cx="8927207" cy="1340641"/>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Boys don't cry, girls cry.</a:t>
            </a:r>
          </a:p>
        </p:txBody>
      </p:sp>
      <p:sp>
        <p:nvSpPr>
          <p:cNvPr id="10" name="TextBox 10"/>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1" name="TextBox 1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2" name="TextBox 12"/>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13" name="Picture 12" descr="A person sitting down with their hands folded&#10;&#10;AI-generated content may be incorrect.">
            <a:extLst>
              <a:ext uri="{FF2B5EF4-FFF2-40B4-BE49-F238E27FC236}">
                <a16:creationId xmlns:a16="http://schemas.microsoft.com/office/drawing/2014/main" id="{70C6874E-0405-1DEB-ABDF-DBD103115A9C}"/>
              </a:ext>
            </a:extLst>
          </p:cNvPr>
          <p:cNvPicPr>
            <a:picLocks noChangeAspect="1"/>
          </p:cNvPicPr>
          <p:nvPr/>
        </p:nvPicPr>
        <p:blipFill>
          <a:blip r:embed="rId3"/>
          <a:stretch>
            <a:fillRect/>
          </a:stretch>
        </p:blipFill>
        <p:spPr>
          <a:xfrm>
            <a:off x="12034838" y="1366451"/>
            <a:ext cx="5076825" cy="67818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9" name="TextBox 9"/>
          <p:cNvSpPr txBox="1"/>
          <p:nvPr/>
        </p:nvSpPr>
        <p:spPr>
          <a:xfrm>
            <a:off x="1296101" y="3401636"/>
            <a:ext cx="2805960" cy="514350"/>
          </a:xfrm>
          <a:prstGeom prst="rect">
            <a:avLst/>
          </a:prstGeom>
        </p:spPr>
        <p:txBody>
          <a:bodyPr lIns="0" tIns="0" rIns="0" bIns="0" rtlCol="0" anchor="t">
            <a:spAutoFit/>
          </a:bodyPr>
          <a:lstStyle/>
          <a:p>
            <a:pPr marL="0" lvl="0" indent="0" algn="l">
              <a:lnSpc>
                <a:spcPts val="4080"/>
              </a:lnSpc>
              <a:spcBef>
                <a:spcPct val="0"/>
              </a:spcBef>
            </a:pPr>
            <a:r>
              <a:rPr lang="en-US" sz="3400" u="none" strike="noStrike">
                <a:solidFill>
                  <a:srgbClr val="88B32D"/>
                </a:solidFill>
                <a:latin typeface="WWF"/>
                <a:ea typeface="WWF"/>
                <a:cs typeface="WWF"/>
                <a:sym typeface="WWF"/>
              </a:rPr>
              <a:t>STATEMENT 10:</a:t>
            </a:r>
          </a:p>
        </p:txBody>
      </p:sp>
      <p:sp>
        <p:nvSpPr>
          <p:cNvPr id="10" name="TextBox 10"/>
          <p:cNvSpPr txBox="1"/>
          <p:nvPr/>
        </p:nvSpPr>
        <p:spPr>
          <a:xfrm>
            <a:off x="1296101" y="4230273"/>
            <a:ext cx="9124708" cy="2597941"/>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Women love shopping, men love exercising.</a:t>
            </a:r>
          </a:p>
        </p:txBody>
      </p:sp>
      <p:sp>
        <p:nvSpPr>
          <p:cNvPr id="11" name="TextBox 11"/>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2" name="TextBox 12"/>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3" name="TextBox 13"/>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14" name="Picture 13" descr="A pink bag and weights&#10;&#10;AI-generated content may be incorrect.">
            <a:extLst>
              <a:ext uri="{FF2B5EF4-FFF2-40B4-BE49-F238E27FC236}">
                <a16:creationId xmlns:a16="http://schemas.microsoft.com/office/drawing/2014/main" id="{AF65E36B-520C-9490-553E-A7B38AE45E0B}"/>
              </a:ext>
            </a:extLst>
          </p:cNvPr>
          <p:cNvPicPr>
            <a:picLocks noChangeAspect="1"/>
          </p:cNvPicPr>
          <p:nvPr/>
        </p:nvPicPr>
        <p:blipFill>
          <a:blip r:embed="rId3"/>
          <a:stretch>
            <a:fillRect/>
          </a:stretch>
        </p:blipFill>
        <p:spPr>
          <a:xfrm>
            <a:off x="10414172" y="2162175"/>
            <a:ext cx="7391400" cy="59626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8" name="TextBox 8"/>
          <p:cNvSpPr txBox="1"/>
          <p:nvPr/>
        </p:nvSpPr>
        <p:spPr>
          <a:xfrm>
            <a:off x="1296101" y="3007159"/>
            <a:ext cx="2805960" cy="514350"/>
          </a:xfrm>
          <a:prstGeom prst="rect">
            <a:avLst/>
          </a:prstGeom>
        </p:spPr>
        <p:txBody>
          <a:bodyPr lIns="0" tIns="0" rIns="0" bIns="0" rtlCol="0" anchor="t">
            <a:spAutoFit/>
          </a:bodyPr>
          <a:lstStyle/>
          <a:p>
            <a:pPr marL="0" lvl="0" indent="0" algn="l">
              <a:lnSpc>
                <a:spcPts val="4080"/>
              </a:lnSpc>
              <a:spcBef>
                <a:spcPct val="0"/>
              </a:spcBef>
            </a:pPr>
            <a:r>
              <a:rPr lang="en-US" sz="3400" u="none" strike="noStrike">
                <a:solidFill>
                  <a:srgbClr val="88B32D"/>
                </a:solidFill>
                <a:latin typeface="WWF"/>
                <a:ea typeface="WWF"/>
                <a:cs typeface="WWF"/>
                <a:sym typeface="WWF"/>
              </a:rPr>
              <a:t>STATEMENT 11:</a:t>
            </a:r>
          </a:p>
        </p:txBody>
      </p:sp>
      <p:sp>
        <p:nvSpPr>
          <p:cNvPr id="9" name="TextBox 9"/>
          <p:cNvSpPr txBox="1"/>
          <p:nvPr/>
        </p:nvSpPr>
        <p:spPr>
          <a:xfrm>
            <a:off x="1296101" y="3835796"/>
            <a:ext cx="7746997" cy="2597941"/>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Most construction workers are men.</a:t>
            </a:r>
          </a:p>
        </p:txBody>
      </p:sp>
      <p:sp>
        <p:nvSpPr>
          <p:cNvPr id="10" name="TextBox 10"/>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1" name="TextBox 1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2" name="TextBox 12"/>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13" name="Picture 12" descr="A yellow and orange hard hat&#10;&#10;AI-generated content may be incorrect.">
            <a:extLst>
              <a:ext uri="{FF2B5EF4-FFF2-40B4-BE49-F238E27FC236}">
                <a16:creationId xmlns:a16="http://schemas.microsoft.com/office/drawing/2014/main" id="{7CD65FC7-7C99-DF4F-AB3D-B1E850656BC3}"/>
              </a:ext>
            </a:extLst>
          </p:cNvPr>
          <p:cNvPicPr>
            <a:picLocks noChangeAspect="1"/>
          </p:cNvPicPr>
          <p:nvPr/>
        </p:nvPicPr>
        <p:blipFill>
          <a:blip r:embed="rId3"/>
          <a:stretch>
            <a:fillRect/>
          </a:stretch>
        </p:blipFill>
        <p:spPr>
          <a:xfrm>
            <a:off x="11564637" y="2568275"/>
            <a:ext cx="5353050" cy="448627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8" name="TextBox 8"/>
          <p:cNvSpPr txBox="1"/>
          <p:nvPr/>
        </p:nvSpPr>
        <p:spPr>
          <a:xfrm>
            <a:off x="1296101" y="3043864"/>
            <a:ext cx="2991905" cy="514350"/>
          </a:xfrm>
          <a:prstGeom prst="rect">
            <a:avLst/>
          </a:prstGeom>
        </p:spPr>
        <p:txBody>
          <a:bodyPr lIns="0" tIns="0" rIns="0" bIns="0" rtlCol="0" anchor="t">
            <a:spAutoFit/>
          </a:bodyPr>
          <a:lstStyle/>
          <a:p>
            <a:pPr marL="0" lvl="0" indent="0" algn="l">
              <a:lnSpc>
                <a:spcPts val="4080"/>
              </a:lnSpc>
              <a:spcBef>
                <a:spcPct val="0"/>
              </a:spcBef>
            </a:pPr>
            <a:r>
              <a:rPr lang="en-US" sz="3400" u="none" strike="noStrike">
                <a:solidFill>
                  <a:srgbClr val="88B32D"/>
                </a:solidFill>
                <a:latin typeface="WWF"/>
                <a:ea typeface="WWF"/>
                <a:cs typeface="WWF"/>
                <a:sym typeface="WWF"/>
              </a:rPr>
              <a:t>STATEMENT 12:</a:t>
            </a:r>
          </a:p>
        </p:txBody>
      </p:sp>
      <p:sp>
        <p:nvSpPr>
          <p:cNvPr id="9" name="TextBox 9"/>
          <p:cNvSpPr txBox="1"/>
          <p:nvPr/>
        </p:nvSpPr>
        <p:spPr>
          <a:xfrm>
            <a:off x="1296101" y="3872501"/>
            <a:ext cx="9534759" cy="3855241"/>
          </a:xfrm>
          <a:prstGeom prst="rect">
            <a:avLst/>
          </a:prstGeom>
        </p:spPr>
        <p:txBody>
          <a:bodyPr lIns="0" tIns="0" rIns="0" bIns="0" rtlCol="0" anchor="t">
            <a:spAutoFit/>
          </a:bodyPr>
          <a:lstStyle/>
          <a:p>
            <a:pPr marL="0" lvl="0" indent="0" algn="l">
              <a:lnSpc>
                <a:spcPts val="9903"/>
              </a:lnSpc>
              <a:spcBef>
                <a:spcPct val="0"/>
              </a:spcBef>
            </a:pPr>
            <a:r>
              <a:rPr lang="en-US" sz="10424" u="none" strike="noStrike">
                <a:solidFill>
                  <a:srgbClr val="1C1851"/>
                </a:solidFill>
                <a:latin typeface="WWF"/>
                <a:ea typeface="WWF"/>
                <a:cs typeface="WWF"/>
                <a:sym typeface="WWF"/>
              </a:rPr>
              <a:t>A man's voice "breaks" during puberty, while a woman's voice does not.</a:t>
            </a:r>
          </a:p>
        </p:txBody>
      </p:sp>
      <p:sp>
        <p:nvSpPr>
          <p:cNvPr id="10" name="TextBox 10"/>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1.6 </a:t>
            </a:r>
            <a:r>
              <a:rPr lang="en-US" sz="1350" b="1">
                <a:solidFill>
                  <a:srgbClr val="6F6BA0"/>
                </a:solidFill>
                <a:latin typeface="Open Sans Bold"/>
                <a:ea typeface="Open Sans Bold"/>
                <a:cs typeface="Open Sans Bold"/>
                <a:sym typeface="Open Sans Bold"/>
              </a:rPr>
              <a:t>- Vote with your feet: Gender vs Sex</a:t>
            </a:r>
          </a:p>
        </p:txBody>
      </p:sp>
      <p:sp>
        <p:nvSpPr>
          <p:cNvPr id="11" name="TextBox 1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2" name="TextBox 12"/>
          <p:cNvSpPr txBox="1"/>
          <p:nvPr/>
        </p:nvSpPr>
        <p:spPr>
          <a:xfrm>
            <a:off x="1588770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pic>
        <p:nvPicPr>
          <p:cNvPr id="13" name="Picture 12" descr="A megaphone with a blue background&#10;&#10;AI-generated content may be incorrect.">
            <a:extLst>
              <a:ext uri="{FF2B5EF4-FFF2-40B4-BE49-F238E27FC236}">
                <a16:creationId xmlns:a16="http://schemas.microsoft.com/office/drawing/2014/main" id="{4B259455-D4EF-E59F-5E2A-A337B7F6D0D6}"/>
              </a:ext>
            </a:extLst>
          </p:cNvPr>
          <p:cNvPicPr>
            <a:picLocks noChangeAspect="1"/>
          </p:cNvPicPr>
          <p:nvPr/>
        </p:nvPicPr>
        <p:blipFill>
          <a:blip r:embed="rId3"/>
          <a:stretch>
            <a:fillRect/>
          </a:stretch>
        </p:blipFill>
        <p:spPr>
          <a:xfrm>
            <a:off x="11543528" y="2129867"/>
            <a:ext cx="5657850" cy="561022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sp>
        <p:nvSpPr>
          <p:cNvPr id="2" name="TextBox 2"/>
          <p:cNvSpPr txBox="1"/>
          <p:nvPr/>
        </p:nvSpPr>
        <p:spPr>
          <a:xfrm>
            <a:off x="541760" y="1145706"/>
            <a:ext cx="13521671" cy="885373"/>
          </a:xfrm>
          <a:prstGeom prst="rect">
            <a:avLst/>
          </a:prstGeom>
        </p:spPr>
        <p:txBody>
          <a:bodyPr lIns="0" tIns="0" rIns="0" bIns="0" rtlCol="0" anchor="t">
            <a:spAutoFit/>
          </a:bodyPr>
          <a:lstStyle/>
          <a:p>
            <a:pPr algn="l">
              <a:lnSpc>
                <a:spcPts val="6366"/>
              </a:lnSpc>
            </a:pPr>
            <a:r>
              <a:rPr lang="en-US" sz="7489">
                <a:solidFill>
                  <a:srgbClr val="1C1851"/>
                </a:solidFill>
                <a:latin typeface="WWF"/>
                <a:ea typeface="WWF"/>
                <a:cs typeface="WWF"/>
                <a:sym typeface="WWF"/>
              </a:rPr>
              <a:t>THIS IS THE GENDERBREAD PERSON</a:t>
            </a:r>
          </a:p>
        </p:txBody>
      </p:sp>
      <p:grpSp>
        <p:nvGrpSpPr>
          <p:cNvPr id="3" name="Group 3"/>
          <p:cNvGrpSpPr/>
          <p:nvPr/>
        </p:nvGrpSpPr>
        <p:grpSpPr>
          <a:xfrm>
            <a:off x="545646" y="684919"/>
            <a:ext cx="213136" cy="213136"/>
            <a:chOff x="0" y="0"/>
            <a:chExt cx="165049" cy="165049"/>
          </a:xfrm>
        </p:grpSpPr>
        <p:sp>
          <p:nvSpPr>
            <p:cNvPr id="4" name="Freeform 4"/>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5" name="Group 5"/>
          <p:cNvGrpSpPr/>
          <p:nvPr/>
        </p:nvGrpSpPr>
        <p:grpSpPr>
          <a:xfrm>
            <a:off x="541760" y="2155875"/>
            <a:ext cx="1508683" cy="49484"/>
            <a:chOff x="0" y="0"/>
            <a:chExt cx="397349" cy="13033"/>
          </a:xfrm>
        </p:grpSpPr>
        <p:sp>
          <p:nvSpPr>
            <p:cNvPr id="6" name="Freeform 6"/>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7" name="TextBox 7"/>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8" name="Group 8"/>
          <p:cNvGrpSpPr/>
          <p:nvPr/>
        </p:nvGrpSpPr>
        <p:grpSpPr>
          <a:xfrm>
            <a:off x="282440" y="9590408"/>
            <a:ext cx="17677643" cy="16248"/>
            <a:chOff x="0" y="0"/>
            <a:chExt cx="20726400" cy="19050"/>
          </a:xfrm>
        </p:grpSpPr>
        <p:sp>
          <p:nvSpPr>
            <p:cNvPr id="9" name="Freeform 9"/>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grpSp>
        <p:nvGrpSpPr>
          <p:cNvPr id="10" name="Group 10"/>
          <p:cNvGrpSpPr/>
          <p:nvPr/>
        </p:nvGrpSpPr>
        <p:grpSpPr>
          <a:xfrm>
            <a:off x="6039110" y="2205359"/>
            <a:ext cx="3363742" cy="7052941"/>
            <a:chOff x="0" y="0"/>
            <a:chExt cx="4147820" cy="8696960"/>
          </a:xfrm>
        </p:grpSpPr>
        <p:sp>
          <p:nvSpPr>
            <p:cNvPr id="11" name="Freeform 11"/>
            <p:cNvSpPr/>
            <p:nvPr/>
          </p:nvSpPr>
          <p:spPr>
            <a:xfrm>
              <a:off x="50105" y="47788"/>
              <a:ext cx="4045833" cy="8606601"/>
            </a:xfrm>
            <a:custGeom>
              <a:avLst/>
              <a:gdLst/>
              <a:ahLst/>
              <a:cxnLst/>
              <a:rect l="l" t="t" r="r" b="b"/>
              <a:pathLst>
                <a:path w="4045833" h="8606601">
                  <a:moveTo>
                    <a:pt x="4020245" y="70322"/>
                  </a:moveTo>
                  <a:cubicBezTo>
                    <a:pt x="3463985" y="65242"/>
                    <a:pt x="3264595" y="98262"/>
                    <a:pt x="3123625" y="124932"/>
                  </a:cubicBezTo>
                  <a:cubicBezTo>
                    <a:pt x="3016945" y="145252"/>
                    <a:pt x="2940745" y="164302"/>
                    <a:pt x="2846765" y="192242"/>
                  </a:cubicBezTo>
                  <a:cubicBezTo>
                    <a:pt x="2747705" y="221452"/>
                    <a:pt x="2643565" y="246852"/>
                    <a:pt x="2543235" y="298922"/>
                  </a:cubicBezTo>
                  <a:cubicBezTo>
                    <a:pt x="2428935" y="358612"/>
                    <a:pt x="2284155" y="474182"/>
                    <a:pt x="2202875" y="544032"/>
                  </a:cubicBezTo>
                  <a:cubicBezTo>
                    <a:pt x="2152075" y="588482"/>
                    <a:pt x="2121595" y="621502"/>
                    <a:pt x="2087305" y="663412"/>
                  </a:cubicBezTo>
                  <a:cubicBezTo>
                    <a:pt x="2054285" y="704052"/>
                    <a:pt x="2027615" y="738342"/>
                    <a:pt x="2000945" y="791682"/>
                  </a:cubicBezTo>
                  <a:cubicBezTo>
                    <a:pt x="1964115" y="866612"/>
                    <a:pt x="1928555" y="977102"/>
                    <a:pt x="1900615" y="1081242"/>
                  </a:cubicBezTo>
                  <a:cubicBezTo>
                    <a:pt x="1870135" y="1196812"/>
                    <a:pt x="1849815" y="1328892"/>
                    <a:pt x="1828225" y="1457162"/>
                  </a:cubicBezTo>
                  <a:cubicBezTo>
                    <a:pt x="1806635" y="1590512"/>
                    <a:pt x="1781235" y="1742912"/>
                    <a:pt x="1771075" y="1864832"/>
                  </a:cubicBezTo>
                  <a:cubicBezTo>
                    <a:pt x="1762185" y="1962622"/>
                    <a:pt x="1757105" y="2028662"/>
                    <a:pt x="1762185" y="2134072"/>
                  </a:cubicBezTo>
                  <a:cubicBezTo>
                    <a:pt x="1768535" y="2282662"/>
                    <a:pt x="1862515" y="2629372"/>
                    <a:pt x="1829495" y="2672552"/>
                  </a:cubicBezTo>
                  <a:cubicBezTo>
                    <a:pt x="1821875" y="2683982"/>
                    <a:pt x="1799015" y="2683982"/>
                    <a:pt x="1792665" y="2677632"/>
                  </a:cubicBezTo>
                  <a:cubicBezTo>
                    <a:pt x="1786315" y="2672552"/>
                    <a:pt x="1787585" y="2642072"/>
                    <a:pt x="1790125" y="2642072"/>
                  </a:cubicBezTo>
                  <a:cubicBezTo>
                    <a:pt x="1792665" y="2640802"/>
                    <a:pt x="1811715" y="2668742"/>
                    <a:pt x="1805365" y="2677632"/>
                  </a:cubicBezTo>
                  <a:cubicBezTo>
                    <a:pt x="1785045" y="2709382"/>
                    <a:pt x="1471355" y="2661122"/>
                    <a:pt x="1329115" y="2673822"/>
                  </a:cubicBezTo>
                  <a:cubicBezTo>
                    <a:pt x="1211005" y="2685252"/>
                    <a:pt x="1113215" y="2709382"/>
                    <a:pt x="1009075" y="2734782"/>
                  </a:cubicBezTo>
                  <a:cubicBezTo>
                    <a:pt x="906205" y="2761452"/>
                    <a:pt x="795715" y="2780502"/>
                    <a:pt x="709355" y="2828762"/>
                  </a:cubicBezTo>
                  <a:cubicBezTo>
                    <a:pt x="629345" y="2873212"/>
                    <a:pt x="558225" y="2948142"/>
                    <a:pt x="502345" y="3006562"/>
                  </a:cubicBezTo>
                  <a:cubicBezTo>
                    <a:pt x="456625" y="3051012"/>
                    <a:pt x="427415" y="3087842"/>
                    <a:pt x="391855" y="3139912"/>
                  </a:cubicBezTo>
                  <a:cubicBezTo>
                    <a:pt x="348675" y="3200872"/>
                    <a:pt x="306765" y="3268182"/>
                    <a:pt x="262315" y="3354542"/>
                  </a:cubicBezTo>
                  <a:cubicBezTo>
                    <a:pt x="201355" y="3473922"/>
                    <a:pt x="104835" y="3663152"/>
                    <a:pt x="71815" y="3800312"/>
                  </a:cubicBezTo>
                  <a:cubicBezTo>
                    <a:pt x="45145" y="3909532"/>
                    <a:pt x="50225" y="3999702"/>
                    <a:pt x="50225" y="4105112"/>
                  </a:cubicBezTo>
                  <a:cubicBezTo>
                    <a:pt x="51495" y="4218142"/>
                    <a:pt x="60385" y="4347682"/>
                    <a:pt x="81975" y="4454362"/>
                  </a:cubicBezTo>
                  <a:cubicBezTo>
                    <a:pt x="101025" y="4550882"/>
                    <a:pt x="132775" y="4653752"/>
                    <a:pt x="167065" y="4718522"/>
                  </a:cubicBezTo>
                  <a:cubicBezTo>
                    <a:pt x="191195" y="4762972"/>
                    <a:pt x="219135" y="4792182"/>
                    <a:pt x="247075" y="4820122"/>
                  </a:cubicBezTo>
                  <a:cubicBezTo>
                    <a:pt x="272475" y="4845522"/>
                    <a:pt x="292795" y="4862032"/>
                    <a:pt x="324545" y="4882352"/>
                  </a:cubicBezTo>
                  <a:cubicBezTo>
                    <a:pt x="368995" y="4909022"/>
                    <a:pt x="417255" y="4931882"/>
                    <a:pt x="490915" y="4961092"/>
                  </a:cubicBezTo>
                  <a:cubicBezTo>
                    <a:pt x="625535" y="5015702"/>
                    <a:pt x="916365" y="5110952"/>
                    <a:pt x="1082735" y="5160482"/>
                  </a:cubicBezTo>
                  <a:cubicBezTo>
                    <a:pt x="1200845" y="5197312"/>
                    <a:pt x="1334195" y="5212552"/>
                    <a:pt x="1391345" y="5243032"/>
                  </a:cubicBezTo>
                  <a:cubicBezTo>
                    <a:pt x="1418015" y="5257002"/>
                    <a:pt x="1431985" y="5273512"/>
                    <a:pt x="1442145" y="5287482"/>
                  </a:cubicBezTo>
                  <a:cubicBezTo>
                    <a:pt x="1448495" y="5296372"/>
                    <a:pt x="1451035" y="5301452"/>
                    <a:pt x="1453575" y="5315422"/>
                  </a:cubicBezTo>
                  <a:cubicBezTo>
                    <a:pt x="1457385" y="5344632"/>
                    <a:pt x="1448495" y="5419562"/>
                    <a:pt x="1437065" y="5460202"/>
                  </a:cubicBezTo>
                  <a:cubicBezTo>
                    <a:pt x="1426905" y="5491952"/>
                    <a:pt x="1418015" y="5505922"/>
                    <a:pt x="1395155" y="5541482"/>
                  </a:cubicBezTo>
                  <a:cubicBezTo>
                    <a:pt x="1348165" y="5616412"/>
                    <a:pt x="1233865" y="5752302"/>
                    <a:pt x="1134805" y="5871682"/>
                  </a:cubicBezTo>
                  <a:cubicBezTo>
                    <a:pt x="1014155" y="6019002"/>
                    <a:pt x="832545" y="6198072"/>
                    <a:pt x="720785" y="6355552"/>
                  </a:cubicBezTo>
                  <a:cubicBezTo>
                    <a:pt x="626805" y="6488902"/>
                    <a:pt x="551875" y="6640032"/>
                    <a:pt x="495995" y="6749252"/>
                  </a:cubicBezTo>
                  <a:cubicBezTo>
                    <a:pt x="457895" y="6822912"/>
                    <a:pt x="428685" y="6872442"/>
                    <a:pt x="405825" y="6942292"/>
                  </a:cubicBezTo>
                  <a:cubicBezTo>
                    <a:pt x="381695" y="7015952"/>
                    <a:pt x="366455" y="7103582"/>
                    <a:pt x="357565" y="7179782"/>
                  </a:cubicBezTo>
                  <a:cubicBezTo>
                    <a:pt x="349945" y="7247092"/>
                    <a:pt x="349945" y="7301702"/>
                    <a:pt x="352485" y="7372822"/>
                  </a:cubicBezTo>
                  <a:cubicBezTo>
                    <a:pt x="356295" y="7459182"/>
                    <a:pt x="365185" y="7577292"/>
                    <a:pt x="382965" y="7657302"/>
                  </a:cubicBezTo>
                  <a:cubicBezTo>
                    <a:pt x="395665" y="7719532"/>
                    <a:pt x="403285" y="7760172"/>
                    <a:pt x="432495" y="7816052"/>
                  </a:cubicBezTo>
                  <a:cubicBezTo>
                    <a:pt x="471865" y="7889712"/>
                    <a:pt x="546795" y="7982422"/>
                    <a:pt x="612835" y="8051002"/>
                  </a:cubicBezTo>
                  <a:cubicBezTo>
                    <a:pt x="677605" y="8117042"/>
                    <a:pt x="757615" y="8171652"/>
                    <a:pt x="824925" y="8219912"/>
                  </a:cubicBezTo>
                  <a:cubicBezTo>
                    <a:pt x="879535" y="8259282"/>
                    <a:pt x="921445" y="8291032"/>
                    <a:pt x="981135" y="8321512"/>
                  </a:cubicBezTo>
                  <a:cubicBezTo>
                    <a:pt x="1050985" y="8358342"/>
                    <a:pt x="1123375" y="8387552"/>
                    <a:pt x="1218625" y="8418032"/>
                  </a:cubicBezTo>
                  <a:cubicBezTo>
                    <a:pt x="1354515" y="8458672"/>
                    <a:pt x="1578035" y="8505662"/>
                    <a:pt x="1720275" y="8527252"/>
                  </a:cubicBezTo>
                  <a:cubicBezTo>
                    <a:pt x="1821875" y="8542492"/>
                    <a:pt x="1889185" y="8543762"/>
                    <a:pt x="1985705" y="8547572"/>
                  </a:cubicBezTo>
                  <a:cubicBezTo>
                    <a:pt x="2100005" y="8551382"/>
                    <a:pt x="2243515" y="8565352"/>
                    <a:pt x="2361625" y="8545032"/>
                  </a:cubicBezTo>
                  <a:cubicBezTo>
                    <a:pt x="2473385" y="8525982"/>
                    <a:pt x="2591495" y="8476452"/>
                    <a:pt x="2677855" y="8433272"/>
                  </a:cubicBezTo>
                  <a:cubicBezTo>
                    <a:pt x="2743895" y="8401522"/>
                    <a:pt x="2803585" y="8363422"/>
                    <a:pt x="2841685" y="8326592"/>
                  </a:cubicBezTo>
                  <a:cubicBezTo>
                    <a:pt x="2868355" y="8302462"/>
                    <a:pt x="2879785" y="8259282"/>
                    <a:pt x="2897565" y="8250392"/>
                  </a:cubicBezTo>
                  <a:cubicBezTo>
                    <a:pt x="2907725" y="8245312"/>
                    <a:pt x="2920425" y="8245312"/>
                    <a:pt x="2926775" y="8249122"/>
                  </a:cubicBezTo>
                  <a:cubicBezTo>
                    <a:pt x="2933125" y="8254202"/>
                    <a:pt x="2939475" y="8274522"/>
                    <a:pt x="2935665" y="8282142"/>
                  </a:cubicBezTo>
                  <a:cubicBezTo>
                    <a:pt x="2931855" y="8289762"/>
                    <a:pt x="2911535" y="8296112"/>
                    <a:pt x="2903915" y="8294842"/>
                  </a:cubicBezTo>
                  <a:cubicBezTo>
                    <a:pt x="2896295" y="8292302"/>
                    <a:pt x="2888675" y="8283412"/>
                    <a:pt x="2887405" y="8277062"/>
                  </a:cubicBezTo>
                  <a:cubicBezTo>
                    <a:pt x="2886135" y="8268172"/>
                    <a:pt x="2893755" y="8252932"/>
                    <a:pt x="2900105" y="8249122"/>
                  </a:cubicBezTo>
                  <a:cubicBezTo>
                    <a:pt x="2906455" y="8244042"/>
                    <a:pt x="2917885" y="8245312"/>
                    <a:pt x="2924235" y="8247852"/>
                  </a:cubicBezTo>
                  <a:cubicBezTo>
                    <a:pt x="2930585" y="8251662"/>
                    <a:pt x="2936935" y="8260552"/>
                    <a:pt x="2938205" y="8266902"/>
                  </a:cubicBezTo>
                  <a:cubicBezTo>
                    <a:pt x="2938205" y="8275792"/>
                    <a:pt x="2929315" y="8289762"/>
                    <a:pt x="2922965" y="8293572"/>
                  </a:cubicBezTo>
                  <a:cubicBezTo>
                    <a:pt x="2916615" y="8297382"/>
                    <a:pt x="2903915" y="8296112"/>
                    <a:pt x="2898835" y="8292302"/>
                  </a:cubicBezTo>
                  <a:cubicBezTo>
                    <a:pt x="2892485" y="8287222"/>
                    <a:pt x="2886135" y="8270712"/>
                    <a:pt x="2888675" y="8263092"/>
                  </a:cubicBezTo>
                  <a:cubicBezTo>
                    <a:pt x="2891215" y="8255472"/>
                    <a:pt x="2906455" y="8244042"/>
                    <a:pt x="2915345" y="8245312"/>
                  </a:cubicBezTo>
                  <a:cubicBezTo>
                    <a:pt x="2924235" y="8246582"/>
                    <a:pt x="2936935" y="8259282"/>
                    <a:pt x="2938205" y="8270712"/>
                  </a:cubicBezTo>
                  <a:cubicBezTo>
                    <a:pt x="2939475" y="8288492"/>
                    <a:pt x="2915345" y="8324052"/>
                    <a:pt x="2893755" y="8349452"/>
                  </a:cubicBezTo>
                  <a:cubicBezTo>
                    <a:pt x="2864545" y="8381202"/>
                    <a:pt x="2809935" y="8416762"/>
                    <a:pt x="2773105" y="8440892"/>
                  </a:cubicBezTo>
                  <a:cubicBezTo>
                    <a:pt x="2742625" y="8459942"/>
                    <a:pt x="2726115" y="8468832"/>
                    <a:pt x="2686745" y="8485342"/>
                  </a:cubicBezTo>
                  <a:cubicBezTo>
                    <a:pt x="2614355" y="8515822"/>
                    <a:pt x="2475925" y="8576782"/>
                    <a:pt x="2361625" y="8595832"/>
                  </a:cubicBezTo>
                  <a:cubicBezTo>
                    <a:pt x="2240975" y="8616152"/>
                    <a:pt x="2096195" y="8602182"/>
                    <a:pt x="1983165" y="8598372"/>
                  </a:cubicBezTo>
                  <a:cubicBezTo>
                    <a:pt x="1890455" y="8595832"/>
                    <a:pt x="1810445" y="8589482"/>
                    <a:pt x="1730435" y="8579322"/>
                  </a:cubicBezTo>
                  <a:cubicBezTo>
                    <a:pt x="1659315" y="8571702"/>
                    <a:pt x="1603435" y="8560272"/>
                    <a:pt x="1527235" y="8545032"/>
                  </a:cubicBezTo>
                  <a:cubicBezTo>
                    <a:pt x="1431985" y="8524712"/>
                    <a:pt x="1301175" y="8496772"/>
                    <a:pt x="1203385" y="8466292"/>
                  </a:cubicBezTo>
                  <a:cubicBezTo>
                    <a:pt x="1120835" y="8439622"/>
                    <a:pt x="1043365" y="8410412"/>
                    <a:pt x="979865" y="8378662"/>
                  </a:cubicBezTo>
                  <a:cubicBezTo>
                    <a:pt x="927795" y="8351992"/>
                    <a:pt x="894775" y="8331672"/>
                    <a:pt x="843975" y="8296112"/>
                  </a:cubicBezTo>
                  <a:cubicBezTo>
                    <a:pt x="769045" y="8245312"/>
                    <a:pt x="656015" y="8164032"/>
                    <a:pt x="583625" y="8094182"/>
                  </a:cubicBezTo>
                  <a:cubicBezTo>
                    <a:pt x="522665" y="8035762"/>
                    <a:pt x="466785" y="7962102"/>
                    <a:pt x="431225" y="7912572"/>
                  </a:cubicBezTo>
                  <a:cubicBezTo>
                    <a:pt x="409635" y="7882092"/>
                    <a:pt x="399475" y="7865582"/>
                    <a:pt x="385505" y="7833832"/>
                  </a:cubicBezTo>
                  <a:cubicBezTo>
                    <a:pt x="365185" y="7789382"/>
                    <a:pt x="346135" y="7730962"/>
                    <a:pt x="332165" y="7666192"/>
                  </a:cubicBezTo>
                  <a:cubicBezTo>
                    <a:pt x="315655" y="7583642"/>
                    <a:pt x="305495" y="7461722"/>
                    <a:pt x="301685" y="7372822"/>
                  </a:cubicBezTo>
                  <a:cubicBezTo>
                    <a:pt x="299145" y="7300432"/>
                    <a:pt x="299145" y="7243282"/>
                    <a:pt x="306765" y="7173432"/>
                  </a:cubicBezTo>
                  <a:cubicBezTo>
                    <a:pt x="315655" y="7094692"/>
                    <a:pt x="333435" y="6999442"/>
                    <a:pt x="358835" y="6921972"/>
                  </a:cubicBezTo>
                  <a:cubicBezTo>
                    <a:pt x="382965" y="6850852"/>
                    <a:pt x="412175" y="6801322"/>
                    <a:pt x="451545" y="6725122"/>
                  </a:cubicBezTo>
                  <a:cubicBezTo>
                    <a:pt x="508695" y="6613362"/>
                    <a:pt x="576005" y="6473662"/>
                    <a:pt x="680145" y="6325072"/>
                  </a:cubicBezTo>
                  <a:cubicBezTo>
                    <a:pt x="831275" y="6109172"/>
                    <a:pt x="1198305" y="5725632"/>
                    <a:pt x="1304985" y="5582122"/>
                  </a:cubicBezTo>
                  <a:cubicBezTo>
                    <a:pt x="1345625" y="5526242"/>
                    <a:pt x="1367215" y="5504652"/>
                    <a:pt x="1382455" y="5461472"/>
                  </a:cubicBezTo>
                  <a:cubicBezTo>
                    <a:pt x="1400235" y="5415752"/>
                    <a:pt x="1388805" y="5317962"/>
                    <a:pt x="1402775" y="5312882"/>
                  </a:cubicBezTo>
                  <a:cubicBezTo>
                    <a:pt x="1407855" y="5310342"/>
                    <a:pt x="1423095" y="5328122"/>
                    <a:pt x="1421825" y="5328122"/>
                  </a:cubicBezTo>
                  <a:cubicBezTo>
                    <a:pt x="1421825" y="5328122"/>
                    <a:pt x="1390075" y="5300182"/>
                    <a:pt x="1359595" y="5286212"/>
                  </a:cubicBezTo>
                  <a:cubicBezTo>
                    <a:pt x="1299905" y="5259542"/>
                    <a:pt x="1181795" y="5244302"/>
                    <a:pt x="1066225" y="5208742"/>
                  </a:cubicBezTo>
                  <a:cubicBezTo>
                    <a:pt x="894775" y="5157942"/>
                    <a:pt x="578545" y="5056342"/>
                    <a:pt x="436305" y="4994112"/>
                  </a:cubicBezTo>
                  <a:cubicBezTo>
                    <a:pt x="360105" y="4961092"/>
                    <a:pt x="309305" y="4935692"/>
                    <a:pt x="264855" y="4903942"/>
                  </a:cubicBezTo>
                  <a:cubicBezTo>
                    <a:pt x="233105" y="4879812"/>
                    <a:pt x="212785" y="4859492"/>
                    <a:pt x="188655" y="4831552"/>
                  </a:cubicBezTo>
                  <a:cubicBezTo>
                    <a:pt x="161985" y="4801072"/>
                    <a:pt x="136585" y="4768052"/>
                    <a:pt x="113725" y="4726142"/>
                  </a:cubicBezTo>
                  <a:cubicBezTo>
                    <a:pt x="87055" y="4672802"/>
                    <a:pt x="61655" y="4591522"/>
                    <a:pt x="46415" y="4533102"/>
                  </a:cubicBezTo>
                  <a:cubicBezTo>
                    <a:pt x="34985" y="4486112"/>
                    <a:pt x="29905" y="4456902"/>
                    <a:pt x="23555" y="4406102"/>
                  </a:cubicBezTo>
                  <a:cubicBezTo>
                    <a:pt x="13395" y="4327362"/>
                    <a:pt x="695" y="4209252"/>
                    <a:pt x="695" y="4106382"/>
                  </a:cubicBezTo>
                  <a:cubicBezTo>
                    <a:pt x="-575" y="3999702"/>
                    <a:pt x="-3115" y="3891752"/>
                    <a:pt x="24825" y="3774912"/>
                  </a:cubicBezTo>
                  <a:cubicBezTo>
                    <a:pt x="59115" y="3635212"/>
                    <a:pt x="156905" y="3449792"/>
                    <a:pt x="216595" y="3331682"/>
                  </a:cubicBezTo>
                  <a:cubicBezTo>
                    <a:pt x="258505" y="3250402"/>
                    <a:pt x="294065" y="3191982"/>
                    <a:pt x="337245" y="3129752"/>
                  </a:cubicBezTo>
                  <a:cubicBezTo>
                    <a:pt x="377885" y="3071332"/>
                    <a:pt x="414715" y="3023072"/>
                    <a:pt x="466785" y="2969732"/>
                  </a:cubicBezTo>
                  <a:cubicBezTo>
                    <a:pt x="527745" y="2907502"/>
                    <a:pt x="600135" y="2831302"/>
                    <a:pt x="685225" y="2784312"/>
                  </a:cubicBezTo>
                  <a:cubicBezTo>
                    <a:pt x="775395" y="2734782"/>
                    <a:pt x="890965" y="2713192"/>
                    <a:pt x="996375" y="2686522"/>
                  </a:cubicBezTo>
                  <a:cubicBezTo>
                    <a:pt x="1104325" y="2658582"/>
                    <a:pt x="1226245" y="2634452"/>
                    <a:pt x="1325305" y="2623022"/>
                  </a:cubicBezTo>
                  <a:cubicBezTo>
                    <a:pt x="1406585" y="2614132"/>
                    <a:pt x="1471355" y="2614132"/>
                    <a:pt x="1548825" y="2615402"/>
                  </a:cubicBezTo>
                  <a:cubicBezTo>
                    <a:pt x="1633915" y="2616672"/>
                    <a:pt x="1779965" y="2603972"/>
                    <a:pt x="1814255" y="2630642"/>
                  </a:cubicBezTo>
                  <a:cubicBezTo>
                    <a:pt x="1828225" y="2642072"/>
                    <a:pt x="1825685" y="2675092"/>
                    <a:pt x="1828225" y="2673822"/>
                  </a:cubicBezTo>
                  <a:cubicBezTo>
                    <a:pt x="1830765" y="2673822"/>
                    <a:pt x="1832035" y="2648422"/>
                    <a:pt x="1832035" y="2648422"/>
                  </a:cubicBezTo>
                  <a:cubicBezTo>
                    <a:pt x="1832035" y="2648422"/>
                    <a:pt x="1834575" y="2667472"/>
                    <a:pt x="1829495" y="2672552"/>
                  </a:cubicBezTo>
                  <a:cubicBezTo>
                    <a:pt x="1824415" y="2678902"/>
                    <a:pt x="1805365" y="2685252"/>
                    <a:pt x="1797745" y="2681442"/>
                  </a:cubicBezTo>
                  <a:cubicBezTo>
                    <a:pt x="1788855" y="2677632"/>
                    <a:pt x="1786315" y="2667472"/>
                    <a:pt x="1781235" y="2649692"/>
                  </a:cubicBezTo>
                  <a:cubicBezTo>
                    <a:pt x="1758375" y="2582382"/>
                    <a:pt x="1719005" y="2276312"/>
                    <a:pt x="1711385" y="2134072"/>
                  </a:cubicBezTo>
                  <a:cubicBezTo>
                    <a:pt x="1706305" y="2032472"/>
                    <a:pt x="1710115" y="1970242"/>
                    <a:pt x="1719005" y="1872452"/>
                  </a:cubicBezTo>
                  <a:cubicBezTo>
                    <a:pt x="1729165" y="1747992"/>
                    <a:pt x="1755835" y="1584162"/>
                    <a:pt x="1778695" y="1445732"/>
                  </a:cubicBezTo>
                  <a:cubicBezTo>
                    <a:pt x="1800285" y="1316192"/>
                    <a:pt x="1820605" y="1184112"/>
                    <a:pt x="1852355" y="1066002"/>
                  </a:cubicBezTo>
                  <a:cubicBezTo>
                    <a:pt x="1881565" y="959322"/>
                    <a:pt x="1917125" y="846292"/>
                    <a:pt x="1956495" y="767552"/>
                  </a:cubicBezTo>
                  <a:cubicBezTo>
                    <a:pt x="1985705" y="709132"/>
                    <a:pt x="2013645" y="673572"/>
                    <a:pt x="2051745" y="626582"/>
                  </a:cubicBezTo>
                  <a:cubicBezTo>
                    <a:pt x="2096195" y="574512"/>
                    <a:pt x="2141915" y="524982"/>
                    <a:pt x="2206685" y="470372"/>
                  </a:cubicBezTo>
                  <a:cubicBezTo>
                    <a:pt x="2296855" y="396712"/>
                    <a:pt x="2439095" y="295112"/>
                    <a:pt x="2550855" y="239232"/>
                  </a:cubicBezTo>
                  <a:cubicBezTo>
                    <a:pt x="2646105" y="192242"/>
                    <a:pt x="2741355" y="170652"/>
                    <a:pt x="2832795" y="143982"/>
                  </a:cubicBezTo>
                  <a:cubicBezTo>
                    <a:pt x="2916615" y="118582"/>
                    <a:pt x="2976305" y="102072"/>
                    <a:pt x="3077905" y="83022"/>
                  </a:cubicBezTo>
                  <a:cubicBezTo>
                    <a:pt x="3234115" y="52542"/>
                    <a:pt x="3512245" y="9362"/>
                    <a:pt x="3686235" y="3012"/>
                  </a:cubicBezTo>
                  <a:cubicBezTo>
                    <a:pt x="3815775" y="-2068"/>
                    <a:pt x="3987225" y="-3338"/>
                    <a:pt x="4027865" y="20792"/>
                  </a:cubicBezTo>
                  <a:cubicBezTo>
                    <a:pt x="4041835" y="28412"/>
                    <a:pt x="4046915" y="41112"/>
                    <a:pt x="4045645" y="50002"/>
                  </a:cubicBezTo>
                  <a:cubicBezTo>
                    <a:pt x="4044375" y="57622"/>
                    <a:pt x="4020245" y="70322"/>
                    <a:pt x="4020245" y="70322"/>
                  </a:cubicBezTo>
                </a:path>
              </a:pathLst>
            </a:custGeom>
            <a:solidFill>
              <a:srgbClr val="1C1851"/>
            </a:solidFill>
            <a:ln cap="sq">
              <a:noFill/>
              <a:prstDash val="solid"/>
              <a:miter/>
            </a:ln>
          </p:spPr>
        </p:sp>
      </p:grpSp>
      <p:sp>
        <p:nvSpPr>
          <p:cNvPr id="12" name="Freeform 12"/>
          <p:cNvSpPr/>
          <p:nvPr/>
        </p:nvSpPr>
        <p:spPr>
          <a:xfrm>
            <a:off x="6278630" y="2498282"/>
            <a:ext cx="5379775" cy="6611091"/>
          </a:xfrm>
          <a:custGeom>
            <a:avLst/>
            <a:gdLst/>
            <a:ahLst/>
            <a:cxnLst/>
            <a:rect l="l" t="t" r="r" b="b"/>
            <a:pathLst>
              <a:path w="5379775" h="6611091">
                <a:moveTo>
                  <a:pt x="0" y="0"/>
                </a:moveTo>
                <a:lnTo>
                  <a:pt x="5379776" y="0"/>
                </a:lnTo>
                <a:lnTo>
                  <a:pt x="5379776" y="6611092"/>
                </a:lnTo>
                <a:lnTo>
                  <a:pt x="0" y="6611092"/>
                </a:lnTo>
                <a:lnTo>
                  <a:pt x="0" y="0"/>
                </a:lnTo>
                <a:close/>
              </a:path>
            </a:pathLst>
          </a:custGeom>
          <a:blipFill>
            <a:blip r:embed="rId3"/>
            <a:stretch>
              <a:fillRect/>
            </a:stretch>
          </a:blipFill>
          <a:ln cap="sq">
            <a:noFill/>
            <a:prstDash val="solid"/>
            <a:miter/>
          </a:ln>
        </p:spPr>
      </p:sp>
      <p:grpSp>
        <p:nvGrpSpPr>
          <p:cNvPr id="13" name="Group 13"/>
          <p:cNvGrpSpPr/>
          <p:nvPr/>
        </p:nvGrpSpPr>
        <p:grpSpPr>
          <a:xfrm>
            <a:off x="9658967" y="2389679"/>
            <a:ext cx="1052054" cy="1052054"/>
            <a:chOff x="0" y="0"/>
            <a:chExt cx="1402739" cy="1402739"/>
          </a:xfrm>
        </p:grpSpPr>
        <p:grpSp>
          <p:nvGrpSpPr>
            <p:cNvPr id="14" name="Group 14"/>
            <p:cNvGrpSpPr/>
            <p:nvPr/>
          </p:nvGrpSpPr>
          <p:grpSpPr>
            <a:xfrm>
              <a:off x="0" y="0"/>
              <a:ext cx="1402739" cy="140273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1851"/>
              </a:solidFill>
            </p:spPr>
          </p:sp>
          <p:sp>
            <p:nvSpPr>
              <p:cNvPr id="16" name="TextBox 16"/>
              <p:cNvSpPr txBox="1"/>
              <p:nvPr/>
            </p:nvSpPr>
            <p:spPr>
              <a:xfrm>
                <a:off x="76200" y="76200"/>
                <a:ext cx="660400" cy="660400"/>
              </a:xfrm>
              <a:prstGeom prst="rect">
                <a:avLst/>
              </a:prstGeom>
            </p:spPr>
            <p:txBody>
              <a:bodyPr lIns="50800" tIns="50800" rIns="50800" bIns="50800" rtlCol="0" anchor="ctr"/>
              <a:lstStyle/>
              <a:p>
                <a:pPr algn="ctr">
                  <a:lnSpc>
                    <a:spcPts val="1848"/>
                  </a:lnSpc>
                </a:pPr>
                <a:endParaRPr/>
              </a:p>
            </p:txBody>
          </p:sp>
        </p:grpSp>
        <p:sp>
          <p:nvSpPr>
            <p:cNvPr id="17" name="Freeform 17"/>
            <p:cNvSpPr/>
            <p:nvPr/>
          </p:nvSpPr>
          <p:spPr>
            <a:xfrm>
              <a:off x="264818" y="273549"/>
              <a:ext cx="873103" cy="855641"/>
            </a:xfrm>
            <a:custGeom>
              <a:avLst/>
              <a:gdLst/>
              <a:ahLst/>
              <a:cxnLst/>
              <a:rect l="l" t="t" r="r" b="b"/>
              <a:pathLst>
                <a:path w="873103" h="855641">
                  <a:moveTo>
                    <a:pt x="0" y="0"/>
                  </a:moveTo>
                  <a:lnTo>
                    <a:pt x="873103" y="0"/>
                  </a:lnTo>
                  <a:lnTo>
                    <a:pt x="873103" y="855641"/>
                  </a:lnTo>
                  <a:lnTo>
                    <a:pt x="0" y="855641"/>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grpSp>
        <p:nvGrpSpPr>
          <p:cNvPr id="18" name="Group 18"/>
          <p:cNvGrpSpPr/>
          <p:nvPr/>
        </p:nvGrpSpPr>
        <p:grpSpPr>
          <a:xfrm>
            <a:off x="9337496" y="4846852"/>
            <a:ext cx="1052054" cy="1052054"/>
            <a:chOff x="0" y="0"/>
            <a:chExt cx="1402739" cy="1402739"/>
          </a:xfrm>
        </p:grpSpPr>
        <p:grpSp>
          <p:nvGrpSpPr>
            <p:cNvPr id="19" name="Group 19"/>
            <p:cNvGrpSpPr/>
            <p:nvPr/>
          </p:nvGrpSpPr>
          <p:grpSpPr>
            <a:xfrm>
              <a:off x="0" y="0"/>
              <a:ext cx="1402739" cy="1402739"/>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1851"/>
              </a:solidFill>
            </p:spPr>
          </p:sp>
          <p:sp>
            <p:nvSpPr>
              <p:cNvPr id="21" name="TextBox 21"/>
              <p:cNvSpPr txBox="1"/>
              <p:nvPr/>
            </p:nvSpPr>
            <p:spPr>
              <a:xfrm>
                <a:off x="76200" y="76200"/>
                <a:ext cx="660400" cy="660400"/>
              </a:xfrm>
              <a:prstGeom prst="rect">
                <a:avLst/>
              </a:prstGeom>
            </p:spPr>
            <p:txBody>
              <a:bodyPr lIns="23942" tIns="23942" rIns="23942" bIns="23942" rtlCol="0" anchor="ctr"/>
              <a:lstStyle/>
              <a:p>
                <a:pPr algn="ctr">
                  <a:lnSpc>
                    <a:spcPts val="1848"/>
                  </a:lnSpc>
                </a:pPr>
                <a:endParaRPr/>
              </a:p>
            </p:txBody>
          </p:sp>
        </p:grpSp>
        <p:sp>
          <p:nvSpPr>
            <p:cNvPr id="22" name="Freeform 22"/>
            <p:cNvSpPr/>
            <p:nvPr/>
          </p:nvSpPr>
          <p:spPr>
            <a:xfrm>
              <a:off x="287365" y="401551"/>
              <a:ext cx="828010" cy="704561"/>
            </a:xfrm>
            <a:custGeom>
              <a:avLst/>
              <a:gdLst/>
              <a:ahLst/>
              <a:cxnLst/>
              <a:rect l="l" t="t" r="r" b="b"/>
              <a:pathLst>
                <a:path w="828010" h="704561">
                  <a:moveTo>
                    <a:pt x="0" y="0"/>
                  </a:moveTo>
                  <a:lnTo>
                    <a:pt x="828009" y="0"/>
                  </a:lnTo>
                  <a:lnTo>
                    <a:pt x="828009" y="704561"/>
                  </a:lnTo>
                  <a:lnTo>
                    <a:pt x="0" y="704561"/>
                  </a:lnTo>
                  <a:lnTo>
                    <a:pt x="0" y="0"/>
                  </a:lnTo>
                  <a:close/>
                </a:path>
              </a:pathLst>
            </a:custGeom>
            <a:blipFill>
              <a:blip>
                <a:extLst>
                  <a:ext uri="{96DAC541-7B7A-43D3-8B79-37D633B846F1}">
                    <asvg:svgBlip xmlns:asvg="http://schemas.microsoft.com/office/drawing/2016/SVG/main" r:embed="rId5"/>
                  </a:ext>
                </a:extLst>
              </a:blip>
              <a:stretch>
                <a:fillRect/>
              </a:stretch>
            </a:blipFill>
          </p:spPr>
        </p:sp>
      </p:grpSp>
      <p:grpSp>
        <p:nvGrpSpPr>
          <p:cNvPr id="23" name="Group 23"/>
          <p:cNvGrpSpPr/>
          <p:nvPr/>
        </p:nvGrpSpPr>
        <p:grpSpPr>
          <a:xfrm>
            <a:off x="8442491" y="7166996"/>
            <a:ext cx="1052054" cy="1052054"/>
            <a:chOff x="0" y="0"/>
            <a:chExt cx="1402739" cy="1402739"/>
          </a:xfrm>
        </p:grpSpPr>
        <p:grpSp>
          <p:nvGrpSpPr>
            <p:cNvPr id="24" name="Group 24"/>
            <p:cNvGrpSpPr/>
            <p:nvPr/>
          </p:nvGrpSpPr>
          <p:grpSpPr>
            <a:xfrm>
              <a:off x="0" y="0"/>
              <a:ext cx="1402739" cy="1402739"/>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1851"/>
              </a:solidFill>
            </p:spPr>
          </p:sp>
          <p:sp>
            <p:nvSpPr>
              <p:cNvPr id="26" name="TextBox 26"/>
              <p:cNvSpPr txBox="1"/>
              <p:nvPr/>
            </p:nvSpPr>
            <p:spPr>
              <a:xfrm>
                <a:off x="76200" y="76200"/>
                <a:ext cx="660400" cy="660400"/>
              </a:xfrm>
              <a:prstGeom prst="rect">
                <a:avLst/>
              </a:prstGeom>
            </p:spPr>
            <p:txBody>
              <a:bodyPr lIns="23942" tIns="23942" rIns="23942" bIns="23942" rtlCol="0" anchor="ctr"/>
              <a:lstStyle/>
              <a:p>
                <a:pPr algn="ctr">
                  <a:lnSpc>
                    <a:spcPts val="1848"/>
                  </a:lnSpc>
                </a:pPr>
                <a:endParaRPr/>
              </a:p>
            </p:txBody>
          </p:sp>
        </p:grpSp>
        <p:sp>
          <p:nvSpPr>
            <p:cNvPr id="27" name="Freeform 27"/>
            <p:cNvSpPr/>
            <p:nvPr/>
          </p:nvSpPr>
          <p:spPr>
            <a:xfrm>
              <a:off x="324989" y="306383"/>
              <a:ext cx="752761" cy="877855"/>
            </a:xfrm>
            <a:custGeom>
              <a:avLst/>
              <a:gdLst/>
              <a:ahLst/>
              <a:cxnLst/>
              <a:rect l="l" t="t" r="r" b="b"/>
              <a:pathLst>
                <a:path w="752761" h="877855">
                  <a:moveTo>
                    <a:pt x="0" y="0"/>
                  </a:moveTo>
                  <a:lnTo>
                    <a:pt x="752761" y="0"/>
                  </a:lnTo>
                  <a:lnTo>
                    <a:pt x="752761" y="877855"/>
                  </a:lnTo>
                  <a:lnTo>
                    <a:pt x="0" y="877855"/>
                  </a:lnTo>
                  <a:lnTo>
                    <a:pt x="0" y="0"/>
                  </a:lnTo>
                  <a:close/>
                </a:path>
              </a:pathLst>
            </a:custGeom>
            <a:blipFill>
              <a:blip r:embed="rId6"/>
              <a:stretch>
                <a:fillRect/>
              </a:stretch>
            </a:blipFill>
            <a:ln cap="sq">
              <a:noFill/>
              <a:prstDash val="solid"/>
              <a:miter/>
            </a:ln>
          </p:spPr>
        </p:sp>
      </p:grpSp>
      <p:grpSp>
        <p:nvGrpSpPr>
          <p:cNvPr id="28" name="Group 28"/>
          <p:cNvGrpSpPr/>
          <p:nvPr/>
        </p:nvGrpSpPr>
        <p:grpSpPr>
          <a:xfrm>
            <a:off x="6597245" y="2915706"/>
            <a:ext cx="1052054" cy="1052054"/>
            <a:chOff x="0" y="0"/>
            <a:chExt cx="1402739" cy="1402739"/>
          </a:xfrm>
        </p:grpSpPr>
        <p:grpSp>
          <p:nvGrpSpPr>
            <p:cNvPr id="29" name="Group 29"/>
            <p:cNvGrpSpPr/>
            <p:nvPr/>
          </p:nvGrpSpPr>
          <p:grpSpPr>
            <a:xfrm>
              <a:off x="0" y="0"/>
              <a:ext cx="1402739" cy="1402739"/>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1851"/>
              </a:solidFill>
            </p:spPr>
          </p:sp>
          <p:sp>
            <p:nvSpPr>
              <p:cNvPr id="31" name="TextBox 31"/>
              <p:cNvSpPr txBox="1"/>
              <p:nvPr/>
            </p:nvSpPr>
            <p:spPr>
              <a:xfrm>
                <a:off x="76200" y="76200"/>
                <a:ext cx="660400" cy="660400"/>
              </a:xfrm>
              <a:prstGeom prst="rect">
                <a:avLst/>
              </a:prstGeom>
            </p:spPr>
            <p:txBody>
              <a:bodyPr lIns="23942" tIns="23942" rIns="23942" bIns="23942" rtlCol="0" anchor="ctr"/>
              <a:lstStyle/>
              <a:p>
                <a:pPr algn="ctr">
                  <a:lnSpc>
                    <a:spcPts val="1848"/>
                  </a:lnSpc>
                </a:pPr>
                <a:endParaRPr/>
              </a:p>
            </p:txBody>
          </p:sp>
        </p:grpSp>
        <p:sp>
          <p:nvSpPr>
            <p:cNvPr id="32" name="Freeform 32"/>
            <p:cNvSpPr/>
            <p:nvPr/>
          </p:nvSpPr>
          <p:spPr>
            <a:xfrm>
              <a:off x="232665" y="311492"/>
              <a:ext cx="937410" cy="879993"/>
            </a:xfrm>
            <a:custGeom>
              <a:avLst/>
              <a:gdLst/>
              <a:ahLst/>
              <a:cxnLst/>
              <a:rect l="l" t="t" r="r" b="b"/>
              <a:pathLst>
                <a:path w="937410" h="879993">
                  <a:moveTo>
                    <a:pt x="0" y="0"/>
                  </a:moveTo>
                  <a:lnTo>
                    <a:pt x="937409" y="0"/>
                  </a:lnTo>
                  <a:lnTo>
                    <a:pt x="937409" y="879993"/>
                  </a:lnTo>
                  <a:lnTo>
                    <a:pt x="0" y="879993"/>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sp>
        <p:nvSpPr>
          <p:cNvPr id="33" name="TextBox 33"/>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34" name="TextBox 34"/>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1.7 </a:t>
            </a:r>
            <a:r>
              <a:rPr lang="en-US" sz="1350" b="1">
                <a:solidFill>
                  <a:srgbClr val="6F6BA0"/>
                </a:solidFill>
                <a:latin typeface="Open Sans Bold"/>
                <a:ea typeface="Open Sans Bold"/>
                <a:cs typeface="Open Sans Bold"/>
                <a:sym typeface="Open Sans Bold"/>
              </a:rPr>
              <a:t>- Introducing the Genderbread Person</a:t>
            </a:r>
          </a:p>
        </p:txBody>
      </p:sp>
      <p:sp>
        <p:nvSpPr>
          <p:cNvPr id="35" name="TextBox 35"/>
          <p:cNvSpPr txBox="1"/>
          <p:nvPr/>
        </p:nvSpPr>
        <p:spPr>
          <a:xfrm>
            <a:off x="1588770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
        <p:nvSpPr>
          <p:cNvPr id="36" name="TextBox 36"/>
          <p:cNvSpPr txBox="1"/>
          <p:nvPr/>
        </p:nvSpPr>
        <p:spPr>
          <a:xfrm>
            <a:off x="11489967" y="3183295"/>
            <a:ext cx="1741982" cy="517135"/>
          </a:xfrm>
          <a:prstGeom prst="rect">
            <a:avLst/>
          </a:prstGeom>
        </p:spPr>
        <p:txBody>
          <a:bodyPr lIns="0" tIns="0" rIns="0" bIns="0" rtlCol="0" anchor="t">
            <a:spAutoFit/>
          </a:bodyPr>
          <a:lstStyle/>
          <a:p>
            <a:pPr marL="0" lvl="0" indent="0" algn="l">
              <a:lnSpc>
                <a:spcPts val="4178"/>
              </a:lnSpc>
              <a:spcBef>
                <a:spcPct val="0"/>
              </a:spcBef>
            </a:pPr>
            <a:r>
              <a:rPr lang="en-US" sz="3348" u="none" strike="noStrike">
                <a:solidFill>
                  <a:srgbClr val="1C1851"/>
                </a:solidFill>
                <a:latin typeface="WWF"/>
                <a:ea typeface="WWF"/>
                <a:cs typeface="WWF"/>
                <a:sym typeface="WWF"/>
              </a:rPr>
              <a:t>IDENTITY</a:t>
            </a:r>
          </a:p>
        </p:txBody>
      </p:sp>
      <p:sp>
        <p:nvSpPr>
          <p:cNvPr id="37" name="TextBox 37"/>
          <p:cNvSpPr txBox="1"/>
          <p:nvPr/>
        </p:nvSpPr>
        <p:spPr>
          <a:xfrm>
            <a:off x="12360958" y="5514358"/>
            <a:ext cx="2055709" cy="509876"/>
          </a:xfrm>
          <a:prstGeom prst="rect">
            <a:avLst/>
          </a:prstGeom>
        </p:spPr>
        <p:txBody>
          <a:bodyPr lIns="0" tIns="0" rIns="0" bIns="0" rtlCol="0" anchor="t">
            <a:spAutoFit/>
          </a:bodyPr>
          <a:lstStyle/>
          <a:p>
            <a:pPr marL="0" lvl="0" indent="0" algn="l">
              <a:lnSpc>
                <a:spcPts val="4178"/>
              </a:lnSpc>
              <a:spcBef>
                <a:spcPct val="0"/>
              </a:spcBef>
            </a:pPr>
            <a:r>
              <a:rPr lang="en-US" sz="3348" u="none" strike="noStrike">
                <a:solidFill>
                  <a:srgbClr val="1C1851"/>
                </a:solidFill>
                <a:latin typeface="WWF"/>
                <a:ea typeface="WWF"/>
                <a:cs typeface="WWF"/>
                <a:sym typeface="WWF"/>
              </a:rPr>
              <a:t>ATTRACTION</a:t>
            </a:r>
          </a:p>
        </p:txBody>
      </p:sp>
      <p:sp>
        <p:nvSpPr>
          <p:cNvPr id="38" name="TextBox 38"/>
          <p:cNvSpPr txBox="1"/>
          <p:nvPr/>
        </p:nvSpPr>
        <p:spPr>
          <a:xfrm>
            <a:off x="11876311" y="7433323"/>
            <a:ext cx="1194726" cy="509876"/>
          </a:xfrm>
          <a:prstGeom prst="rect">
            <a:avLst/>
          </a:prstGeom>
        </p:spPr>
        <p:txBody>
          <a:bodyPr lIns="0" tIns="0" rIns="0" bIns="0" rtlCol="0" anchor="t">
            <a:spAutoFit/>
          </a:bodyPr>
          <a:lstStyle/>
          <a:p>
            <a:pPr marL="0" lvl="0" indent="0" algn="l">
              <a:lnSpc>
                <a:spcPts val="4178"/>
              </a:lnSpc>
              <a:spcBef>
                <a:spcPct val="0"/>
              </a:spcBef>
            </a:pPr>
            <a:r>
              <a:rPr lang="en-US" sz="3348" u="none" strike="noStrike">
                <a:solidFill>
                  <a:srgbClr val="1C1851"/>
                </a:solidFill>
                <a:latin typeface="WWF"/>
                <a:ea typeface="WWF"/>
                <a:cs typeface="WWF"/>
                <a:sym typeface="WWF"/>
              </a:rPr>
              <a:t>SEX</a:t>
            </a:r>
          </a:p>
        </p:txBody>
      </p:sp>
      <p:sp>
        <p:nvSpPr>
          <p:cNvPr id="39" name="Freeform 39"/>
          <p:cNvSpPr/>
          <p:nvPr/>
        </p:nvSpPr>
        <p:spPr>
          <a:xfrm>
            <a:off x="10389550" y="5372879"/>
            <a:ext cx="1971408" cy="401179"/>
          </a:xfrm>
          <a:custGeom>
            <a:avLst/>
            <a:gdLst/>
            <a:ahLst/>
            <a:cxnLst/>
            <a:rect l="l" t="t" r="r" b="b"/>
            <a:pathLst>
              <a:path w="1971408" h="401179">
                <a:moveTo>
                  <a:pt x="0" y="0"/>
                </a:moveTo>
                <a:lnTo>
                  <a:pt x="785115" y="0"/>
                </a:lnTo>
                <a:cubicBezTo>
                  <a:pt x="895898" y="0"/>
                  <a:pt x="985705" y="89807"/>
                  <a:pt x="985705" y="200590"/>
                </a:cubicBezTo>
                <a:lnTo>
                  <a:pt x="985705" y="200590"/>
                </a:lnTo>
                <a:cubicBezTo>
                  <a:pt x="985705" y="253790"/>
                  <a:pt x="1006838" y="304810"/>
                  <a:pt x="1044456" y="342428"/>
                </a:cubicBezTo>
                <a:cubicBezTo>
                  <a:pt x="1082074" y="380046"/>
                  <a:pt x="1133095" y="401179"/>
                  <a:pt x="1186294" y="401179"/>
                </a:cubicBezTo>
                <a:lnTo>
                  <a:pt x="1971408" y="401179"/>
                </a:lnTo>
              </a:path>
            </a:pathLst>
          </a:custGeom>
          <a:ln w="38100" cap="rnd">
            <a:solidFill>
              <a:srgbClr val="000000"/>
            </a:solidFill>
            <a:prstDash val="sysDot"/>
            <a:headEnd type="none" w="sm" len="sm"/>
            <a:tailEnd type="none" w="sm" len="sm"/>
          </a:ln>
        </p:spPr>
      </p:sp>
      <p:sp>
        <p:nvSpPr>
          <p:cNvPr id="40" name="Freeform 40"/>
          <p:cNvSpPr/>
          <p:nvPr/>
        </p:nvSpPr>
        <p:spPr>
          <a:xfrm>
            <a:off x="10685428" y="7693023"/>
            <a:ext cx="1190883" cy="0"/>
          </a:xfrm>
          <a:custGeom>
            <a:avLst/>
            <a:gdLst/>
            <a:ahLst/>
            <a:cxnLst/>
            <a:rect l="l" t="t" r="r" b="b"/>
            <a:pathLst>
              <a:path w="1190883">
                <a:moveTo>
                  <a:pt x="0" y="0"/>
                </a:moveTo>
                <a:lnTo>
                  <a:pt x="1190883" y="0"/>
                </a:lnTo>
              </a:path>
            </a:pathLst>
          </a:custGeom>
          <a:ln w="38100" cap="rnd">
            <a:solidFill>
              <a:srgbClr val="000000"/>
            </a:solidFill>
            <a:prstDash val="sysDot"/>
            <a:headEnd type="none" w="sm" len="sm"/>
            <a:tailEnd type="none" w="sm" len="sm"/>
          </a:ln>
        </p:spPr>
      </p:sp>
      <p:sp>
        <p:nvSpPr>
          <p:cNvPr id="41" name="Freeform 41"/>
          <p:cNvSpPr/>
          <p:nvPr/>
        </p:nvSpPr>
        <p:spPr>
          <a:xfrm>
            <a:off x="6265573" y="3441733"/>
            <a:ext cx="331672" cy="0"/>
          </a:xfrm>
          <a:custGeom>
            <a:avLst/>
            <a:gdLst/>
            <a:ahLst/>
            <a:cxnLst/>
            <a:rect l="l" t="t" r="r" b="b"/>
            <a:pathLst>
              <a:path w="331672">
                <a:moveTo>
                  <a:pt x="0" y="0"/>
                </a:moveTo>
                <a:lnTo>
                  <a:pt x="331672" y="0"/>
                </a:lnTo>
              </a:path>
            </a:pathLst>
          </a:custGeom>
          <a:ln w="38100" cap="rnd">
            <a:solidFill>
              <a:srgbClr val="000000"/>
            </a:solidFill>
            <a:prstDash val="sysDot"/>
            <a:headEnd type="none" w="sm" len="sm"/>
            <a:tailEnd type="none" w="sm" len="sm"/>
          </a:ln>
        </p:spPr>
      </p:sp>
      <p:sp>
        <p:nvSpPr>
          <p:cNvPr id="42" name="TextBox 42"/>
          <p:cNvSpPr txBox="1"/>
          <p:nvPr/>
        </p:nvSpPr>
        <p:spPr>
          <a:xfrm>
            <a:off x="3899908" y="3182033"/>
            <a:ext cx="2033993" cy="509876"/>
          </a:xfrm>
          <a:prstGeom prst="rect">
            <a:avLst/>
          </a:prstGeom>
        </p:spPr>
        <p:txBody>
          <a:bodyPr lIns="0" tIns="0" rIns="0" bIns="0" rtlCol="0" anchor="t">
            <a:spAutoFit/>
          </a:bodyPr>
          <a:lstStyle/>
          <a:p>
            <a:pPr marL="0" lvl="0" indent="0" algn="r">
              <a:lnSpc>
                <a:spcPts val="4178"/>
              </a:lnSpc>
              <a:spcBef>
                <a:spcPct val="0"/>
              </a:spcBef>
            </a:pPr>
            <a:r>
              <a:rPr lang="en-US" sz="3348" u="none" strike="noStrike">
                <a:solidFill>
                  <a:srgbClr val="1C1851"/>
                </a:solidFill>
                <a:latin typeface="WWF"/>
                <a:ea typeface="WWF"/>
                <a:cs typeface="WWF"/>
                <a:sym typeface="WWF"/>
              </a:rPr>
              <a:t>EXPRESSION </a:t>
            </a:r>
          </a:p>
        </p:txBody>
      </p:sp>
      <p:sp>
        <p:nvSpPr>
          <p:cNvPr id="43" name="Freeform 43"/>
          <p:cNvSpPr/>
          <p:nvPr/>
        </p:nvSpPr>
        <p:spPr>
          <a:xfrm>
            <a:off x="10711021" y="2915706"/>
            <a:ext cx="778946" cy="530919"/>
          </a:xfrm>
          <a:custGeom>
            <a:avLst/>
            <a:gdLst/>
            <a:ahLst/>
            <a:cxnLst/>
            <a:rect l="l" t="t" r="r" b="b"/>
            <a:pathLst>
              <a:path w="778946" h="530919">
                <a:moveTo>
                  <a:pt x="0" y="0"/>
                </a:moveTo>
                <a:lnTo>
                  <a:pt x="194737" y="0"/>
                </a:lnTo>
                <a:cubicBezTo>
                  <a:pt x="302287" y="0"/>
                  <a:pt x="389473" y="87187"/>
                  <a:pt x="389473" y="194737"/>
                </a:cubicBezTo>
                <a:lnTo>
                  <a:pt x="389473" y="336182"/>
                </a:lnTo>
                <a:cubicBezTo>
                  <a:pt x="389473" y="443732"/>
                  <a:pt x="476659" y="530919"/>
                  <a:pt x="584210" y="530919"/>
                </a:cubicBezTo>
                <a:lnTo>
                  <a:pt x="778946" y="530919"/>
                </a:lnTo>
              </a:path>
            </a:pathLst>
          </a:custGeom>
          <a:ln w="38100" cap="rnd">
            <a:solidFill>
              <a:srgbClr val="000000"/>
            </a:solidFill>
            <a:prstDash val="sysDot"/>
            <a:headEnd type="none" w="sm" len="sm"/>
            <a:tailEnd type="none" w="sm" len="sm"/>
          </a:ln>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541760" y="2121153"/>
            <a:ext cx="1508683" cy="49484"/>
            <a:chOff x="0" y="0"/>
            <a:chExt cx="397349" cy="13033"/>
          </a:xfrm>
        </p:grpSpPr>
        <p:sp>
          <p:nvSpPr>
            <p:cNvPr id="5" name="Freeform 5"/>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6" name="TextBox 6"/>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7" name="Group 7"/>
          <p:cNvGrpSpPr/>
          <p:nvPr/>
        </p:nvGrpSpPr>
        <p:grpSpPr>
          <a:xfrm>
            <a:off x="282440" y="9590408"/>
            <a:ext cx="17677643" cy="16248"/>
            <a:chOff x="0" y="0"/>
            <a:chExt cx="20726400" cy="19050"/>
          </a:xfrm>
        </p:grpSpPr>
        <p:sp>
          <p:nvSpPr>
            <p:cNvPr id="8" name="Freeform 8"/>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grpSp>
        <p:nvGrpSpPr>
          <p:cNvPr id="9" name="Group 9"/>
          <p:cNvGrpSpPr/>
          <p:nvPr/>
        </p:nvGrpSpPr>
        <p:grpSpPr>
          <a:xfrm>
            <a:off x="541760" y="3071245"/>
            <a:ext cx="5517571" cy="2944175"/>
            <a:chOff x="0" y="0"/>
            <a:chExt cx="1453188" cy="775421"/>
          </a:xfrm>
        </p:grpSpPr>
        <p:sp>
          <p:nvSpPr>
            <p:cNvPr id="10" name="Freeform 10"/>
            <p:cNvSpPr/>
            <p:nvPr/>
          </p:nvSpPr>
          <p:spPr>
            <a:xfrm>
              <a:off x="0" y="0"/>
              <a:ext cx="1453188" cy="775420"/>
            </a:xfrm>
            <a:custGeom>
              <a:avLst/>
              <a:gdLst/>
              <a:ahLst/>
              <a:cxnLst/>
              <a:rect l="l" t="t" r="r" b="b"/>
              <a:pathLst>
                <a:path w="1453188" h="775420">
                  <a:moveTo>
                    <a:pt x="8419" y="0"/>
                  </a:moveTo>
                  <a:lnTo>
                    <a:pt x="1444769" y="0"/>
                  </a:lnTo>
                  <a:cubicBezTo>
                    <a:pt x="1449418" y="0"/>
                    <a:pt x="1453188" y="3769"/>
                    <a:pt x="1453188" y="8419"/>
                  </a:cubicBezTo>
                  <a:lnTo>
                    <a:pt x="1453188" y="767002"/>
                  </a:lnTo>
                  <a:cubicBezTo>
                    <a:pt x="1453188" y="771651"/>
                    <a:pt x="1449418" y="775420"/>
                    <a:pt x="1444769" y="775420"/>
                  </a:cubicBezTo>
                  <a:lnTo>
                    <a:pt x="8419" y="775420"/>
                  </a:lnTo>
                  <a:cubicBezTo>
                    <a:pt x="3769" y="775420"/>
                    <a:pt x="0" y="771651"/>
                    <a:pt x="0" y="767002"/>
                  </a:cubicBezTo>
                  <a:lnTo>
                    <a:pt x="0" y="8419"/>
                  </a:lnTo>
                  <a:cubicBezTo>
                    <a:pt x="0" y="3769"/>
                    <a:pt x="3769" y="0"/>
                    <a:pt x="8419" y="0"/>
                  </a:cubicBezTo>
                  <a:close/>
                </a:path>
              </a:pathLst>
            </a:custGeom>
            <a:solidFill>
              <a:srgbClr val="F3F5FA"/>
            </a:solidFill>
            <a:ln w="9525" cap="sq">
              <a:solidFill>
                <a:srgbClr val="DECCE3"/>
              </a:solidFill>
              <a:prstDash val="solid"/>
              <a:miter/>
            </a:ln>
          </p:spPr>
        </p:sp>
        <p:sp>
          <p:nvSpPr>
            <p:cNvPr id="11" name="TextBox 11"/>
            <p:cNvSpPr txBox="1"/>
            <p:nvPr/>
          </p:nvSpPr>
          <p:spPr>
            <a:xfrm>
              <a:off x="0" y="0"/>
              <a:ext cx="1453188" cy="775421"/>
            </a:xfrm>
            <a:prstGeom prst="rect">
              <a:avLst/>
            </a:prstGeom>
          </p:spPr>
          <p:txBody>
            <a:bodyPr lIns="50800" tIns="50800" rIns="50800" bIns="50800" rtlCol="0" anchor="ctr"/>
            <a:lstStyle/>
            <a:p>
              <a:pPr marL="0" lvl="0" indent="0" algn="ctr">
                <a:lnSpc>
                  <a:spcPts val="1364"/>
                </a:lnSpc>
                <a:spcBef>
                  <a:spcPct val="0"/>
                </a:spcBef>
              </a:pPr>
              <a:endParaRPr/>
            </a:p>
          </p:txBody>
        </p:sp>
      </p:grpSp>
      <p:grpSp>
        <p:nvGrpSpPr>
          <p:cNvPr id="12" name="Group 12"/>
          <p:cNvGrpSpPr/>
          <p:nvPr/>
        </p:nvGrpSpPr>
        <p:grpSpPr>
          <a:xfrm>
            <a:off x="6275504" y="3071245"/>
            <a:ext cx="5517571" cy="2944175"/>
            <a:chOff x="0" y="0"/>
            <a:chExt cx="1453188" cy="775421"/>
          </a:xfrm>
        </p:grpSpPr>
        <p:sp>
          <p:nvSpPr>
            <p:cNvPr id="13" name="Freeform 13"/>
            <p:cNvSpPr/>
            <p:nvPr/>
          </p:nvSpPr>
          <p:spPr>
            <a:xfrm>
              <a:off x="0" y="0"/>
              <a:ext cx="1453188" cy="775420"/>
            </a:xfrm>
            <a:custGeom>
              <a:avLst/>
              <a:gdLst/>
              <a:ahLst/>
              <a:cxnLst/>
              <a:rect l="l" t="t" r="r" b="b"/>
              <a:pathLst>
                <a:path w="1453188" h="775420">
                  <a:moveTo>
                    <a:pt x="8419" y="0"/>
                  </a:moveTo>
                  <a:lnTo>
                    <a:pt x="1444769" y="0"/>
                  </a:lnTo>
                  <a:cubicBezTo>
                    <a:pt x="1449418" y="0"/>
                    <a:pt x="1453188" y="3769"/>
                    <a:pt x="1453188" y="8419"/>
                  </a:cubicBezTo>
                  <a:lnTo>
                    <a:pt x="1453188" y="767002"/>
                  </a:lnTo>
                  <a:cubicBezTo>
                    <a:pt x="1453188" y="771651"/>
                    <a:pt x="1449418" y="775420"/>
                    <a:pt x="1444769" y="775420"/>
                  </a:cubicBezTo>
                  <a:lnTo>
                    <a:pt x="8419" y="775420"/>
                  </a:lnTo>
                  <a:cubicBezTo>
                    <a:pt x="3769" y="775420"/>
                    <a:pt x="0" y="771651"/>
                    <a:pt x="0" y="767002"/>
                  </a:cubicBezTo>
                  <a:lnTo>
                    <a:pt x="0" y="8419"/>
                  </a:lnTo>
                  <a:cubicBezTo>
                    <a:pt x="0" y="3769"/>
                    <a:pt x="3769" y="0"/>
                    <a:pt x="8419" y="0"/>
                  </a:cubicBezTo>
                  <a:close/>
                </a:path>
              </a:pathLst>
            </a:custGeom>
            <a:solidFill>
              <a:srgbClr val="F3F5FA"/>
            </a:solidFill>
            <a:ln w="9525" cap="sq">
              <a:solidFill>
                <a:srgbClr val="DECCE3"/>
              </a:solidFill>
              <a:prstDash val="solid"/>
              <a:miter/>
            </a:ln>
          </p:spPr>
        </p:sp>
        <p:sp>
          <p:nvSpPr>
            <p:cNvPr id="14" name="TextBox 14"/>
            <p:cNvSpPr txBox="1"/>
            <p:nvPr/>
          </p:nvSpPr>
          <p:spPr>
            <a:xfrm>
              <a:off x="0" y="0"/>
              <a:ext cx="1453188" cy="775421"/>
            </a:xfrm>
            <a:prstGeom prst="rect">
              <a:avLst/>
            </a:prstGeom>
          </p:spPr>
          <p:txBody>
            <a:bodyPr lIns="50800" tIns="50800" rIns="50800" bIns="50800" rtlCol="0" anchor="ctr"/>
            <a:lstStyle/>
            <a:p>
              <a:pPr marL="0" lvl="0" indent="0" algn="ctr">
                <a:lnSpc>
                  <a:spcPts val="1364"/>
                </a:lnSpc>
                <a:spcBef>
                  <a:spcPct val="0"/>
                </a:spcBef>
              </a:pPr>
              <a:endParaRPr/>
            </a:p>
          </p:txBody>
        </p:sp>
      </p:grpSp>
      <p:grpSp>
        <p:nvGrpSpPr>
          <p:cNvPr id="15" name="Group 15"/>
          <p:cNvGrpSpPr/>
          <p:nvPr/>
        </p:nvGrpSpPr>
        <p:grpSpPr>
          <a:xfrm>
            <a:off x="12009248" y="3071245"/>
            <a:ext cx="5517571" cy="2944175"/>
            <a:chOff x="0" y="0"/>
            <a:chExt cx="1453188" cy="775421"/>
          </a:xfrm>
        </p:grpSpPr>
        <p:sp>
          <p:nvSpPr>
            <p:cNvPr id="16" name="Freeform 16"/>
            <p:cNvSpPr/>
            <p:nvPr/>
          </p:nvSpPr>
          <p:spPr>
            <a:xfrm>
              <a:off x="0" y="0"/>
              <a:ext cx="1453188" cy="775420"/>
            </a:xfrm>
            <a:custGeom>
              <a:avLst/>
              <a:gdLst/>
              <a:ahLst/>
              <a:cxnLst/>
              <a:rect l="l" t="t" r="r" b="b"/>
              <a:pathLst>
                <a:path w="1453188" h="775420">
                  <a:moveTo>
                    <a:pt x="8419" y="0"/>
                  </a:moveTo>
                  <a:lnTo>
                    <a:pt x="1444769" y="0"/>
                  </a:lnTo>
                  <a:cubicBezTo>
                    <a:pt x="1449418" y="0"/>
                    <a:pt x="1453188" y="3769"/>
                    <a:pt x="1453188" y="8419"/>
                  </a:cubicBezTo>
                  <a:lnTo>
                    <a:pt x="1453188" y="767002"/>
                  </a:lnTo>
                  <a:cubicBezTo>
                    <a:pt x="1453188" y="771651"/>
                    <a:pt x="1449418" y="775420"/>
                    <a:pt x="1444769" y="775420"/>
                  </a:cubicBezTo>
                  <a:lnTo>
                    <a:pt x="8419" y="775420"/>
                  </a:lnTo>
                  <a:cubicBezTo>
                    <a:pt x="3769" y="775420"/>
                    <a:pt x="0" y="771651"/>
                    <a:pt x="0" y="767002"/>
                  </a:cubicBezTo>
                  <a:lnTo>
                    <a:pt x="0" y="8419"/>
                  </a:lnTo>
                  <a:cubicBezTo>
                    <a:pt x="0" y="3769"/>
                    <a:pt x="3769" y="0"/>
                    <a:pt x="8419" y="0"/>
                  </a:cubicBezTo>
                  <a:close/>
                </a:path>
              </a:pathLst>
            </a:custGeom>
            <a:solidFill>
              <a:srgbClr val="F3F5FA"/>
            </a:solidFill>
            <a:ln w="9525" cap="sq">
              <a:solidFill>
                <a:srgbClr val="DECCE3"/>
              </a:solidFill>
              <a:prstDash val="solid"/>
              <a:miter/>
            </a:ln>
          </p:spPr>
        </p:sp>
        <p:sp>
          <p:nvSpPr>
            <p:cNvPr id="17" name="TextBox 17"/>
            <p:cNvSpPr txBox="1"/>
            <p:nvPr/>
          </p:nvSpPr>
          <p:spPr>
            <a:xfrm>
              <a:off x="0" y="0"/>
              <a:ext cx="1453188" cy="775421"/>
            </a:xfrm>
            <a:prstGeom prst="rect">
              <a:avLst/>
            </a:prstGeom>
          </p:spPr>
          <p:txBody>
            <a:bodyPr lIns="50800" tIns="50800" rIns="50800" bIns="50800" rtlCol="0" anchor="ctr"/>
            <a:lstStyle/>
            <a:p>
              <a:pPr marL="0" lvl="0" indent="0" algn="ctr">
                <a:lnSpc>
                  <a:spcPts val="1364"/>
                </a:lnSpc>
                <a:spcBef>
                  <a:spcPct val="0"/>
                </a:spcBef>
              </a:pPr>
              <a:endParaRPr/>
            </a:p>
          </p:txBody>
        </p:sp>
      </p:grpSp>
      <p:grpSp>
        <p:nvGrpSpPr>
          <p:cNvPr id="18" name="Group 18"/>
          <p:cNvGrpSpPr/>
          <p:nvPr/>
        </p:nvGrpSpPr>
        <p:grpSpPr>
          <a:xfrm>
            <a:off x="988253" y="3429003"/>
            <a:ext cx="1052054" cy="1052054"/>
            <a:chOff x="0" y="0"/>
            <a:chExt cx="1402739" cy="1402739"/>
          </a:xfrm>
        </p:grpSpPr>
        <p:grpSp>
          <p:nvGrpSpPr>
            <p:cNvPr id="19" name="Group 19"/>
            <p:cNvGrpSpPr/>
            <p:nvPr/>
          </p:nvGrpSpPr>
          <p:grpSpPr>
            <a:xfrm>
              <a:off x="0" y="0"/>
              <a:ext cx="1402739" cy="1402739"/>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1851"/>
              </a:solidFill>
            </p:spPr>
          </p:sp>
          <p:sp>
            <p:nvSpPr>
              <p:cNvPr id="21" name="TextBox 21"/>
              <p:cNvSpPr txBox="1"/>
              <p:nvPr/>
            </p:nvSpPr>
            <p:spPr>
              <a:xfrm>
                <a:off x="76200" y="76200"/>
                <a:ext cx="660400" cy="660400"/>
              </a:xfrm>
              <a:prstGeom prst="rect">
                <a:avLst/>
              </a:prstGeom>
            </p:spPr>
            <p:txBody>
              <a:bodyPr lIns="50800" tIns="50800" rIns="50800" bIns="50800" rtlCol="0" anchor="ctr"/>
              <a:lstStyle/>
              <a:p>
                <a:pPr algn="ctr">
                  <a:lnSpc>
                    <a:spcPts val="1848"/>
                  </a:lnSpc>
                </a:pPr>
                <a:endParaRPr/>
              </a:p>
            </p:txBody>
          </p:sp>
        </p:grpSp>
        <p:sp>
          <p:nvSpPr>
            <p:cNvPr id="22" name="Freeform 22"/>
            <p:cNvSpPr/>
            <p:nvPr/>
          </p:nvSpPr>
          <p:spPr>
            <a:xfrm>
              <a:off x="264818" y="273549"/>
              <a:ext cx="873103" cy="855641"/>
            </a:xfrm>
            <a:custGeom>
              <a:avLst/>
              <a:gdLst/>
              <a:ahLst/>
              <a:cxnLst/>
              <a:rect l="l" t="t" r="r" b="b"/>
              <a:pathLst>
                <a:path w="873103" h="855641">
                  <a:moveTo>
                    <a:pt x="0" y="0"/>
                  </a:moveTo>
                  <a:lnTo>
                    <a:pt x="873103" y="0"/>
                  </a:lnTo>
                  <a:lnTo>
                    <a:pt x="873103" y="855641"/>
                  </a:lnTo>
                  <a:lnTo>
                    <a:pt x="0" y="855641"/>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grpSp>
        <p:nvGrpSpPr>
          <p:cNvPr id="23" name="Group 23"/>
          <p:cNvGrpSpPr/>
          <p:nvPr/>
        </p:nvGrpSpPr>
        <p:grpSpPr>
          <a:xfrm>
            <a:off x="6718167" y="3429003"/>
            <a:ext cx="1052054" cy="1052054"/>
            <a:chOff x="0" y="0"/>
            <a:chExt cx="1402739" cy="1402739"/>
          </a:xfrm>
        </p:grpSpPr>
        <p:grpSp>
          <p:nvGrpSpPr>
            <p:cNvPr id="24" name="Group 24"/>
            <p:cNvGrpSpPr/>
            <p:nvPr/>
          </p:nvGrpSpPr>
          <p:grpSpPr>
            <a:xfrm>
              <a:off x="0" y="0"/>
              <a:ext cx="1402739" cy="1402739"/>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1851"/>
              </a:solidFill>
            </p:spPr>
          </p:sp>
          <p:sp>
            <p:nvSpPr>
              <p:cNvPr id="26" name="TextBox 26"/>
              <p:cNvSpPr txBox="1"/>
              <p:nvPr/>
            </p:nvSpPr>
            <p:spPr>
              <a:xfrm>
                <a:off x="76200" y="76200"/>
                <a:ext cx="660400" cy="660400"/>
              </a:xfrm>
              <a:prstGeom prst="rect">
                <a:avLst/>
              </a:prstGeom>
            </p:spPr>
            <p:txBody>
              <a:bodyPr lIns="23942" tIns="23942" rIns="23942" bIns="23942" rtlCol="0" anchor="ctr"/>
              <a:lstStyle/>
              <a:p>
                <a:pPr algn="ctr">
                  <a:lnSpc>
                    <a:spcPts val="1848"/>
                  </a:lnSpc>
                </a:pPr>
                <a:endParaRPr/>
              </a:p>
            </p:txBody>
          </p:sp>
        </p:grpSp>
        <p:sp>
          <p:nvSpPr>
            <p:cNvPr id="27" name="Freeform 27"/>
            <p:cNvSpPr/>
            <p:nvPr/>
          </p:nvSpPr>
          <p:spPr>
            <a:xfrm>
              <a:off x="232665" y="311492"/>
              <a:ext cx="937410" cy="879993"/>
            </a:xfrm>
            <a:custGeom>
              <a:avLst/>
              <a:gdLst/>
              <a:ahLst/>
              <a:cxnLst/>
              <a:rect l="l" t="t" r="r" b="b"/>
              <a:pathLst>
                <a:path w="937410" h="879993">
                  <a:moveTo>
                    <a:pt x="0" y="0"/>
                  </a:moveTo>
                  <a:lnTo>
                    <a:pt x="937409" y="0"/>
                  </a:lnTo>
                  <a:lnTo>
                    <a:pt x="937409" y="879993"/>
                  </a:lnTo>
                  <a:lnTo>
                    <a:pt x="0" y="879993"/>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grpSp>
        <p:nvGrpSpPr>
          <p:cNvPr id="28" name="Group 28"/>
          <p:cNvGrpSpPr/>
          <p:nvPr/>
        </p:nvGrpSpPr>
        <p:grpSpPr>
          <a:xfrm>
            <a:off x="12451386" y="3429003"/>
            <a:ext cx="1052054" cy="1052054"/>
            <a:chOff x="0" y="0"/>
            <a:chExt cx="1402739" cy="1402739"/>
          </a:xfrm>
        </p:grpSpPr>
        <p:grpSp>
          <p:nvGrpSpPr>
            <p:cNvPr id="29" name="Group 29"/>
            <p:cNvGrpSpPr/>
            <p:nvPr/>
          </p:nvGrpSpPr>
          <p:grpSpPr>
            <a:xfrm>
              <a:off x="0" y="0"/>
              <a:ext cx="1402739" cy="1402739"/>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C1851"/>
              </a:solidFill>
            </p:spPr>
          </p:sp>
          <p:sp>
            <p:nvSpPr>
              <p:cNvPr id="31" name="TextBox 31"/>
              <p:cNvSpPr txBox="1"/>
              <p:nvPr/>
            </p:nvSpPr>
            <p:spPr>
              <a:xfrm>
                <a:off x="76200" y="76200"/>
                <a:ext cx="660400" cy="660400"/>
              </a:xfrm>
              <a:prstGeom prst="rect">
                <a:avLst/>
              </a:prstGeom>
            </p:spPr>
            <p:txBody>
              <a:bodyPr lIns="23942" tIns="23942" rIns="23942" bIns="23942" rtlCol="0" anchor="ctr"/>
              <a:lstStyle/>
              <a:p>
                <a:pPr algn="ctr">
                  <a:lnSpc>
                    <a:spcPts val="1848"/>
                  </a:lnSpc>
                </a:pPr>
                <a:endParaRPr/>
              </a:p>
            </p:txBody>
          </p:sp>
        </p:grpSp>
        <p:sp>
          <p:nvSpPr>
            <p:cNvPr id="32" name="Freeform 32"/>
            <p:cNvSpPr/>
            <p:nvPr/>
          </p:nvSpPr>
          <p:spPr>
            <a:xfrm>
              <a:off x="347984" y="343877"/>
              <a:ext cx="706771" cy="824223"/>
            </a:xfrm>
            <a:custGeom>
              <a:avLst/>
              <a:gdLst/>
              <a:ahLst/>
              <a:cxnLst/>
              <a:rect l="l" t="t" r="r" b="b"/>
              <a:pathLst>
                <a:path w="706771" h="824223">
                  <a:moveTo>
                    <a:pt x="0" y="0"/>
                  </a:moveTo>
                  <a:lnTo>
                    <a:pt x="706771" y="0"/>
                  </a:lnTo>
                  <a:lnTo>
                    <a:pt x="706771" y="824223"/>
                  </a:lnTo>
                  <a:lnTo>
                    <a:pt x="0" y="824223"/>
                  </a:lnTo>
                  <a:lnTo>
                    <a:pt x="0" y="0"/>
                  </a:lnTo>
                  <a:close/>
                </a:path>
              </a:pathLst>
            </a:custGeom>
            <a:blipFill>
              <a:blip r:embed="rId5"/>
              <a:stretch>
                <a:fillRect/>
              </a:stretch>
            </a:blipFill>
            <a:ln cap="sq">
              <a:noFill/>
              <a:prstDash val="solid"/>
              <a:miter/>
            </a:ln>
          </p:spPr>
        </p:sp>
      </p:grpSp>
      <p:sp>
        <p:nvSpPr>
          <p:cNvPr id="33" name="Freeform 33"/>
          <p:cNvSpPr/>
          <p:nvPr/>
        </p:nvSpPr>
        <p:spPr>
          <a:xfrm>
            <a:off x="1288531" y="4692910"/>
            <a:ext cx="428842" cy="428842"/>
          </a:xfrm>
          <a:custGeom>
            <a:avLst/>
            <a:gdLst/>
            <a:ahLst/>
            <a:cxnLst/>
            <a:rect l="l" t="t" r="r" b="b"/>
            <a:pathLst>
              <a:path w="428842" h="428842">
                <a:moveTo>
                  <a:pt x="0" y="0"/>
                </a:moveTo>
                <a:lnTo>
                  <a:pt x="428842" y="0"/>
                </a:lnTo>
                <a:lnTo>
                  <a:pt x="428842" y="428842"/>
                </a:lnTo>
                <a:lnTo>
                  <a:pt x="0" y="428842"/>
                </a:lnTo>
                <a:lnTo>
                  <a:pt x="0" y="0"/>
                </a:lnTo>
                <a:close/>
              </a:path>
            </a:pathLst>
          </a:custGeom>
          <a:blipFill>
            <a:blip r:embed="rId6"/>
            <a:stretch>
              <a:fillRect/>
            </a:stretch>
          </a:blipFill>
        </p:spPr>
      </p:sp>
      <p:sp>
        <p:nvSpPr>
          <p:cNvPr id="34" name="Freeform 34"/>
          <p:cNvSpPr/>
          <p:nvPr/>
        </p:nvSpPr>
        <p:spPr>
          <a:xfrm>
            <a:off x="7029773" y="4692910"/>
            <a:ext cx="428842" cy="428842"/>
          </a:xfrm>
          <a:custGeom>
            <a:avLst/>
            <a:gdLst/>
            <a:ahLst/>
            <a:cxnLst/>
            <a:rect l="l" t="t" r="r" b="b"/>
            <a:pathLst>
              <a:path w="428842" h="428842">
                <a:moveTo>
                  <a:pt x="0" y="0"/>
                </a:moveTo>
                <a:lnTo>
                  <a:pt x="428842" y="0"/>
                </a:lnTo>
                <a:lnTo>
                  <a:pt x="428842" y="428842"/>
                </a:lnTo>
                <a:lnTo>
                  <a:pt x="0" y="428842"/>
                </a:lnTo>
                <a:lnTo>
                  <a:pt x="0" y="0"/>
                </a:lnTo>
                <a:close/>
              </a:path>
            </a:pathLst>
          </a:custGeom>
          <a:blipFill>
            <a:blip r:embed="rId6"/>
            <a:stretch>
              <a:fillRect/>
            </a:stretch>
          </a:blipFill>
        </p:spPr>
      </p:sp>
      <p:sp>
        <p:nvSpPr>
          <p:cNvPr id="35" name="Freeform 35"/>
          <p:cNvSpPr/>
          <p:nvPr/>
        </p:nvSpPr>
        <p:spPr>
          <a:xfrm>
            <a:off x="12762992" y="4692910"/>
            <a:ext cx="428842" cy="428842"/>
          </a:xfrm>
          <a:custGeom>
            <a:avLst/>
            <a:gdLst/>
            <a:ahLst/>
            <a:cxnLst/>
            <a:rect l="l" t="t" r="r" b="b"/>
            <a:pathLst>
              <a:path w="428842" h="428842">
                <a:moveTo>
                  <a:pt x="0" y="0"/>
                </a:moveTo>
                <a:lnTo>
                  <a:pt x="428842" y="0"/>
                </a:lnTo>
                <a:lnTo>
                  <a:pt x="428842" y="428842"/>
                </a:lnTo>
                <a:lnTo>
                  <a:pt x="0" y="428842"/>
                </a:lnTo>
                <a:lnTo>
                  <a:pt x="0" y="0"/>
                </a:lnTo>
                <a:close/>
              </a:path>
            </a:pathLst>
          </a:custGeom>
          <a:blipFill>
            <a:blip r:embed="rId6"/>
            <a:stretch>
              <a:fillRect/>
            </a:stretch>
          </a:blipFill>
        </p:spPr>
      </p:sp>
      <p:sp>
        <p:nvSpPr>
          <p:cNvPr id="36" name="Freeform 36"/>
          <p:cNvSpPr/>
          <p:nvPr/>
        </p:nvSpPr>
        <p:spPr>
          <a:xfrm>
            <a:off x="1288531" y="5187336"/>
            <a:ext cx="428842" cy="428842"/>
          </a:xfrm>
          <a:custGeom>
            <a:avLst/>
            <a:gdLst/>
            <a:ahLst/>
            <a:cxnLst/>
            <a:rect l="l" t="t" r="r" b="b"/>
            <a:pathLst>
              <a:path w="428842" h="428842">
                <a:moveTo>
                  <a:pt x="0" y="0"/>
                </a:moveTo>
                <a:lnTo>
                  <a:pt x="428842" y="0"/>
                </a:lnTo>
                <a:lnTo>
                  <a:pt x="428842" y="428842"/>
                </a:lnTo>
                <a:lnTo>
                  <a:pt x="0" y="428842"/>
                </a:lnTo>
                <a:lnTo>
                  <a:pt x="0" y="0"/>
                </a:lnTo>
                <a:close/>
              </a:path>
            </a:pathLst>
          </a:custGeom>
          <a:blipFill>
            <a:blip r:embed="rId6"/>
            <a:stretch>
              <a:fillRect/>
            </a:stretch>
          </a:blipFill>
        </p:spPr>
      </p:sp>
      <p:sp>
        <p:nvSpPr>
          <p:cNvPr id="37" name="Freeform 37"/>
          <p:cNvSpPr/>
          <p:nvPr/>
        </p:nvSpPr>
        <p:spPr>
          <a:xfrm>
            <a:off x="7029773" y="5187336"/>
            <a:ext cx="428842" cy="428842"/>
          </a:xfrm>
          <a:custGeom>
            <a:avLst/>
            <a:gdLst/>
            <a:ahLst/>
            <a:cxnLst/>
            <a:rect l="l" t="t" r="r" b="b"/>
            <a:pathLst>
              <a:path w="428842" h="428842">
                <a:moveTo>
                  <a:pt x="0" y="0"/>
                </a:moveTo>
                <a:lnTo>
                  <a:pt x="428842" y="0"/>
                </a:lnTo>
                <a:lnTo>
                  <a:pt x="428842" y="428842"/>
                </a:lnTo>
                <a:lnTo>
                  <a:pt x="0" y="428842"/>
                </a:lnTo>
                <a:lnTo>
                  <a:pt x="0" y="0"/>
                </a:lnTo>
                <a:close/>
              </a:path>
            </a:pathLst>
          </a:custGeom>
          <a:blipFill>
            <a:blip r:embed="rId6"/>
            <a:stretch>
              <a:fillRect/>
            </a:stretch>
          </a:blipFill>
          <a:ln cap="sq">
            <a:noFill/>
            <a:prstDash val="solid"/>
            <a:miter/>
          </a:ln>
        </p:spPr>
      </p:sp>
      <p:sp>
        <p:nvSpPr>
          <p:cNvPr id="38" name="Freeform 38"/>
          <p:cNvSpPr/>
          <p:nvPr/>
        </p:nvSpPr>
        <p:spPr>
          <a:xfrm>
            <a:off x="12762992" y="5187336"/>
            <a:ext cx="428842" cy="428842"/>
          </a:xfrm>
          <a:custGeom>
            <a:avLst/>
            <a:gdLst/>
            <a:ahLst/>
            <a:cxnLst/>
            <a:rect l="l" t="t" r="r" b="b"/>
            <a:pathLst>
              <a:path w="428842" h="428842">
                <a:moveTo>
                  <a:pt x="0" y="0"/>
                </a:moveTo>
                <a:lnTo>
                  <a:pt x="428842" y="0"/>
                </a:lnTo>
                <a:lnTo>
                  <a:pt x="428842" y="428842"/>
                </a:lnTo>
                <a:lnTo>
                  <a:pt x="0" y="428842"/>
                </a:lnTo>
                <a:lnTo>
                  <a:pt x="0" y="0"/>
                </a:lnTo>
                <a:close/>
              </a:path>
            </a:pathLst>
          </a:custGeom>
          <a:blipFill>
            <a:blip r:embed="rId6"/>
            <a:stretch>
              <a:fillRect/>
            </a:stretch>
          </a:blipFill>
          <a:ln cap="sq">
            <a:noFill/>
            <a:prstDash val="solid"/>
            <a:miter/>
          </a:ln>
        </p:spPr>
      </p:sp>
      <p:sp>
        <p:nvSpPr>
          <p:cNvPr id="39" name="Freeform 39"/>
          <p:cNvSpPr/>
          <p:nvPr/>
        </p:nvSpPr>
        <p:spPr>
          <a:xfrm>
            <a:off x="7639590" y="4748783"/>
            <a:ext cx="1714856" cy="306530"/>
          </a:xfrm>
          <a:custGeom>
            <a:avLst/>
            <a:gdLst/>
            <a:ahLst/>
            <a:cxnLst/>
            <a:rect l="l" t="t" r="r" b="b"/>
            <a:pathLst>
              <a:path w="1714856" h="306530">
                <a:moveTo>
                  <a:pt x="0" y="0"/>
                </a:moveTo>
                <a:lnTo>
                  <a:pt x="1714856" y="0"/>
                </a:lnTo>
                <a:lnTo>
                  <a:pt x="1714856" y="306530"/>
                </a:lnTo>
                <a:lnTo>
                  <a:pt x="0" y="306530"/>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40" name="Freeform 40"/>
          <p:cNvSpPr/>
          <p:nvPr/>
        </p:nvSpPr>
        <p:spPr>
          <a:xfrm>
            <a:off x="7639590" y="5248492"/>
            <a:ext cx="1714856" cy="306530"/>
          </a:xfrm>
          <a:custGeom>
            <a:avLst/>
            <a:gdLst/>
            <a:ahLst/>
            <a:cxnLst/>
            <a:rect l="l" t="t" r="r" b="b"/>
            <a:pathLst>
              <a:path w="1714856" h="306530">
                <a:moveTo>
                  <a:pt x="0" y="0"/>
                </a:moveTo>
                <a:lnTo>
                  <a:pt x="1714856" y="0"/>
                </a:lnTo>
                <a:lnTo>
                  <a:pt x="1714856" y="306530"/>
                </a:lnTo>
                <a:lnTo>
                  <a:pt x="0" y="306530"/>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41" name="Freeform 41"/>
          <p:cNvSpPr/>
          <p:nvPr/>
        </p:nvSpPr>
        <p:spPr>
          <a:xfrm>
            <a:off x="13372809" y="4748783"/>
            <a:ext cx="1714856" cy="306530"/>
          </a:xfrm>
          <a:custGeom>
            <a:avLst/>
            <a:gdLst/>
            <a:ahLst/>
            <a:cxnLst/>
            <a:rect l="l" t="t" r="r" b="b"/>
            <a:pathLst>
              <a:path w="1714856" h="306530">
                <a:moveTo>
                  <a:pt x="0" y="0"/>
                </a:moveTo>
                <a:lnTo>
                  <a:pt x="1714856" y="0"/>
                </a:lnTo>
                <a:lnTo>
                  <a:pt x="1714856" y="306530"/>
                </a:lnTo>
                <a:lnTo>
                  <a:pt x="0" y="306530"/>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42" name="Freeform 42"/>
          <p:cNvSpPr/>
          <p:nvPr/>
        </p:nvSpPr>
        <p:spPr>
          <a:xfrm>
            <a:off x="13372809" y="5248492"/>
            <a:ext cx="1714856" cy="306530"/>
          </a:xfrm>
          <a:custGeom>
            <a:avLst/>
            <a:gdLst/>
            <a:ahLst/>
            <a:cxnLst/>
            <a:rect l="l" t="t" r="r" b="b"/>
            <a:pathLst>
              <a:path w="1714856" h="306530">
                <a:moveTo>
                  <a:pt x="0" y="0"/>
                </a:moveTo>
                <a:lnTo>
                  <a:pt x="1714856" y="0"/>
                </a:lnTo>
                <a:lnTo>
                  <a:pt x="1714856" y="306530"/>
                </a:lnTo>
                <a:lnTo>
                  <a:pt x="0" y="306530"/>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43" name="Freeform 43"/>
          <p:cNvSpPr/>
          <p:nvPr/>
        </p:nvSpPr>
        <p:spPr>
          <a:xfrm>
            <a:off x="1814558" y="4748783"/>
            <a:ext cx="1714856" cy="306530"/>
          </a:xfrm>
          <a:custGeom>
            <a:avLst/>
            <a:gdLst/>
            <a:ahLst/>
            <a:cxnLst/>
            <a:rect l="l" t="t" r="r" b="b"/>
            <a:pathLst>
              <a:path w="1714856" h="306530">
                <a:moveTo>
                  <a:pt x="0" y="0"/>
                </a:moveTo>
                <a:lnTo>
                  <a:pt x="1714856" y="0"/>
                </a:lnTo>
                <a:lnTo>
                  <a:pt x="1714856" y="306530"/>
                </a:lnTo>
                <a:lnTo>
                  <a:pt x="0" y="306530"/>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44" name="Freeform 44"/>
          <p:cNvSpPr/>
          <p:nvPr/>
        </p:nvSpPr>
        <p:spPr>
          <a:xfrm>
            <a:off x="1814558" y="5248492"/>
            <a:ext cx="1714856" cy="306530"/>
          </a:xfrm>
          <a:custGeom>
            <a:avLst/>
            <a:gdLst/>
            <a:ahLst/>
            <a:cxnLst/>
            <a:rect l="l" t="t" r="r" b="b"/>
            <a:pathLst>
              <a:path w="1714856" h="306530">
                <a:moveTo>
                  <a:pt x="0" y="0"/>
                </a:moveTo>
                <a:lnTo>
                  <a:pt x="1714856" y="0"/>
                </a:lnTo>
                <a:lnTo>
                  <a:pt x="1714856" y="306530"/>
                </a:lnTo>
                <a:lnTo>
                  <a:pt x="0" y="306530"/>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sp>
      <p:sp>
        <p:nvSpPr>
          <p:cNvPr id="45" name="Freeform 45"/>
          <p:cNvSpPr/>
          <p:nvPr/>
        </p:nvSpPr>
        <p:spPr>
          <a:xfrm>
            <a:off x="12007328" y="7615175"/>
            <a:ext cx="317458" cy="317458"/>
          </a:xfrm>
          <a:custGeom>
            <a:avLst/>
            <a:gdLst/>
            <a:ahLst/>
            <a:cxnLst/>
            <a:rect l="l" t="t" r="r" b="b"/>
            <a:pathLst>
              <a:path w="317458" h="317458">
                <a:moveTo>
                  <a:pt x="0" y="0"/>
                </a:moveTo>
                <a:lnTo>
                  <a:pt x="317458" y="0"/>
                </a:lnTo>
                <a:lnTo>
                  <a:pt x="317458" y="317458"/>
                </a:lnTo>
                <a:lnTo>
                  <a:pt x="0" y="317458"/>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46" name="Freeform 46"/>
          <p:cNvSpPr/>
          <p:nvPr/>
        </p:nvSpPr>
        <p:spPr>
          <a:xfrm>
            <a:off x="12007328" y="8056227"/>
            <a:ext cx="317458" cy="317458"/>
          </a:xfrm>
          <a:custGeom>
            <a:avLst/>
            <a:gdLst/>
            <a:ahLst/>
            <a:cxnLst/>
            <a:rect l="l" t="t" r="r" b="b"/>
            <a:pathLst>
              <a:path w="317458" h="317458">
                <a:moveTo>
                  <a:pt x="0" y="0"/>
                </a:moveTo>
                <a:lnTo>
                  <a:pt x="317458" y="0"/>
                </a:lnTo>
                <a:lnTo>
                  <a:pt x="317458" y="317459"/>
                </a:lnTo>
                <a:lnTo>
                  <a:pt x="0" y="317459"/>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47" name="Freeform 47"/>
          <p:cNvSpPr/>
          <p:nvPr/>
        </p:nvSpPr>
        <p:spPr>
          <a:xfrm>
            <a:off x="12007328" y="8497511"/>
            <a:ext cx="317458" cy="317458"/>
          </a:xfrm>
          <a:custGeom>
            <a:avLst/>
            <a:gdLst/>
            <a:ahLst/>
            <a:cxnLst/>
            <a:rect l="l" t="t" r="r" b="b"/>
            <a:pathLst>
              <a:path w="317458" h="317458">
                <a:moveTo>
                  <a:pt x="0" y="0"/>
                </a:moveTo>
                <a:lnTo>
                  <a:pt x="317458" y="0"/>
                </a:lnTo>
                <a:lnTo>
                  <a:pt x="317458" y="317458"/>
                </a:lnTo>
                <a:lnTo>
                  <a:pt x="0" y="317458"/>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48" name="TextBox 48"/>
          <p:cNvSpPr txBox="1"/>
          <p:nvPr/>
        </p:nvSpPr>
        <p:spPr>
          <a:xfrm>
            <a:off x="13693941" y="3619402"/>
            <a:ext cx="2533055" cy="614106"/>
          </a:xfrm>
          <a:prstGeom prst="rect">
            <a:avLst/>
          </a:prstGeom>
        </p:spPr>
        <p:txBody>
          <a:bodyPr lIns="0" tIns="0" rIns="0" bIns="0" rtlCol="0" anchor="t">
            <a:spAutoFit/>
          </a:bodyPr>
          <a:lstStyle/>
          <a:p>
            <a:pPr marL="0" lvl="0" indent="0" algn="l">
              <a:lnSpc>
                <a:spcPts val="4927"/>
              </a:lnSpc>
              <a:spcBef>
                <a:spcPct val="0"/>
              </a:spcBef>
            </a:pPr>
            <a:r>
              <a:rPr lang="en-US" sz="3948" u="none" strike="noStrike">
                <a:solidFill>
                  <a:srgbClr val="88B32D"/>
                </a:solidFill>
                <a:latin typeface="WWF"/>
                <a:ea typeface="WWF"/>
                <a:cs typeface="WWF"/>
                <a:sym typeface="WWF"/>
              </a:rPr>
              <a:t>ANATOMICAL SEX</a:t>
            </a:r>
          </a:p>
        </p:txBody>
      </p:sp>
      <p:sp>
        <p:nvSpPr>
          <p:cNvPr id="49" name="TextBox 49"/>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50" name="TextBox 50"/>
          <p:cNvSpPr txBox="1"/>
          <p:nvPr/>
        </p:nvSpPr>
        <p:spPr>
          <a:xfrm>
            <a:off x="541760" y="859956"/>
            <a:ext cx="9500295" cy="1173542"/>
          </a:xfrm>
          <a:prstGeom prst="rect">
            <a:avLst/>
          </a:prstGeom>
        </p:spPr>
        <p:txBody>
          <a:bodyPr lIns="0" tIns="0" rIns="0" bIns="0" rtlCol="0" anchor="t">
            <a:spAutoFit/>
          </a:bodyPr>
          <a:lstStyle/>
          <a:p>
            <a:pPr algn="l">
              <a:lnSpc>
                <a:spcPts val="9347"/>
              </a:lnSpc>
            </a:pPr>
            <a:r>
              <a:rPr lang="en-US" sz="7489">
                <a:solidFill>
                  <a:srgbClr val="1C1851"/>
                </a:solidFill>
                <a:latin typeface="WWF"/>
                <a:ea typeface="WWF"/>
                <a:cs typeface="WWF"/>
                <a:sym typeface="WWF"/>
              </a:rPr>
              <a:t>THIS IS THE GENDERBREAD PERSON</a:t>
            </a:r>
          </a:p>
        </p:txBody>
      </p:sp>
      <p:sp>
        <p:nvSpPr>
          <p:cNvPr id="51" name="TextBox 51"/>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1.7 </a:t>
            </a:r>
            <a:r>
              <a:rPr lang="en-US" sz="1350" b="1">
                <a:solidFill>
                  <a:srgbClr val="6F6BA0"/>
                </a:solidFill>
                <a:latin typeface="Open Sans Bold"/>
                <a:ea typeface="Open Sans Bold"/>
                <a:cs typeface="Open Sans Bold"/>
                <a:sym typeface="Open Sans Bold"/>
              </a:rPr>
              <a:t>- Introducing the Genderbread Person</a:t>
            </a:r>
          </a:p>
        </p:txBody>
      </p:sp>
      <p:sp>
        <p:nvSpPr>
          <p:cNvPr id="52" name="TextBox 52"/>
          <p:cNvSpPr txBox="1"/>
          <p:nvPr/>
        </p:nvSpPr>
        <p:spPr>
          <a:xfrm>
            <a:off x="1588770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
        <p:nvSpPr>
          <p:cNvPr id="53" name="TextBox 53"/>
          <p:cNvSpPr txBox="1"/>
          <p:nvPr/>
        </p:nvSpPr>
        <p:spPr>
          <a:xfrm>
            <a:off x="545646" y="2364363"/>
            <a:ext cx="5513686" cy="421132"/>
          </a:xfrm>
          <a:prstGeom prst="rect">
            <a:avLst/>
          </a:prstGeom>
        </p:spPr>
        <p:txBody>
          <a:bodyPr lIns="0" tIns="0" rIns="0" bIns="0" rtlCol="0" anchor="t">
            <a:spAutoFit/>
          </a:bodyPr>
          <a:lstStyle/>
          <a:p>
            <a:pPr marL="0" lvl="0" indent="0" algn="l">
              <a:lnSpc>
                <a:spcPts val="3673"/>
              </a:lnSpc>
              <a:spcBef>
                <a:spcPct val="0"/>
              </a:spcBef>
            </a:pPr>
            <a:r>
              <a:rPr lang="en-US" sz="2199" b="1">
                <a:solidFill>
                  <a:srgbClr val="1C1851"/>
                </a:solidFill>
                <a:latin typeface="Open Sans Bold"/>
                <a:ea typeface="Open Sans Bold"/>
                <a:cs typeface="Open Sans Bold"/>
                <a:sym typeface="Open Sans Bold"/>
              </a:rPr>
              <a:t>M</a:t>
            </a:r>
            <a:r>
              <a:rPr lang="en-US" sz="2199" b="1" u="none" strike="noStrike">
                <a:solidFill>
                  <a:srgbClr val="1C1851"/>
                </a:solidFill>
                <a:latin typeface="Open Sans Bold"/>
                <a:ea typeface="Open Sans Bold"/>
                <a:cs typeface="Open Sans Bold"/>
                <a:sym typeface="Open Sans Bold"/>
              </a:rPr>
              <a:t>eans a lack of what's on the right side</a:t>
            </a:r>
          </a:p>
        </p:txBody>
      </p:sp>
      <p:sp>
        <p:nvSpPr>
          <p:cNvPr id="54" name="TextBox 54"/>
          <p:cNvSpPr txBox="1"/>
          <p:nvPr/>
        </p:nvSpPr>
        <p:spPr>
          <a:xfrm>
            <a:off x="2231191" y="3619402"/>
            <a:ext cx="2534642" cy="614106"/>
          </a:xfrm>
          <a:prstGeom prst="rect">
            <a:avLst/>
          </a:prstGeom>
        </p:spPr>
        <p:txBody>
          <a:bodyPr lIns="0" tIns="0" rIns="0" bIns="0" rtlCol="0" anchor="t">
            <a:spAutoFit/>
          </a:bodyPr>
          <a:lstStyle/>
          <a:p>
            <a:pPr marL="0" lvl="0" indent="0" algn="l">
              <a:lnSpc>
                <a:spcPts val="4927"/>
              </a:lnSpc>
              <a:spcBef>
                <a:spcPct val="0"/>
              </a:spcBef>
            </a:pPr>
            <a:r>
              <a:rPr lang="en-US" sz="3948" u="none" strike="noStrike">
                <a:solidFill>
                  <a:srgbClr val="6F6BA0"/>
                </a:solidFill>
                <a:latin typeface="WWF"/>
                <a:ea typeface="WWF"/>
                <a:cs typeface="WWF"/>
                <a:sym typeface="WWF"/>
              </a:rPr>
              <a:t>GENDER IDENTITY</a:t>
            </a:r>
          </a:p>
        </p:txBody>
      </p:sp>
      <p:sp>
        <p:nvSpPr>
          <p:cNvPr id="55" name="TextBox 55"/>
          <p:cNvSpPr txBox="1"/>
          <p:nvPr/>
        </p:nvSpPr>
        <p:spPr>
          <a:xfrm>
            <a:off x="3706311" y="4669920"/>
            <a:ext cx="1785838" cy="878332"/>
          </a:xfrm>
          <a:prstGeom prst="rect">
            <a:avLst/>
          </a:prstGeom>
        </p:spPr>
        <p:txBody>
          <a:bodyPr lIns="0" tIns="0" rIns="0" bIns="0" rtlCol="0" anchor="t">
            <a:spAutoFit/>
          </a:bodyPr>
          <a:lstStyle/>
          <a:p>
            <a:pPr marL="0" lvl="0" indent="0" algn="l">
              <a:lnSpc>
                <a:spcPts val="3673"/>
              </a:lnSpc>
            </a:pPr>
            <a:r>
              <a:rPr lang="en-US" sz="2199" b="1" u="none" strike="noStrike">
                <a:solidFill>
                  <a:srgbClr val="1C1851"/>
                </a:solidFill>
                <a:latin typeface="Open Sans Bold"/>
                <a:ea typeface="Open Sans Bold"/>
                <a:cs typeface="Open Sans Bold"/>
                <a:sym typeface="Open Sans Bold"/>
              </a:rPr>
              <a:t>Woman-ness</a:t>
            </a:r>
          </a:p>
          <a:p>
            <a:pPr marL="0" lvl="0" indent="0" algn="l">
              <a:lnSpc>
                <a:spcPts val="3673"/>
              </a:lnSpc>
            </a:pPr>
            <a:r>
              <a:rPr lang="en-US" sz="2199" b="1" u="none" strike="noStrike">
                <a:solidFill>
                  <a:srgbClr val="1C1851"/>
                </a:solidFill>
                <a:latin typeface="Open Sans Bold"/>
                <a:ea typeface="Open Sans Bold"/>
                <a:cs typeface="Open Sans Bold"/>
                <a:sym typeface="Open Sans Bold"/>
              </a:rPr>
              <a:t>Man-ness</a:t>
            </a:r>
          </a:p>
        </p:txBody>
      </p:sp>
      <p:sp>
        <p:nvSpPr>
          <p:cNvPr id="56" name="TextBox 56"/>
          <p:cNvSpPr txBox="1"/>
          <p:nvPr/>
        </p:nvSpPr>
        <p:spPr>
          <a:xfrm>
            <a:off x="7981263" y="3619402"/>
            <a:ext cx="2973784" cy="614106"/>
          </a:xfrm>
          <a:prstGeom prst="rect">
            <a:avLst/>
          </a:prstGeom>
        </p:spPr>
        <p:txBody>
          <a:bodyPr lIns="0" tIns="0" rIns="0" bIns="0" rtlCol="0" anchor="t">
            <a:spAutoFit/>
          </a:bodyPr>
          <a:lstStyle/>
          <a:p>
            <a:pPr marL="0" lvl="0" indent="0" algn="l">
              <a:lnSpc>
                <a:spcPts val="4927"/>
              </a:lnSpc>
              <a:spcBef>
                <a:spcPct val="0"/>
              </a:spcBef>
            </a:pPr>
            <a:r>
              <a:rPr lang="en-US" sz="3948" u="none" strike="noStrike">
                <a:solidFill>
                  <a:srgbClr val="D86301"/>
                </a:solidFill>
                <a:latin typeface="WWF"/>
                <a:ea typeface="WWF"/>
                <a:cs typeface="WWF"/>
                <a:sym typeface="WWF"/>
              </a:rPr>
              <a:t>GENDER EXPRESSION</a:t>
            </a:r>
          </a:p>
        </p:txBody>
      </p:sp>
      <p:sp>
        <p:nvSpPr>
          <p:cNvPr id="57" name="TextBox 57"/>
          <p:cNvSpPr txBox="1"/>
          <p:nvPr/>
        </p:nvSpPr>
        <p:spPr>
          <a:xfrm>
            <a:off x="9535421" y="4634961"/>
            <a:ext cx="1617663" cy="878332"/>
          </a:xfrm>
          <a:prstGeom prst="rect">
            <a:avLst/>
          </a:prstGeom>
        </p:spPr>
        <p:txBody>
          <a:bodyPr lIns="0" tIns="0" rIns="0" bIns="0" rtlCol="0" anchor="t">
            <a:spAutoFit/>
          </a:bodyPr>
          <a:lstStyle/>
          <a:p>
            <a:pPr marL="0" lvl="0" indent="0" algn="l">
              <a:lnSpc>
                <a:spcPts val="3673"/>
              </a:lnSpc>
            </a:pPr>
            <a:r>
              <a:rPr lang="en-US" sz="2199" b="1" u="none" strike="noStrike">
                <a:solidFill>
                  <a:srgbClr val="1C1851"/>
                </a:solidFill>
                <a:latin typeface="Open Sans Bold"/>
                <a:ea typeface="Open Sans Bold"/>
                <a:cs typeface="Open Sans Bold"/>
                <a:sym typeface="Open Sans Bold"/>
              </a:rPr>
              <a:t>Femininity</a:t>
            </a:r>
          </a:p>
          <a:p>
            <a:pPr marL="0" lvl="0" indent="0" algn="l">
              <a:lnSpc>
                <a:spcPts val="3673"/>
              </a:lnSpc>
            </a:pPr>
            <a:r>
              <a:rPr lang="en-US" sz="2199" b="1" u="none" strike="noStrike">
                <a:solidFill>
                  <a:srgbClr val="1C1851"/>
                </a:solidFill>
                <a:latin typeface="Open Sans Bold"/>
                <a:ea typeface="Open Sans Bold"/>
                <a:cs typeface="Open Sans Bold"/>
                <a:sym typeface="Open Sans Bold"/>
              </a:rPr>
              <a:t>Masculinity</a:t>
            </a:r>
          </a:p>
        </p:txBody>
      </p:sp>
      <p:sp>
        <p:nvSpPr>
          <p:cNvPr id="58" name="TextBox 58"/>
          <p:cNvSpPr txBox="1"/>
          <p:nvPr/>
        </p:nvSpPr>
        <p:spPr>
          <a:xfrm>
            <a:off x="15268640" y="4634961"/>
            <a:ext cx="1727895" cy="878332"/>
          </a:xfrm>
          <a:prstGeom prst="rect">
            <a:avLst/>
          </a:prstGeom>
        </p:spPr>
        <p:txBody>
          <a:bodyPr lIns="0" tIns="0" rIns="0" bIns="0" rtlCol="0" anchor="t">
            <a:spAutoFit/>
          </a:bodyPr>
          <a:lstStyle/>
          <a:p>
            <a:pPr marL="0" lvl="0" indent="0" algn="l">
              <a:lnSpc>
                <a:spcPts val="3673"/>
              </a:lnSpc>
            </a:pPr>
            <a:r>
              <a:rPr lang="en-US" sz="2199" b="1" u="none" strike="noStrike">
                <a:solidFill>
                  <a:srgbClr val="1C1851"/>
                </a:solidFill>
                <a:latin typeface="Open Sans Bold"/>
                <a:ea typeface="Open Sans Bold"/>
                <a:cs typeface="Open Sans Bold"/>
                <a:sym typeface="Open Sans Bold"/>
              </a:rPr>
              <a:t>Female-ness</a:t>
            </a:r>
          </a:p>
          <a:p>
            <a:pPr marL="0" lvl="0" indent="0" algn="l">
              <a:lnSpc>
                <a:spcPts val="3673"/>
              </a:lnSpc>
            </a:pPr>
            <a:r>
              <a:rPr lang="en-US" sz="2199" b="1" u="none" strike="noStrike">
                <a:solidFill>
                  <a:srgbClr val="1C1851"/>
                </a:solidFill>
                <a:latin typeface="Open Sans Bold"/>
                <a:ea typeface="Open Sans Bold"/>
                <a:cs typeface="Open Sans Bold"/>
                <a:sym typeface="Open Sans Bold"/>
              </a:rPr>
              <a:t>Male-ness</a:t>
            </a:r>
          </a:p>
        </p:txBody>
      </p:sp>
      <p:sp>
        <p:nvSpPr>
          <p:cNvPr id="59" name="TextBox 59"/>
          <p:cNvSpPr txBox="1"/>
          <p:nvPr/>
        </p:nvSpPr>
        <p:spPr>
          <a:xfrm>
            <a:off x="773832" y="6691695"/>
            <a:ext cx="6324970" cy="778304"/>
          </a:xfrm>
          <a:prstGeom prst="rect">
            <a:avLst/>
          </a:prstGeom>
        </p:spPr>
        <p:txBody>
          <a:bodyPr lIns="0" tIns="0" rIns="0" bIns="0" rtlCol="0" anchor="t">
            <a:spAutoFit/>
          </a:bodyPr>
          <a:lstStyle/>
          <a:p>
            <a:pPr marL="0" lvl="0" indent="0" algn="l">
              <a:lnSpc>
                <a:spcPts val="6209"/>
              </a:lnSpc>
              <a:spcBef>
                <a:spcPct val="0"/>
              </a:spcBef>
            </a:pPr>
            <a:r>
              <a:rPr lang="en-US" sz="4975" u="none" strike="noStrike">
                <a:solidFill>
                  <a:srgbClr val="1C1851"/>
                </a:solidFill>
                <a:latin typeface="WWF"/>
                <a:ea typeface="WWF"/>
                <a:cs typeface="WWF"/>
                <a:sym typeface="WWF"/>
              </a:rPr>
              <a:t>IDENTITY  </a:t>
            </a:r>
            <a:r>
              <a:rPr lang="en-US" sz="4975" u="none" strike="noStrike">
                <a:solidFill>
                  <a:srgbClr val="FF5457"/>
                </a:solidFill>
                <a:latin typeface="WWF"/>
                <a:ea typeface="WWF"/>
                <a:cs typeface="WWF"/>
                <a:sym typeface="WWF"/>
              </a:rPr>
              <a:t>≠</a:t>
            </a:r>
            <a:r>
              <a:rPr lang="en-US" sz="4975" u="none" strike="noStrike">
                <a:solidFill>
                  <a:srgbClr val="1C1851"/>
                </a:solidFill>
                <a:latin typeface="WWF"/>
                <a:ea typeface="WWF"/>
                <a:cs typeface="WWF"/>
                <a:sym typeface="WWF"/>
              </a:rPr>
              <a:t>  EXPRESSION  </a:t>
            </a:r>
            <a:r>
              <a:rPr lang="en-US" sz="4975" u="none" strike="noStrike">
                <a:solidFill>
                  <a:srgbClr val="FF5E5E"/>
                </a:solidFill>
                <a:latin typeface="WWF"/>
                <a:ea typeface="WWF"/>
                <a:cs typeface="WWF"/>
                <a:sym typeface="WWF"/>
              </a:rPr>
              <a:t>≠</a:t>
            </a:r>
            <a:r>
              <a:rPr lang="en-US" sz="4975" u="none" strike="noStrike">
                <a:solidFill>
                  <a:srgbClr val="1C1851"/>
                </a:solidFill>
                <a:latin typeface="WWF"/>
                <a:ea typeface="WWF"/>
                <a:cs typeface="WWF"/>
                <a:sym typeface="WWF"/>
              </a:rPr>
              <a:t>  SEX</a:t>
            </a:r>
          </a:p>
        </p:txBody>
      </p:sp>
      <p:sp>
        <p:nvSpPr>
          <p:cNvPr id="60" name="TextBox 60"/>
          <p:cNvSpPr txBox="1"/>
          <p:nvPr/>
        </p:nvSpPr>
        <p:spPr>
          <a:xfrm>
            <a:off x="12007328" y="6691695"/>
            <a:ext cx="5251972" cy="779296"/>
          </a:xfrm>
          <a:prstGeom prst="rect">
            <a:avLst/>
          </a:prstGeom>
        </p:spPr>
        <p:txBody>
          <a:bodyPr lIns="0" tIns="0" rIns="0" bIns="0" rtlCol="0" anchor="t">
            <a:spAutoFit/>
          </a:bodyPr>
          <a:lstStyle/>
          <a:p>
            <a:pPr marL="0" lvl="0" indent="0" algn="l">
              <a:lnSpc>
                <a:spcPts val="6209"/>
              </a:lnSpc>
              <a:spcBef>
                <a:spcPct val="0"/>
              </a:spcBef>
            </a:pPr>
            <a:r>
              <a:rPr lang="en-US" sz="4975" u="none" strike="noStrike">
                <a:solidFill>
                  <a:srgbClr val="1C1851"/>
                </a:solidFill>
                <a:latin typeface="WWF"/>
                <a:ea typeface="WWF"/>
                <a:cs typeface="WWF"/>
                <a:sym typeface="WWF"/>
              </a:rPr>
              <a:t>SEX ASSIGNED AT BIRTH</a:t>
            </a:r>
          </a:p>
        </p:txBody>
      </p:sp>
      <p:sp>
        <p:nvSpPr>
          <p:cNvPr id="61" name="TextBox 61"/>
          <p:cNvSpPr txBox="1"/>
          <p:nvPr/>
        </p:nvSpPr>
        <p:spPr>
          <a:xfrm>
            <a:off x="12524316" y="7499566"/>
            <a:ext cx="1443787" cy="1335532"/>
          </a:xfrm>
          <a:prstGeom prst="rect">
            <a:avLst/>
          </a:prstGeom>
        </p:spPr>
        <p:txBody>
          <a:bodyPr lIns="0" tIns="0" rIns="0" bIns="0" rtlCol="0" anchor="t">
            <a:spAutoFit/>
          </a:bodyPr>
          <a:lstStyle/>
          <a:p>
            <a:pPr marL="0" lvl="0" indent="0" algn="l">
              <a:lnSpc>
                <a:spcPts val="3673"/>
              </a:lnSpc>
              <a:spcBef>
                <a:spcPct val="0"/>
              </a:spcBef>
            </a:pPr>
            <a:r>
              <a:rPr lang="en-US" sz="2199" b="1" u="none" strike="noStrike">
                <a:solidFill>
                  <a:srgbClr val="1C1851"/>
                </a:solidFill>
                <a:latin typeface="Open Sans Bold"/>
                <a:ea typeface="Open Sans Bold"/>
                <a:cs typeface="Open Sans Bold"/>
                <a:sym typeface="Open Sans Bold"/>
              </a:rPr>
              <a:t>Female</a:t>
            </a:r>
          </a:p>
          <a:p>
            <a:pPr marL="0" lvl="0" indent="0" algn="l">
              <a:lnSpc>
                <a:spcPts val="3673"/>
              </a:lnSpc>
              <a:spcBef>
                <a:spcPct val="0"/>
              </a:spcBef>
            </a:pPr>
            <a:r>
              <a:rPr lang="en-US" sz="2199" b="1" u="none" strike="noStrike">
                <a:solidFill>
                  <a:srgbClr val="1C1851"/>
                </a:solidFill>
                <a:latin typeface="Open Sans Bold"/>
                <a:ea typeface="Open Sans Bold"/>
                <a:cs typeface="Open Sans Bold"/>
                <a:sym typeface="Open Sans Bold"/>
              </a:rPr>
              <a:t>Intersex</a:t>
            </a:r>
          </a:p>
          <a:p>
            <a:pPr marL="0" lvl="0" indent="0" algn="l">
              <a:lnSpc>
                <a:spcPts val="3673"/>
              </a:lnSpc>
              <a:spcBef>
                <a:spcPct val="0"/>
              </a:spcBef>
            </a:pPr>
            <a:r>
              <a:rPr lang="en-US" sz="2199" b="1" u="none" strike="noStrike">
                <a:solidFill>
                  <a:srgbClr val="1C1851"/>
                </a:solidFill>
                <a:latin typeface="Open Sans Bold"/>
                <a:ea typeface="Open Sans Bold"/>
                <a:cs typeface="Open Sans Bold"/>
                <a:sym typeface="Open Sans Bold"/>
              </a:rPr>
              <a:t>Male</a:t>
            </a:r>
          </a:p>
        </p:txBody>
      </p:sp>
      <p:sp>
        <p:nvSpPr>
          <p:cNvPr id="62" name="TextBox 62"/>
          <p:cNvSpPr txBox="1"/>
          <p:nvPr/>
        </p:nvSpPr>
        <p:spPr>
          <a:xfrm>
            <a:off x="792371" y="7468329"/>
            <a:ext cx="6451823" cy="778304"/>
          </a:xfrm>
          <a:prstGeom prst="rect">
            <a:avLst/>
          </a:prstGeom>
        </p:spPr>
        <p:txBody>
          <a:bodyPr lIns="0" tIns="0" rIns="0" bIns="0" rtlCol="0" anchor="t">
            <a:spAutoFit/>
          </a:bodyPr>
          <a:lstStyle/>
          <a:p>
            <a:pPr marL="0" lvl="0" indent="0" algn="l">
              <a:lnSpc>
                <a:spcPts val="6209"/>
              </a:lnSpc>
              <a:spcBef>
                <a:spcPct val="0"/>
              </a:spcBef>
            </a:pPr>
            <a:r>
              <a:rPr lang="en-US" sz="4975" u="none" strike="noStrike">
                <a:solidFill>
                  <a:srgbClr val="1C1851"/>
                </a:solidFill>
                <a:latin typeface="WWF"/>
                <a:ea typeface="WWF"/>
                <a:cs typeface="WWF"/>
                <a:sym typeface="WWF"/>
              </a:rPr>
              <a:t>GENDER  </a:t>
            </a:r>
            <a:r>
              <a:rPr lang="en-US" sz="4975" u="none" strike="noStrike">
                <a:solidFill>
                  <a:srgbClr val="FF5457"/>
                </a:solidFill>
                <a:latin typeface="WWF"/>
                <a:ea typeface="WWF"/>
                <a:cs typeface="WWF"/>
                <a:sym typeface="WWF"/>
              </a:rPr>
              <a:t>≠</a:t>
            </a:r>
            <a:r>
              <a:rPr lang="en-US" sz="4975" u="none" strike="noStrike">
                <a:solidFill>
                  <a:srgbClr val="1C1851"/>
                </a:solidFill>
                <a:latin typeface="WWF"/>
                <a:ea typeface="WWF"/>
                <a:cs typeface="WWF"/>
                <a:sym typeface="WWF"/>
              </a:rPr>
              <a:t>  SEXUAL ORIENTATION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sp>
        <p:nvSpPr>
          <p:cNvPr id="2" name="TextBox 2"/>
          <p:cNvSpPr txBox="1"/>
          <p:nvPr/>
        </p:nvSpPr>
        <p:spPr>
          <a:xfrm>
            <a:off x="541760" y="1126656"/>
            <a:ext cx="9663101" cy="1733137"/>
          </a:xfrm>
          <a:prstGeom prst="rect">
            <a:avLst/>
          </a:prstGeom>
        </p:spPr>
        <p:txBody>
          <a:bodyPr lIns="0" tIns="0" rIns="0" bIns="0" rtlCol="0" anchor="t">
            <a:spAutoFit/>
          </a:bodyPr>
          <a:lstStyle/>
          <a:p>
            <a:pPr algn="l">
              <a:lnSpc>
                <a:spcPts val="6591"/>
              </a:lnSpc>
            </a:pPr>
            <a:r>
              <a:rPr lang="en-US" sz="7489">
                <a:solidFill>
                  <a:srgbClr val="1C1851"/>
                </a:solidFill>
                <a:latin typeface="WWF"/>
                <a:ea typeface="WWF"/>
                <a:cs typeface="WWF"/>
                <a:sym typeface="WWF"/>
              </a:rPr>
              <a:t>GENDER IS BEST UNDERSTOOD WHEN BROKEN INTO THREE PARTS:</a:t>
            </a:r>
          </a:p>
        </p:txBody>
      </p:sp>
      <p:sp>
        <p:nvSpPr>
          <p:cNvPr id="3" name="TextBox 3"/>
          <p:cNvSpPr txBox="1"/>
          <p:nvPr/>
        </p:nvSpPr>
        <p:spPr>
          <a:xfrm>
            <a:off x="1594300" y="3572623"/>
            <a:ext cx="3181152" cy="501777"/>
          </a:xfrm>
          <a:prstGeom prst="rect">
            <a:avLst/>
          </a:prstGeom>
        </p:spPr>
        <p:txBody>
          <a:bodyPr lIns="0" tIns="0" rIns="0" bIns="0" rtlCol="0" anchor="t">
            <a:spAutoFit/>
          </a:bodyPr>
          <a:lstStyle/>
          <a:p>
            <a:pPr marL="550545" lvl="1" indent="-275272" algn="l">
              <a:lnSpc>
                <a:spcPts val="4284"/>
              </a:lnSpc>
              <a:buFont typeface="Arial"/>
              <a:buChar char="•"/>
            </a:pPr>
            <a:r>
              <a:rPr lang="en-US" sz="2550" b="1" u="none" strike="noStrike">
                <a:solidFill>
                  <a:srgbClr val="1C1851"/>
                </a:solidFill>
                <a:latin typeface="Open Sans Bold"/>
                <a:ea typeface="Open Sans Bold"/>
                <a:cs typeface="Open Sans Bold"/>
                <a:sym typeface="Open Sans Bold"/>
              </a:rPr>
              <a:t>Gender identity:</a:t>
            </a:r>
          </a:p>
        </p:txBody>
      </p:sp>
      <p:sp>
        <p:nvSpPr>
          <p:cNvPr id="4" name="TextBox 4"/>
          <p:cNvSpPr txBox="1"/>
          <p:nvPr/>
        </p:nvSpPr>
        <p:spPr>
          <a:xfrm>
            <a:off x="1493217" y="4226800"/>
            <a:ext cx="13313700" cy="598170"/>
          </a:xfrm>
          <a:prstGeom prst="rect">
            <a:avLst/>
          </a:prstGeom>
        </p:spPr>
        <p:txBody>
          <a:bodyPr lIns="0" tIns="0" rIns="0" bIns="0" rtlCol="0" anchor="t">
            <a:spAutoFit/>
          </a:bodyPr>
          <a:lstStyle/>
          <a:p>
            <a:pPr marL="863601" lvl="2" indent="-287867" algn="l">
              <a:lnSpc>
                <a:spcPts val="2340"/>
              </a:lnSpc>
              <a:buFont typeface="Arial"/>
              <a:buChar char="⚬"/>
            </a:pPr>
            <a:r>
              <a:rPr lang="en-US" sz="2000">
                <a:solidFill>
                  <a:srgbClr val="3B3677"/>
                </a:solidFill>
                <a:latin typeface="Open Sans"/>
                <a:ea typeface="Open Sans"/>
                <a:cs typeface="Open Sans"/>
                <a:sym typeface="Open Sans"/>
              </a:rPr>
              <a:t>Gender identity can be thought of as the aspects of being a man or woman that you either do or don't align with – the social norms, and roles and expectations placed upon "men" and "women" in a society.</a:t>
            </a:r>
          </a:p>
        </p:txBody>
      </p:sp>
      <p:sp>
        <p:nvSpPr>
          <p:cNvPr id="5" name="TextBox 5"/>
          <p:cNvSpPr txBox="1"/>
          <p:nvPr/>
        </p:nvSpPr>
        <p:spPr>
          <a:xfrm>
            <a:off x="1493217" y="5034521"/>
            <a:ext cx="6696869" cy="302895"/>
          </a:xfrm>
          <a:prstGeom prst="rect">
            <a:avLst/>
          </a:prstGeom>
        </p:spPr>
        <p:txBody>
          <a:bodyPr lIns="0" tIns="0" rIns="0" bIns="0" rtlCol="0" anchor="t">
            <a:spAutoFit/>
          </a:bodyPr>
          <a:lstStyle/>
          <a:p>
            <a:pPr marL="863601" lvl="2" indent="-287867" algn="l">
              <a:lnSpc>
                <a:spcPts val="2340"/>
              </a:lnSpc>
              <a:buFont typeface="Arial"/>
              <a:buChar char="⚬"/>
            </a:pPr>
            <a:r>
              <a:rPr lang="en-US" sz="2000">
                <a:solidFill>
                  <a:srgbClr val="3B3677"/>
                </a:solidFill>
                <a:latin typeface="Open Sans"/>
                <a:ea typeface="Open Sans"/>
                <a:cs typeface="Open Sans"/>
                <a:sym typeface="Open Sans"/>
              </a:rPr>
              <a:t>Shaped by social constructs, can evolve overtime.</a:t>
            </a:r>
          </a:p>
        </p:txBody>
      </p:sp>
      <p:sp>
        <p:nvSpPr>
          <p:cNvPr id="6" name="TextBox 6"/>
          <p:cNvSpPr txBox="1"/>
          <p:nvPr/>
        </p:nvSpPr>
        <p:spPr>
          <a:xfrm>
            <a:off x="1594300" y="5695089"/>
            <a:ext cx="3572669" cy="501777"/>
          </a:xfrm>
          <a:prstGeom prst="rect">
            <a:avLst/>
          </a:prstGeom>
        </p:spPr>
        <p:txBody>
          <a:bodyPr lIns="0" tIns="0" rIns="0" bIns="0" rtlCol="0" anchor="t">
            <a:spAutoFit/>
          </a:bodyPr>
          <a:lstStyle/>
          <a:p>
            <a:pPr marL="550545" lvl="1" indent="-275272" algn="l">
              <a:lnSpc>
                <a:spcPts val="4284"/>
              </a:lnSpc>
              <a:buFont typeface="Arial"/>
              <a:buChar char="•"/>
            </a:pPr>
            <a:r>
              <a:rPr lang="en-US" sz="2550" b="1" u="none" strike="noStrike">
                <a:solidFill>
                  <a:srgbClr val="1C1851"/>
                </a:solidFill>
                <a:latin typeface="Open Sans Bold"/>
                <a:ea typeface="Open Sans Bold"/>
                <a:cs typeface="Open Sans Bold"/>
                <a:sym typeface="Open Sans Bold"/>
              </a:rPr>
              <a:t>Gender expression</a:t>
            </a:r>
          </a:p>
        </p:txBody>
      </p:sp>
      <p:sp>
        <p:nvSpPr>
          <p:cNvPr id="7" name="TextBox 7"/>
          <p:cNvSpPr txBox="1"/>
          <p:nvPr/>
        </p:nvSpPr>
        <p:spPr>
          <a:xfrm>
            <a:off x="1493217" y="6195704"/>
            <a:ext cx="11284546" cy="302895"/>
          </a:xfrm>
          <a:prstGeom prst="rect">
            <a:avLst/>
          </a:prstGeom>
        </p:spPr>
        <p:txBody>
          <a:bodyPr lIns="0" tIns="0" rIns="0" bIns="0" rtlCol="0" anchor="t">
            <a:spAutoFit/>
          </a:bodyPr>
          <a:lstStyle/>
          <a:p>
            <a:pPr marL="863601" lvl="2" indent="-287867" algn="l">
              <a:lnSpc>
                <a:spcPts val="2340"/>
              </a:lnSpc>
              <a:buFont typeface="Arial"/>
              <a:buChar char="⚬"/>
            </a:pPr>
            <a:r>
              <a:rPr lang="en-US" sz="2000">
                <a:solidFill>
                  <a:srgbClr val="3B3677"/>
                </a:solidFill>
                <a:latin typeface="Open Sans"/>
                <a:ea typeface="Open Sans"/>
                <a:cs typeface="Open Sans"/>
                <a:sym typeface="Open Sans"/>
              </a:rPr>
              <a:t>How people outwardly present their gender (clothing, hairstyle, grooming, mannerisms).</a:t>
            </a:r>
          </a:p>
        </p:txBody>
      </p:sp>
      <p:sp>
        <p:nvSpPr>
          <p:cNvPr id="8" name="TextBox 8"/>
          <p:cNvSpPr txBox="1"/>
          <p:nvPr/>
        </p:nvSpPr>
        <p:spPr>
          <a:xfrm>
            <a:off x="1594300" y="6990994"/>
            <a:ext cx="4689872" cy="501777"/>
          </a:xfrm>
          <a:prstGeom prst="rect">
            <a:avLst/>
          </a:prstGeom>
        </p:spPr>
        <p:txBody>
          <a:bodyPr lIns="0" tIns="0" rIns="0" bIns="0" rtlCol="0" anchor="t">
            <a:spAutoFit/>
          </a:bodyPr>
          <a:lstStyle/>
          <a:p>
            <a:pPr marL="550545" lvl="1" indent="-275272" algn="l">
              <a:lnSpc>
                <a:spcPts val="4284"/>
              </a:lnSpc>
              <a:buFont typeface="Arial"/>
              <a:buChar char="•"/>
            </a:pPr>
            <a:r>
              <a:rPr lang="en-US" sz="2550" b="1" u="none" strike="noStrike">
                <a:solidFill>
                  <a:srgbClr val="1C1851"/>
                </a:solidFill>
                <a:latin typeface="Open Sans Bold"/>
                <a:ea typeface="Open Sans Bold"/>
                <a:cs typeface="Open Sans Bold"/>
                <a:sym typeface="Open Sans Bold"/>
              </a:rPr>
              <a:t>Biological/anatomical sex</a:t>
            </a:r>
          </a:p>
        </p:txBody>
      </p:sp>
      <p:sp>
        <p:nvSpPr>
          <p:cNvPr id="9" name="TextBox 9"/>
          <p:cNvSpPr txBox="1"/>
          <p:nvPr/>
        </p:nvSpPr>
        <p:spPr>
          <a:xfrm>
            <a:off x="1493217" y="7491618"/>
            <a:ext cx="14646573" cy="302895"/>
          </a:xfrm>
          <a:prstGeom prst="rect">
            <a:avLst/>
          </a:prstGeom>
        </p:spPr>
        <p:txBody>
          <a:bodyPr lIns="0" tIns="0" rIns="0" bIns="0" rtlCol="0" anchor="t">
            <a:spAutoFit/>
          </a:bodyPr>
          <a:lstStyle/>
          <a:p>
            <a:pPr marL="863601" lvl="2" indent="-287867" algn="l">
              <a:lnSpc>
                <a:spcPts val="2340"/>
              </a:lnSpc>
              <a:buFont typeface="Arial"/>
              <a:buChar char="⚬"/>
            </a:pPr>
            <a:r>
              <a:rPr lang="en-US" sz="2000">
                <a:solidFill>
                  <a:srgbClr val="3B3677"/>
                </a:solidFill>
                <a:latin typeface="Open Sans"/>
                <a:ea typeface="Open Sans"/>
                <a:cs typeface="Open Sans"/>
                <a:sym typeface="Open Sans"/>
              </a:rPr>
              <a:t>Refers to the physical characteristics of a person's body, such as reproductive organs, chromosomes, and hormones.</a:t>
            </a:r>
          </a:p>
        </p:txBody>
      </p:sp>
      <p:grpSp>
        <p:nvGrpSpPr>
          <p:cNvPr id="10" name="Group 10"/>
          <p:cNvGrpSpPr/>
          <p:nvPr/>
        </p:nvGrpSpPr>
        <p:grpSpPr>
          <a:xfrm>
            <a:off x="545646" y="684919"/>
            <a:ext cx="213136" cy="213136"/>
            <a:chOff x="0" y="0"/>
            <a:chExt cx="165049" cy="165049"/>
          </a:xfrm>
        </p:grpSpPr>
        <p:sp>
          <p:nvSpPr>
            <p:cNvPr id="11" name="Freeform 11"/>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sp>
        <p:nvSpPr>
          <p:cNvPr id="12" name="TextBox 12"/>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grpSp>
        <p:nvGrpSpPr>
          <p:cNvPr id="13" name="Group 13"/>
          <p:cNvGrpSpPr/>
          <p:nvPr/>
        </p:nvGrpSpPr>
        <p:grpSpPr>
          <a:xfrm>
            <a:off x="541760" y="3073154"/>
            <a:ext cx="1508683" cy="49484"/>
            <a:chOff x="0" y="0"/>
            <a:chExt cx="397349" cy="13033"/>
          </a:xfrm>
        </p:grpSpPr>
        <p:sp>
          <p:nvSpPr>
            <p:cNvPr id="14" name="Freeform 14"/>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15" name="TextBox 15"/>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16" name="Group 16"/>
          <p:cNvGrpSpPr/>
          <p:nvPr/>
        </p:nvGrpSpPr>
        <p:grpSpPr>
          <a:xfrm>
            <a:off x="282440" y="9590408"/>
            <a:ext cx="17677643" cy="16248"/>
            <a:chOff x="0" y="0"/>
            <a:chExt cx="20726400" cy="19050"/>
          </a:xfrm>
        </p:grpSpPr>
        <p:sp>
          <p:nvSpPr>
            <p:cNvPr id="17" name="Freeform 17"/>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18" name="TextBox 18"/>
          <p:cNvSpPr txBox="1"/>
          <p:nvPr/>
        </p:nvSpPr>
        <p:spPr>
          <a:xfrm>
            <a:off x="1588770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
        <p:nvSpPr>
          <p:cNvPr id="19" name="TextBox 19"/>
          <p:cNvSpPr txBox="1"/>
          <p:nvPr/>
        </p:nvSpPr>
        <p:spPr>
          <a:xfrm>
            <a:off x="234612" y="9848888"/>
            <a:ext cx="5890562"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1.7 </a:t>
            </a:r>
            <a:r>
              <a:rPr lang="en-US" sz="1350" b="1">
                <a:solidFill>
                  <a:srgbClr val="6F6BA0"/>
                </a:solidFill>
                <a:latin typeface="Open Sans Bold"/>
                <a:ea typeface="Open Sans Bold"/>
                <a:cs typeface="Open Sans Bold"/>
                <a:sym typeface="Open Sans Bold"/>
              </a:rPr>
              <a:t>- Introducing the Genderbread Person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grpSp>
        <p:nvGrpSpPr>
          <p:cNvPr id="6" name="Group 6"/>
          <p:cNvGrpSpPr/>
          <p:nvPr/>
        </p:nvGrpSpPr>
        <p:grpSpPr>
          <a:xfrm>
            <a:off x="541760" y="2121153"/>
            <a:ext cx="1508683" cy="49484"/>
            <a:chOff x="0" y="0"/>
            <a:chExt cx="397349" cy="13033"/>
          </a:xfrm>
        </p:grpSpPr>
        <p:sp>
          <p:nvSpPr>
            <p:cNvPr id="7" name="Freeform 7"/>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8" name="TextBox 8"/>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sp>
        <p:nvSpPr>
          <p:cNvPr id="9" name="Freeform 9"/>
          <p:cNvSpPr/>
          <p:nvPr/>
        </p:nvSpPr>
        <p:spPr>
          <a:xfrm>
            <a:off x="545646" y="3992308"/>
            <a:ext cx="428842" cy="428842"/>
          </a:xfrm>
          <a:custGeom>
            <a:avLst/>
            <a:gdLst/>
            <a:ahLst/>
            <a:cxnLst/>
            <a:rect l="l" t="t" r="r" b="b"/>
            <a:pathLst>
              <a:path w="428842" h="428842">
                <a:moveTo>
                  <a:pt x="0" y="0"/>
                </a:moveTo>
                <a:lnTo>
                  <a:pt x="428842" y="0"/>
                </a:lnTo>
                <a:lnTo>
                  <a:pt x="428842" y="428842"/>
                </a:lnTo>
                <a:lnTo>
                  <a:pt x="0" y="428842"/>
                </a:lnTo>
                <a:lnTo>
                  <a:pt x="0" y="0"/>
                </a:lnTo>
                <a:close/>
              </a:path>
            </a:pathLst>
          </a:custGeom>
          <a:blipFill>
            <a:blip r:embed="rId3"/>
            <a:stretch>
              <a:fillRect/>
            </a:stretch>
          </a:blipFill>
        </p:spPr>
      </p:sp>
      <p:sp>
        <p:nvSpPr>
          <p:cNvPr id="10" name="Freeform 10"/>
          <p:cNvSpPr/>
          <p:nvPr/>
        </p:nvSpPr>
        <p:spPr>
          <a:xfrm>
            <a:off x="549531" y="7132708"/>
            <a:ext cx="428842" cy="428842"/>
          </a:xfrm>
          <a:custGeom>
            <a:avLst/>
            <a:gdLst/>
            <a:ahLst/>
            <a:cxnLst/>
            <a:rect l="l" t="t" r="r" b="b"/>
            <a:pathLst>
              <a:path w="428842" h="428842">
                <a:moveTo>
                  <a:pt x="0" y="0"/>
                </a:moveTo>
                <a:lnTo>
                  <a:pt x="428842" y="0"/>
                </a:lnTo>
                <a:lnTo>
                  <a:pt x="428842" y="428842"/>
                </a:lnTo>
                <a:lnTo>
                  <a:pt x="0" y="428842"/>
                </a:lnTo>
                <a:lnTo>
                  <a:pt x="0" y="0"/>
                </a:lnTo>
                <a:close/>
              </a:path>
            </a:pathLst>
          </a:custGeom>
          <a:blipFill>
            <a:blip r:embed="rId3"/>
            <a:stretch>
              <a:fillRect/>
            </a:stretch>
          </a:blipFill>
        </p:spPr>
      </p:sp>
      <p:sp>
        <p:nvSpPr>
          <p:cNvPr id="11" name="Freeform 11"/>
          <p:cNvSpPr/>
          <p:nvPr/>
        </p:nvSpPr>
        <p:spPr>
          <a:xfrm>
            <a:off x="545646" y="4487825"/>
            <a:ext cx="428842" cy="428842"/>
          </a:xfrm>
          <a:custGeom>
            <a:avLst/>
            <a:gdLst/>
            <a:ahLst/>
            <a:cxnLst/>
            <a:rect l="l" t="t" r="r" b="b"/>
            <a:pathLst>
              <a:path w="428842" h="428842">
                <a:moveTo>
                  <a:pt x="0" y="0"/>
                </a:moveTo>
                <a:lnTo>
                  <a:pt x="428842" y="0"/>
                </a:lnTo>
                <a:lnTo>
                  <a:pt x="428842" y="428842"/>
                </a:lnTo>
                <a:lnTo>
                  <a:pt x="0" y="428842"/>
                </a:lnTo>
                <a:lnTo>
                  <a:pt x="0" y="0"/>
                </a:lnTo>
                <a:close/>
              </a:path>
            </a:pathLst>
          </a:custGeom>
          <a:blipFill>
            <a:blip r:embed="rId3"/>
            <a:stretch>
              <a:fillRect/>
            </a:stretch>
          </a:blipFill>
        </p:spPr>
      </p:sp>
      <p:sp>
        <p:nvSpPr>
          <p:cNvPr id="12" name="Freeform 12"/>
          <p:cNvSpPr/>
          <p:nvPr/>
        </p:nvSpPr>
        <p:spPr>
          <a:xfrm>
            <a:off x="549531" y="7628225"/>
            <a:ext cx="428842" cy="428842"/>
          </a:xfrm>
          <a:custGeom>
            <a:avLst/>
            <a:gdLst/>
            <a:ahLst/>
            <a:cxnLst/>
            <a:rect l="l" t="t" r="r" b="b"/>
            <a:pathLst>
              <a:path w="428842" h="428842">
                <a:moveTo>
                  <a:pt x="0" y="0"/>
                </a:moveTo>
                <a:lnTo>
                  <a:pt x="428842" y="0"/>
                </a:lnTo>
                <a:lnTo>
                  <a:pt x="428842" y="428842"/>
                </a:lnTo>
                <a:lnTo>
                  <a:pt x="0" y="428842"/>
                </a:lnTo>
                <a:lnTo>
                  <a:pt x="0" y="0"/>
                </a:lnTo>
                <a:close/>
              </a:path>
            </a:pathLst>
          </a:custGeom>
          <a:blipFill>
            <a:blip r:embed="rId3"/>
            <a:stretch>
              <a:fillRect/>
            </a:stretch>
          </a:blipFill>
        </p:spPr>
      </p:sp>
      <p:sp>
        <p:nvSpPr>
          <p:cNvPr id="13" name="Freeform 13"/>
          <p:cNvSpPr/>
          <p:nvPr/>
        </p:nvSpPr>
        <p:spPr>
          <a:xfrm>
            <a:off x="1071673" y="4048181"/>
            <a:ext cx="1714856" cy="306530"/>
          </a:xfrm>
          <a:custGeom>
            <a:avLst/>
            <a:gdLst/>
            <a:ahLst/>
            <a:cxnLst/>
            <a:rect l="l" t="t" r="r" b="b"/>
            <a:pathLst>
              <a:path w="1714856" h="306530">
                <a:moveTo>
                  <a:pt x="0" y="0"/>
                </a:moveTo>
                <a:lnTo>
                  <a:pt x="1714856" y="0"/>
                </a:lnTo>
                <a:lnTo>
                  <a:pt x="1714856" y="306531"/>
                </a:lnTo>
                <a:lnTo>
                  <a:pt x="0" y="306531"/>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14" name="Freeform 14"/>
          <p:cNvSpPr/>
          <p:nvPr/>
        </p:nvSpPr>
        <p:spPr>
          <a:xfrm>
            <a:off x="1075559" y="7188581"/>
            <a:ext cx="1714856" cy="306530"/>
          </a:xfrm>
          <a:custGeom>
            <a:avLst/>
            <a:gdLst/>
            <a:ahLst/>
            <a:cxnLst/>
            <a:rect l="l" t="t" r="r" b="b"/>
            <a:pathLst>
              <a:path w="1714856" h="306530">
                <a:moveTo>
                  <a:pt x="0" y="0"/>
                </a:moveTo>
                <a:lnTo>
                  <a:pt x="1714855" y="0"/>
                </a:lnTo>
                <a:lnTo>
                  <a:pt x="1714855" y="306531"/>
                </a:lnTo>
                <a:lnTo>
                  <a:pt x="0" y="306531"/>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15" name="Freeform 15"/>
          <p:cNvSpPr/>
          <p:nvPr/>
        </p:nvSpPr>
        <p:spPr>
          <a:xfrm>
            <a:off x="1071673" y="4543698"/>
            <a:ext cx="1714856" cy="306530"/>
          </a:xfrm>
          <a:custGeom>
            <a:avLst/>
            <a:gdLst/>
            <a:ahLst/>
            <a:cxnLst/>
            <a:rect l="l" t="t" r="r" b="b"/>
            <a:pathLst>
              <a:path w="1714856" h="306530">
                <a:moveTo>
                  <a:pt x="0" y="0"/>
                </a:moveTo>
                <a:lnTo>
                  <a:pt x="1714856" y="0"/>
                </a:lnTo>
                <a:lnTo>
                  <a:pt x="1714856" y="306531"/>
                </a:lnTo>
                <a:lnTo>
                  <a:pt x="0" y="306531"/>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16" name="Freeform 16"/>
          <p:cNvSpPr/>
          <p:nvPr/>
        </p:nvSpPr>
        <p:spPr>
          <a:xfrm>
            <a:off x="1075559" y="7684098"/>
            <a:ext cx="1714856" cy="306530"/>
          </a:xfrm>
          <a:custGeom>
            <a:avLst/>
            <a:gdLst/>
            <a:ahLst/>
            <a:cxnLst/>
            <a:rect l="l" t="t" r="r" b="b"/>
            <a:pathLst>
              <a:path w="1714856" h="306530">
                <a:moveTo>
                  <a:pt x="0" y="0"/>
                </a:moveTo>
                <a:lnTo>
                  <a:pt x="1714855" y="0"/>
                </a:lnTo>
                <a:lnTo>
                  <a:pt x="1714855" y="306531"/>
                </a:lnTo>
                <a:lnTo>
                  <a:pt x="0" y="306531"/>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sp>
      <p:sp>
        <p:nvSpPr>
          <p:cNvPr id="19" name="TextBox 19"/>
          <p:cNvSpPr txBox="1"/>
          <p:nvPr/>
        </p:nvSpPr>
        <p:spPr>
          <a:xfrm>
            <a:off x="234612" y="9848888"/>
            <a:ext cx="6053507"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1.7 </a:t>
            </a:r>
            <a:r>
              <a:rPr lang="en-US" sz="1350" b="1">
                <a:solidFill>
                  <a:srgbClr val="6F6BA0"/>
                </a:solidFill>
                <a:latin typeface="Open Sans Bold"/>
                <a:ea typeface="Open Sans Bold"/>
                <a:cs typeface="Open Sans Bold"/>
                <a:sym typeface="Open Sans Bold"/>
              </a:rPr>
              <a:t>- Introducing the Genderbread Person</a:t>
            </a:r>
          </a:p>
        </p:txBody>
      </p:sp>
      <p:sp>
        <p:nvSpPr>
          <p:cNvPr id="20" name="TextBox 20"/>
          <p:cNvSpPr txBox="1"/>
          <p:nvPr/>
        </p:nvSpPr>
        <p:spPr>
          <a:xfrm>
            <a:off x="541760" y="1126656"/>
            <a:ext cx="9663101" cy="904462"/>
          </a:xfrm>
          <a:prstGeom prst="rect">
            <a:avLst/>
          </a:prstGeom>
        </p:spPr>
        <p:txBody>
          <a:bodyPr lIns="0" tIns="0" rIns="0" bIns="0" rtlCol="0" anchor="t">
            <a:spAutoFit/>
          </a:bodyPr>
          <a:lstStyle/>
          <a:p>
            <a:pPr algn="l">
              <a:lnSpc>
                <a:spcPts val="6591"/>
              </a:lnSpc>
            </a:pPr>
            <a:r>
              <a:rPr lang="en-US" sz="7489">
                <a:solidFill>
                  <a:srgbClr val="1C1851"/>
                </a:solidFill>
                <a:latin typeface="WWF"/>
                <a:ea typeface="WWF"/>
                <a:cs typeface="WWF"/>
                <a:sym typeface="WWF"/>
              </a:rPr>
              <a:t>GENDER VS SEXUALITY</a:t>
            </a:r>
          </a:p>
        </p:txBody>
      </p:sp>
      <p:sp>
        <p:nvSpPr>
          <p:cNvPr id="21" name="TextBox 2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22" name="TextBox 22"/>
          <p:cNvSpPr txBox="1"/>
          <p:nvPr/>
        </p:nvSpPr>
        <p:spPr>
          <a:xfrm>
            <a:off x="1588770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
        <p:nvSpPr>
          <p:cNvPr id="23" name="TextBox 23"/>
          <p:cNvSpPr txBox="1"/>
          <p:nvPr/>
        </p:nvSpPr>
        <p:spPr>
          <a:xfrm>
            <a:off x="549531" y="3254377"/>
            <a:ext cx="4103489" cy="614106"/>
          </a:xfrm>
          <a:prstGeom prst="rect">
            <a:avLst/>
          </a:prstGeom>
        </p:spPr>
        <p:txBody>
          <a:bodyPr lIns="0" tIns="0" rIns="0" bIns="0" rtlCol="0" anchor="t">
            <a:spAutoFit/>
          </a:bodyPr>
          <a:lstStyle/>
          <a:p>
            <a:pPr marL="0" lvl="0" indent="0" algn="l">
              <a:lnSpc>
                <a:spcPts val="4927"/>
              </a:lnSpc>
              <a:spcBef>
                <a:spcPct val="0"/>
              </a:spcBef>
            </a:pPr>
            <a:r>
              <a:rPr lang="en-US" sz="3948" u="none" strike="noStrike">
                <a:solidFill>
                  <a:srgbClr val="6F6BA0"/>
                </a:solidFill>
                <a:latin typeface="WWF"/>
                <a:ea typeface="WWF"/>
                <a:cs typeface="WWF"/>
                <a:sym typeface="WWF"/>
              </a:rPr>
              <a:t>SEXUALLY ATTRACTED TO...</a:t>
            </a:r>
          </a:p>
        </p:txBody>
      </p:sp>
      <p:sp>
        <p:nvSpPr>
          <p:cNvPr id="24" name="TextBox 24"/>
          <p:cNvSpPr txBox="1"/>
          <p:nvPr/>
        </p:nvSpPr>
        <p:spPr>
          <a:xfrm>
            <a:off x="2988845" y="3934359"/>
            <a:ext cx="6440686" cy="878332"/>
          </a:xfrm>
          <a:prstGeom prst="rect">
            <a:avLst/>
          </a:prstGeom>
        </p:spPr>
        <p:txBody>
          <a:bodyPr lIns="0" tIns="0" rIns="0" bIns="0" rtlCol="0" anchor="t">
            <a:spAutoFit/>
          </a:bodyPr>
          <a:lstStyle/>
          <a:p>
            <a:pPr marL="0" lvl="0" indent="0" algn="l">
              <a:lnSpc>
                <a:spcPts val="3673"/>
              </a:lnSpc>
              <a:spcBef>
                <a:spcPct val="0"/>
              </a:spcBef>
            </a:pPr>
            <a:r>
              <a:rPr lang="en-US" sz="2199" b="1" u="none" strike="noStrike">
                <a:solidFill>
                  <a:srgbClr val="1C1851"/>
                </a:solidFill>
                <a:latin typeface="Open Sans Bold"/>
                <a:ea typeface="Open Sans Bold"/>
                <a:cs typeface="Open Sans Bold"/>
                <a:sym typeface="Open Sans Bold"/>
              </a:rPr>
              <a:t>Women </a:t>
            </a:r>
            <a:r>
              <a:rPr lang="en-US" sz="2199" u="none" strike="noStrike">
                <a:solidFill>
                  <a:srgbClr val="6F6BA0"/>
                </a:solidFill>
                <a:latin typeface="Open Sans"/>
                <a:ea typeface="Open Sans"/>
                <a:cs typeface="Open Sans"/>
                <a:sym typeface="Open Sans"/>
              </a:rPr>
              <a:t>and/or</a:t>
            </a:r>
            <a:r>
              <a:rPr lang="en-US" sz="2199" b="1" u="none" strike="noStrike">
                <a:solidFill>
                  <a:srgbClr val="1C1851"/>
                </a:solidFill>
                <a:latin typeface="Open Sans Bold"/>
                <a:ea typeface="Open Sans Bold"/>
                <a:cs typeface="Open Sans Bold"/>
                <a:sym typeface="Open Sans Bold"/>
              </a:rPr>
              <a:t> Feminine </a:t>
            </a:r>
            <a:r>
              <a:rPr lang="en-US" sz="2199" u="none" strike="noStrike">
                <a:solidFill>
                  <a:srgbClr val="6F6BA0"/>
                </a:solidFill>
                <a:latin typeface="Open Sans"/>
                <a:ea typeface="Open Sans"/>
                <a:cs typeface="Open Sans"/>
                <a:sym typeface="Open Sans"/>
              </a:rPr>
              <a:t>and/or</a:t>
            </a:r>
            <a:r>
              <a:rPr lang="en-US" sz="2199" b="1" u="none" strike="noStrike">
                <a:solidFill>
                  <a:srgbClr val="1C1851"/>
                </a:solidFill>
                <a:latin typeface="Open Sans Bold"/>
                <a:ea typeface="Open Sans Bold"/>
                <a:cs typeface="Open Sans Bold"/>
                <a:sym typeface="Open Sans Bold"/>
              </a:rPr>
              <a:t> Female People</a:t>
            </a:r>
          </a:p>
          <a:p>
            <a:pPr marL="0" lvl="0" indent="0" algn="l">
              <a:lnSpc>
                <a:spcPts val="3673"/>
              </a:lnSpc>
              <a:spcBef>
                <a:spcPct val="0"/>
              </a:spcBef>
            </a:pPr>
            <a:r>
              <a:rPr lang="en-US" sz="2199" b="1" u="none" strike="noStrike">
                <a:solidFill>
                  <a:srgbClr val="1C1851"/>
                </a:solidFill>
                <a:latin typeface="Open Sans Bold"/>
                <a:ea typeface="Open Sans Bold"/>
                <a:cs typeface="Open Sans Bold"/>
                <a:sym typeface="Open Sans Bold"/>
              </a:rPr>
              <a:t>Men </a:t>
            </a:r>
            <a:r>
              <a:rPr lang="en-US" sz="2199" u="none" strike="noStrike">
                <a:solidFill>
                  <a:srgbClr val="6F6BA0"/>
                </a:solidFill>
                <a:latin typeface="Open Sans"/>
                <a:ea typeface="Open Sans"/>
                <a:cs typeface="Open Sans"/>
                <a:sym typeface="Open Sans"/>
              </a:rPr>
              <a:t>and/or</a:t>
            </a:r>
            <a:r>
              <a:rPr lang="en-US" sz="2199" b="1" u="none" strike="noStrike">
                <a:solidFill>
                  <a:srgbClr val="1C1851"/>
                </a:solidFill>
                <a:latin typeface="Open Sans Bold"/>
                <a:ea typeface="Open Sans Bold"/>
                <a:cs typeface="Open Sans Bold"/>
                <a:sym typeface="Open Sans Bold"/>
              </a:rPr>
              <a:t> Masculine </a:t>
            </a:r>
            <a:r>
              <a:rPr lang="en-US" sz="2199" u="none" strike="noStrike">
                <a:solidFill>
                  <a:srgbClr val="6F6BA0"/>
                </a:solidFill>
                <a:latin typeface="Open Sans"/>
                <a:ea typeface="Open Sans"/>
                <a:cs typeface="Open Sans"/>
                <a:sym typeface="Open Sans"/>
              </a:rPr>
              <a:t>and/or</a:t>
            </a:r>
            <a:r>
              <a:rPr lang="en-US" sz="2199" b="1" u="none" strike="noStrike">
                <a:solidFill>
                  <a:srgbClr val="1C1851"/>
                </a:solidFill>
                <a:latin typeface="Open Sans Bold"/>
                <a:ea typeface="Open Sans Bold"/>
                <a:cs typeface="Open Sans Bold"/>
                <a:sym typeface="Open Sans Bold"/>
              </a:rPr>
              <a:t> Male People</a:t>
            </a:r>
          </a:p>
        </p:txBody>
      </p:sp>
      <p:sp>
        <p:nvSpPr>
          <p:cNvPr id="25" name="TextBox 25"/>
          <p:cNvSpPr txBox="1"/>
          <p:nvPr/>
        </p:nvSpPr>
        <p:spPr>
          <a:xfrm>
            <a:off x="561209" y="6364519"/>
            <a:ext cx="4879678" cy="614106"/>
          </a:xfrm>
          <a:prstGeom prst="rect">
            <a:avLst/>
          </a:prstGeom>
        </p:spPr>
        <p:txBody>
          <a:bodyPr lIns="0" tIns="0" rIns="0" bIns="0" rtlCol="0" anchor="t">
            <a:spAutoFit/>
          </a:bodyPr>
          <a:lstStyle/>
          <a:p>
            <a:pPr marL="0" lvl="0" indent="0" algn="l">
              <a:lnSpc>
                <a:spcPts val="4927"/>
              </a:lnSpc>
              <a:spcBef>
                <a:spcPct val="0"/>
              </a:spcBef>
            </a:pPr>
            <a:r>
              <a:rPr lang="en-US" sz="3948" u="none" strike="noStrike">
                <a:solidFill>
                  <a:srgbClr val="6F6BA0"/>
                </a:solidFill>
                <a:latin typeface="WWF"/>
                <a:ea typeface="WWF"/>
                <a:cs typeface="WWF"/>
                <a:sym typeface="WWF"/>
              </a:rPr>
              <a:t>ROMANTICALLY ATTRACTED TO...</a:t>
            </a:r>
          </a:p>
        </p:txBody>
      </p:sp>
      <p:sp>
        <p:nvSpPr>
          <p:cNvPr id="26" name="TextBox 26"/>
          <p:cNvSpPr txBox="1"/>
          <p:nvPr/>
        </p:nvSpPr>
        <p:spPr>
          <a:xfrm>
            <a:off x="3001048" y="7104646"/>
            <a:ext cx="6440686" cy="878332"/>
          </a:xfrm>
          <a:prstGeom prst="rect">
            <a:avLst/>
          </a:prstGeom>
        </p:spPr>
        <p:txBody>
          <a:bodyPr lIns="0" tIns="0" rIns="0" bIns="0" rtlCol="0" anchor="t">
            <a:spAutoFit/>
          </a:bodyPr>
          <a:lstStyle/>
          <a:p>
            <a:pPr marL="0" lvl="0" indent="0" algn="l">
              <a:lnSpc>
                <a:spcPts val="3673"/>
              </a:lnSpc>
              <a:spcBef>
                <a:spcPct val="0"/>
              </a:spcBef>
            </a:pPr>
            <a:r>
              <a:rPr lang="en-US" sz="2199" b="1" u="none" strike="noStrike">
                <a:solidFill>
                  <a:srgbClr val="1C1851"/>
                </a:solidFill>
                <a:latin typeface="Open Sans Bold"/>
                <a:ea typeface="Open Sans Bold"/>
                <a:cs typeface="Open Sans Bold"/>
                <a:sym typeface="Open Sans Bold"/>
              </a:rPr>
              <a:t>Women </a:t>
            </a:r>
            <a:r>
              <a:rPr lang="en-US" sz="2199" u="none" strike="noStrike">
                <a:solidFill>
                  <a:srgbClr val="6F6BA0"/>
                </a:solidFill>
                <a:latin typeface="Open Sans"/>
                <a:ea typeface="Open Sans"/>
                <a:cs typeface="Open Sans"/>
                <a:sym typeface="Open Sans"/>
              </a:rPr>
              <a:t>and/or</a:t>
            </a:r>
            <a:r>
              <a:rPr lang="en-US" sz="2199" b="1" u="none" strike="noStrike">
                <a:solidFill>
                  <a:srgbClr val="1C1851"/>
                </a:solidFill>
                <a:latin typeface="Open Sans Bold"/>
                <a:ea typeface="Open Sans Bold"/>
                <a:cs typeface="Open Sans Bold"/>
                <a:sym typeface="Open Sans Bold"/>
              </a:rPr>
              <a:t> Feminine </a:t>
            </a:r>
            <a:r>
              <a:rPr lang="en-US" sz="2199" u="none" strike="noStrike">
                <a:solidFill>
                  <a:srgbClr val="6F6BA0"/>
                </a:solidFill>
                <a:latin typeface="Open Sans"/>
                <a:ea typeface="Open Sans"/>
                <a:cs typeface="Open Sans"/>
                <a:sym typeface="Open Sans"/>
              </a:rPr>
              <a:t>and/or</a:t>
            </a:r>
            <a:r>
              <a:rPr lang="en-US" sz="2199" b="1" u="none" strike="noStrike">
                <a:solidFill>
                  <a:srgbClr val="1C1851"/>
                </a:solidFill>
                <a:latin typeface="Open Sans Bold"/>
                <a:ea typeface="Open Sans Bold"/>
                <a:cs typeface="Open Sans Bold"/>
                <a:sym typeface="Open Sans Bold"/>
              </a:rPr>
              <a:t> Female People</a:t>
            </a:r>
          </a:p>
          <a:p>
            <a:pPr marL="0" lvl="0" indent="0" algn="l">
              <a:lnSpc>
                <a:spcPts val="3673"/>
              </a:lnSpc>
              <a:spcBef>
                <a:spcPct val="0"/>
              </a:spcBef>
            </a:pPr>
            <a:r>
              <a:rPr lang="en-US" sz="2199" b="1" u="none" strike="noStrike">
                <a:solidFill>
                  <a:srgbClr val="1C1851"/>
                </a:solidFill>
                <a:latin typeface="Open Sans Bold"/>
                <a:ea typeface="Open Sans Bold"/>
                <a:cs typeface="Open Sans Bold"/>
                <a:sym typeface="Open Sans Bold"/>
              </a:rPr>
              <a:t>Men </a:t>
            </a:r>
            <a:r>
              <a:rPr lang="en-US" sz="2199" u="none" strike="noStrike">
                <a:solidFill>
                  <a:srgbClr val="6F6BA0"/>
                </a:solidFill>
                <a:latin typeface="Open Sans"/>
                <a:ea typeface="Open Sans"/>
                <a:cs typeface="Open Sans"/>
                <a:sym typeface="Open Sans"/>
              </a:rPr>
              <a:t>and/or</a:t>
            </a:r>
            <a:r>
              <a:rPr lang="en-US" sz="2199" b="1" u="none" strike="noStrike">
                <a:solidFill>
                  <a:srgbClr val="1C1851"/>
                </a:solidFill>
                <a:latin typeface="Open Sans Bold"/>
                <a:ea typeface="Open Sans Bold"/>
                <a:cs typeface="Open Sans Bold"/>
                <a:sym typeface="Open Sans Bold"/>
              </a:rPr>
              <a:t> Masculine </a:t>
            </a:r>
            <a:r>
              <a:rPr lang="en-US" sz="2199" b="1" u="none" strike="noStrike">
                <a:solidFill>
                  <a:srgbClr val="6F6BA0"/>
                </a:solidFill>
                <a:latin typeface="Open Sans Bold"/>
                <a:ea typeface="Open Sans Bold"/>
                <a:cs typeface="Open Sans Bold"/>
                <a:sym typeface="Open Sans Bold"/>
              </a:rPr>
              <a:t>and/or</a:t>
            </a:r>
            <a:r>
              <a:rPr lang="en-US" sz="2199" b="1" u="none" strike="noStrike">
                <a:solidFill>
                  <a:srgbClr val="1C1851"/>
                </a:solidFill>
                <a:latin typeface="Open Sans Bold"/>
                <a:ea typeface="Open Sans Bold"/>
                <a:cs typeface="Open Sans Bold"/>
                <a:sym typeface="Open Sans Bold"/>
              </a:rPr>
              <a:t> Male People</a:t>
            </a:r>
          </a:p>
        </p:txBody>
      </p:sp>
      <p:pic>
        <p:nvPicPr>
          <p:cNvPr id="27" name="Picture 26">
            <a:extLst>
              <a:ext uri="{FF2B5EF4-FFF2-40B4-BE49-F238E27FC236}">
                <a16:creationId xmlns:a16="http://schemas.microsoft.com/office/drawing/2014/main" id="{08D5AC2A-F5BE-F675-E538-E07E93B9657A}"/>
              </a:ext>
            </a:extLst>
          </p:cNvPr>
          <p:cNvPicPr>
            <a:picLocks noChangeAspect="1"/>
          </p:cNvPicPr>
          <p:nvPr/>
        </p:nvPicPr>
        <p:blipFill>
          <a:blip r:embed="rId5"/>
          <a:srcRect r="18827" b="7919"/>
          <a:stretch>
            <a:fillRect/>
          </a:stretch>
        </p:blipFill>
        <p:spPr>
          <a:xfrm>
            <a:off x="7576493" y="1129484"/>
            <a:ext cx="10725802" cy="917011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sp>
        <p:nvSpPr>
          <p:cNvPr id="2" name="TextBox 2"/>
          <p:cNvSpPr txBox="1"/>
          <p:nvPr/>
        </p:nvSpPr>
        <p:spPr>
          <a:xfrm>
            <a:off x="652214" y="2661540"/>
            <a:ext cx="4875391" cy="384175"/>
          </a:xfrm>
          <a:prstGeom prst="rect">
            <a:avLst/>
          </a:prstGeom>
        </p:spPr>
        <p:txBody>
          <a:bodyPr lIns="0" tIns="0" rIns="0" bIns="0" rtlCol="0" anchor="t">
            <a:spAutoFit/>
          </a:bodyPr>
          <a:lstStyle/>
          <a:p>
            <a:pPr marL="539746" lvl="1" indent="-269873" algn="l">
              <a:lnSpc>
                <a:spcPts val="3049"/>
              </a:lnSpc>
              <a:buFont typeface="Arial"/>
              <a:buChar char="•"/>
            </a:pPr>
            <a:r>
              <a:rPr lang="en-US" sz="2499" b="1">
                <a:solidFill>
                  <a:srgbClr val="3B3677"/>
                </a:solidFill>
                <a:latin typeface="Open Sans Bold"/>
                <a:ea typeface="Open Sans Bold"/>
                <a:cs typeface="Open Sans Bold"/>
                <a:sym typeface="Open Sans Bold"/>
              </a:rPr>
              <a:t>What have you learned?</a:t>
            </a:r>
          </a:p>
        </p:txBody>
      </p:sp>
      <p:sp>
        <p:nvSpPr>
          <p:cNvPr id="3" name="TextBox 3"/>
          <p:cNvSpPr txBox="1"/>
          <p:nvPr/>
        </p:nvSpPr>
        <p:spPr>
          <a:xfrm>
            <a:off x="652214" y="3324832"/>
            <a:ext cx="14389911" cy="384175"/>
          </a:xfrm>
          <a:prstGeom prst="rect">
            <a:avLst/>
          </a:prstGeom>
        </p:spPr>
        <p:txBody>
          <a:bodyPr lIns="0" tIns="0" rIns="0" bIns="0" rtlCol="0" anchor="t">
            <a:spAutoFit/>
          </a:bodyPr>
          <a:lstStyle/>
          <a:p>
            <a:pPr marL="539746" lvl="1" indent="-269873" algn="l">
              <a:lnSpc>
                <a:spcPts val="3049"/>
              </a:lnSpc>
              <a:buFont typeface="Arial"/>
              <a:buChar char="•"/>
            </a:pPr>
            <a:r>
              <a:rPr lang="en-US" sz="2499" b="1">
                <a:solidFill>
                  <a:srgbClr val="3B3677"/>
                </a:solidFill>
                <a:latin typeface="Open Sans Bold"/>
                <a:ea typeface="Open Sans Bold"/>
                <a:cs typeface="Open Sans Bold"/>
                <a:sym typeface="Open Sans Bold"/>
              </a:rPr>
              <a:t>How did this session make you feel? What new awareness have you acquired from it?</a:t>
            </a:r>
          </a:p>
        </p:txBody>
      </p:sp>
      <p:sp>
        <p:nvSpPr>
          <p:cNvPr id="4" name="TextBox 4"/>
          <p:cNvSpPr txBox="1"/>
          <p:nvPr/>
        </p:nvSpPr>
        <p:spPr>
          <a:xfrm>
            <a:off x="652214" y="3997640"/>
            <a:ext cx="14899447" cy="765175"/>
          </a:xfrm>
          <a:prstGeom prst="rect">
            <a:avLst/>
          </a:prstGeom>
        </p:spPr>
        <p:txBody>
          <a:bodyPr lIns="0" tIns="0" rIns="0" bIns="0" rtlCol="0" anchor="t">
            <a:spAutoFit/>
          </a:bodyPr>
          <a:lstStyle/>
          <a:p>
            <a:pPr marL="539746" lvl="1" indent="-269873" algn="l">
              <a:lnSpc>
                <a:spcPts val="3049"/>
              </a:lnSpc>
              <a:buFont typeface="Arial"/>
              <a:buChar char="•"/>
            </a:pPr>
            <a:r>
              <a:rPr lang="en-US" sz="2499" b="1">
                <a:solidFill>
                  <a:srgbClr val="3B3677"/>
                </a:solidFill>
                <a:latin typeface="Open Sans Bold"/>
                <a:ea typeface="Open Sans Bold"/>
                <a:cs typeface="Open Sans Bold"/>
                <a:sym typeface="Open Sans Bold"/>
              </a:rPr>
              <a:t>Is this understanding of sex and gender different to what you have been taught? In what way is it different? Where does your understanding of sex and gender come from?</a:t>
            </a:r>
          </a:p>
        </p:txBody>
      </p:sp>
      <p:sp>
        <p:nvSpPr>
          <p:cNvPr id="5" name="TextBox 5"/>
          <p:cNvSpPr txBox="1"/>
          <p:nvPr/>
        </p:nvSpPr>
        <p:spPr>
          <a:xfrm>
            <a:off x="652214" y="4981325"/>
            <a:ext cx="13871401" cy="765175"/>
          </a:xfrm>
          <a:prstGeom prst="rect">
            <a:avLst/>
          </a:prstGeom>
        </p:spPr>
        <p:txBody>
          <a:bodyPr lIns="0" tIns="0" rIns="0" bIns="0" rtlCol="0" anchor="t">
            <a:spAutoFit/>
          </a:bodyPr>
          <a:lstStyle/>
          <a:p>
            <a:pPr marL="539746" lvl="1" indent="-269873" algn="l">
              <a:lnSpc>
                <a:spcPts val="3049"/>
              </a:lnSpc>
              <a:buFont typeface="Arial"/>
              <a:buChar char="•"/>
            </a:pPr>
            <a:r>
              <a:rPr lang="en-US" sz="2499" b="1">
                <a:solidFill>
                  <a:srgbClr val="3B3677"/>
                </a:solidFill>
                <a:latin typeface="Open Sans Bold"/>
                <a:ea typeface="Open Sans Bold"/>
                <a:cs typeface="Open Sans Bold"/>
                <a:sym typeface="Open Sans Bold"/>
              </a:rPr>
              <a:t>What are some of the benefits of a non-binary understanding of gender? What are some of the challenges?</a:t>
            </a:r>
          </a:p>
        </p:txBody>
      </p:sp>
      <p:sp>
        <p:nvSpPr>
          <p:cNvPr id="6" name="TextBox 6"/>
          <p:cNvSpPr txBox="1"/>
          <p:nvPr/>
        </p:nvSpPr>
        <p:spPr>
          <a:xfrm>
            <a:off x="652214" y="5984625"/>
            <a:ext cx="12551135" cy="384175"/>
          </a:xfrm>
          <a:prstGeom prst="rect">
            <a:avLst/>
          </a:prstGeom>
        </p:spPr>
        <p:txBody>
          <a:bodyPr lIns="0" tIns="0" rIns="0" bIns="0" rtlCol="0" anchor="t">
            <a:spAutoFit/>
          </a:bodyPr>
          <a:lstStyle/>
          <a:p>
            <a:pPr marL="539746" lvl="1" indent="-269873" algn="l">
              <a:lnSpc>
                <a:spcPts val="3049"/>
              </a:lnSpc>
              <a:buFont typeface="Arial"/>
              <a:buChar char="•"/>
            </a:pPr>
            <a:r>
              <a:rPr lang="en-US" sz="2499" b="1">
                <a:solidFill>
                  <a:srgbClr val="3B3677"/>
                </a:solidFill>
                <a:latin typeface="Open Sans Bold"/>
                <a:ea typeface="Open Sans Bold"/>
                <a:cs typeface="Open Sans Bold"/>
                <a:sym typeface="Open Sans Bold"/>
              </a:rPr>
              <a:t>How might this be relevant for our work and our life?</a:t>
            </a:r>
          </a:p>
        </p:txBody>
      </p:sp>
      <p:sp>
        <p:nvSpPr>
          <p:cNvPr id="7" name="TextBox 7"/>
          <p:cNvSpPr txBox="1"/>
          <p:nvPr/>
        </p:nvSpPr>
        <p:spPr>
          <a:xfrm>
            <a:off x="282440" y="9848888"/>
            <a:ext cx="5699556"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1.7 </a:t>
            </a:r>
            <a:r>
              <a:rPr lang="en-US" sz="1350" b="1">
                <a:solidFill>
                  <a:srgbClr val="6F6BA0"/>
                </a:solidFill>
                <a:latin typeface="Open Sans Bold"/>
                <a:ea typeface="Open Sans Bold"/>
                <a:cs typeface="Open Sans Bold"/>
                <a:sym typeface="Open Sans Bold"/>
              </a:rPr>
              <a:t>- Introducing the Genderbread Person</a:t>
            </a:r>
          </a:p>
        </p:txBody>
      </p:sp>
      <p:grpSp>
        <p:nvGrpSpPr>
          <p:cNvPr id="8" name="Group 8"/>
          <p:cNvGrpSpPr/>
          <p:nvPr/>
        </p:nvGrpSpPr>
        <p:grpSpPr>
          <a:xfrm>
            <a:off x="545646" y="684919"/>
            <a:ext cx="213136" cy="213136"/>
            <a:chOff x="0" y="0"/>
            <a:chExt cx="165049" cy="165049"/>
          </a:xfrm>
        </p:grpSpPr>
        <p:sp>
          <p:nvSpPr>
            <p:cNvPr id="9" name="Freeform 9"/>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10" name="Group 10"/>
          <p:cNvGrpSpPr/>
          <p:nvPr/>
        </p:nvGrpSpPr>
        <p:grpSpPr>
          <a:xfrm>
            <a:off x="282440" y="9590408"/>
            <a:ext cx="17677643" cy="16248"/>
            <a:chOff x="0" y="0"/>
            <a:chExt cx="20726400" cy="19050"/>
          </a:xfrm>
        </p:grpSpPr>
        <p:sp>
          <p:nvSpPr>
            <p:cNvPr id="11" name="Freeform 11"/>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12" name="TextBox 12"/>
          <p:cNvSpPr txBox="1"/>
          <p:nvPr/>
        </p:nvSpPr>
        <p:spPr>
          <a:xfrm>
            <a:off x="541760" y="1126656"/>
            <a:ext cx="9663101" cy="904462"/>
          </a:xfrm>
          <a:prstGeom prst="rect">
            <a:avLst/>
          </a:prstGeom>
        </p:spPr>
        <p:txBody>
          <a:bodyPr lIns="0" tIns="0" rIns="0" bIns="0" rtlCol="0" anchor="t">
            <a:spAutoFit/>
          </a:bodyPr>
          <a:lstStyle/>
          <a:p>
            <a:pPr algn="l">
              <a:lnSpc>
                <a:spcPts val="6591"/>
              </a:lnSpc>
            </a:pPr>
            <a:r>
              <a:rPr lang="en-US" sz="7489">
                <a:solidFill>
                  <a:srgbClr val="1C1851"/>
                </a:solidFill>
                <a:latin typeface="WWF"/>
                <a:ea typeface="WWF"/>
                <a:cs typeface="WWF"/>
                <a:sym typeface="WWF"/>
              </a:rPr>
              <a:t>GENDER VS SEXUALITY</a:t>
            </a:r>
          </a:p>
        </p:txBody>
      </p:sp>
      <p:sp>
        <p:nvSpPr>
          <p:cNvPr id="13" name="TextBox 13"/>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4" name="TextBox 14"/>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grpSp>
        <p:nvGrpSpPr>
          <p:cNvPr id="15" name="Group 15"/>
          <p:cNvGrpSpPr/>
          <p:nvPr/>
        </p:nvGrpSpPr>
        <p:grpSpPr>
          <a:xfrm>
            <a:off x="541760" y="2121153"/>
            <a:ext cx="1508683" cy="49484"/>
            <a:chOff x="0" y="0"/>
            <a:chExt cx="397349" cy="13033"/>
          </a:xfrm>
        </p:grpSpPr>
        <p:sp>
          <p:nvSpPr>
            <p:cNvPr id="16" name="Freeform 16"/>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17" name="TextBox 17"/>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sp>
        <p:nvSpPr>
          <p:cNvPr id="4" name="TextBox 4"/>
          <p:cNvSpPr txBox="1"/>
          <p:nvPr/>
        </p:nvSpPr>
        <p:spPr>
          <a:xfrm>
            <a:off x="541760" y="1126656"/>
            <a:ext cx="9663101" cy="904462"/>
          </a:xfrm>
          <a:prstGeom prst="rect">
            <a:avLst/>
          </a:prstGeom>
        </p:spPr>
        <p:txBody>
          <a:bodyPr lIns="0" tIns="0" rIns="0" bIns="0" rtlCol="0" anchor="t">
            <a:spAutoFit/>
          </a:bodyPr>
          <a:lstStyle/>
          <a:p>
            <a:pPr algn="l">
              <a:lnSpc>
                <a:spcPts val="6591"/>
              </a:lnSpc>
            </a:pPr>
            <a:r>
              <a:rPr lang="en-US" sz="7489">
                <a:solidFill>
                  <a:srgbClr val="1C1851"/>
                </a:solidFill>
                <a:latin typeface="WWF"/>
                <a:ea typeface="WWF"/>
                <a:cs typeface="WWF"/>
                <a:sym typeface="WWF"/>
              </a:rPr>
              <a:t>WHAT ARE SOCIAL NORMS?</a:t>
            </a:r>
          </a:p>
        </p:txBody>
      </p:sp>
      <p:grpSp>
        <p:nvGrpSpPr>
          <p:cNvPr id="5" name="Group 5"/>
          <p:cNvGrpSpPr/>
          <p:nvPr/>
        </p:nvGrpSpPr>
        <p:grpSpPr>
          <a:xfrm>
            <a:off x="541760" y="2121153"/>
            <a:ext cx="1508683" cy="49484"/>
            <a:chOff x="0" y="0"/>
            <a:chExt cx="397349" cy="13033"/>
          </a:xfrm>
        </p:grpSpPr>
        <p:sp>
          <p:nvSpPr>
            <p:cNvPr id="6" name="Freeform 6"/>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7" name="TextBox 7"/>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8" name="Group 8"/>
          <p:cNvGrpSpPr/>
          <p:nvPr/>
        </p:nvGrpSpPr>
        <p:grpSpPr>
          <a:xfrm>
            <a:off x="282440" y="9590408"/>
            <a:ext cx="17677643" cy="16248"/>
            <a:chOff x="0" y="0"/>
            <a:chExt cx="20726400" cy="19050"/>
          </a:xfrm>
        </p:grpSpPr>
        <p:sp>
          <p:nvSpPr>
            <p:cNvPr id="9" name="Freeform 9"/>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17" name="TextBox 17"/>
          <p:cNvSpPr txBox="1"/>
          <p:nvPr/>
        </p:nvSpPr>
        <p:spPr>
          <a:xfrm>
            <a:off x="1920140" y="5838879"/>
            <a:ext cx="2598520" cy="667893"/>
          </a:xfrm>
          <a:prstGeom prst="rect">
            <a:avLst/>
          </a:prstGeom>
        </p:spPr>
        <p:txBody>
          <a:bodyPr lIns="0" tIns="0" rIns="0" bIns="0" rtlCol="0" anchor="t">
            <a:spAutoFit/>
          </a:bodyPr>
          <a:lstStyle/>
          <a:p>
            <a:pPr marL="0" lvl="0" indent="0" algn="l">
              <a:lnSpc>
                <a:spcPts val="2601"/>
              </a:lnSpc>
            </a:pPr>
            <a:r>
              <a:rPr lang="en-US" sz="2550" b="1" u="none" strike="noStrike">
                <a:solidFill>
                  <a:srgbClr val="1C1851"/>
                </a:solidFill>
                <a:latin typeface="Open Sans Bold"/>
                <a:ea typeface="Open Sans Bold"/>
                <a:cs typeface="Open Sans Bold"/>
                <a:sym typeface="Open Sans Bold"/>
              </a:rPr>
              <a:t>Social norms are shaped by:</a:t>
            </a:r>
          </a:p>
        </p:txBody>
      </p:sp>
      <p:sp>
        <p:nvSpPr>
          <p:cNvPr id="18" name="TextBox 18"/>
          <p:cNvSpPr txBox="1"/>
          <p:nvPr/>
        </p:nvSpPr>
        <p:spPr>
          <a:xfrm>
            <a:off x="1920140" y="6754422"/>
            <a:ext cx="4008910" cy="274320"/>
          </a:xfrm>
          <a:prstGeom prst="rect">
            <a:avLst/>
          </a:prstGeom>
        </p:spPr>
        <p:txBody>
          <a:bodyPr lIns="0" tIns="0" rIns="0" bIns="0" rtlCol="0" anchor="t">
            <a:spAutoFit/>
          </a:bodyPr>
          <a:lstStyle/>
          <a:p>
            <a:pPr marL="431801" lvl="1" indent="-215900" algn="l">
              <a:lnSpc>
                <a:spcPts val="2040"/>
              </a:lnSpc>
              <a:buFont typeface="Arial"/>
              <a:buChar char="•"/>
            </a:pPr>
            <a:r>
              <a:rPr lang="en-US" sz="2000" u="none" strike="noStrike">
                <a:solidFill>
                  <a:srgbClr val="3B3677"/>
                </a:solidFill>
                <a:latin typeface="Open Sans"/>
                <a:ea typeface="Open Sans"/>
                <a:cs typeface="Open Sans"/>
                <a:sym typeface="Open Sans"/>
              </a:rPr>
              <a:t>Beliefs about what others do</a:t>
            </a:r>
          </a:p>
        </p:txBody>
      </p:sp>
      <p:sp>
        <p:nvSpPr>
          <p:cNvPr id="19" name="TextBox 19"/>
          <p:cNvSpPr txBox="1"/>
          <p:nvPr/>
        </p:nvSpPr>
        <p:spPr>
          <a:xfrm>
            <a:off x="1920140" y="7293908"/>
            <a:ext cx="3376973" cy="531495"/>
          </a:xfrm>
          <a:prstGeom prst="rect">
            <a:avLst/>
          </a:prstGeom>
        </p:spPr>
        <p:txBody>
          <a:bodyPr lIns="0" tIns="0" rIns="0" bIns="0" rtlCol="0" anchor="t">
            <a:spAutoFit/>
          </a:bodyPr>
          <a:lstStyle/>
          <a:p>
            <a:pPr marL="431801" lvl="1" indent="-215900" algn="l">
              <a:lnSpc>
                <a:spcPts val="2040"/>
              </a:lnSpc>
              <a:buFont typeface="Arial"/>
              <a:buChar char="•"/>
            </a:pPr>
            <a:r>
              <a:rPr lang="en-US" sz="2000" u="none" strike="noStrike">
                <a:solidFill>
                  <a:srgbClr val="3B3677"/>
                </a:solidFill>
                <a:latin typeface="Open Sans"/>
                <a:ea typeface="Open Sans"/>
                <a:cs typeface="Open Sans"/>
                <a:sym typeface="Open Sans"/>
              </a:rPr>
              <a:t>Beliefs about what others expect you to do</a:t>
            </a:r>
          </a:p>
        </p:txBody>
      </p:sp>
      <p:sp>
        <p:nvSpPr>
          <p:cNvPr id="20" name="TextBox 20"/>
          <p:cNvSpPr txBox="1"/>
          <p:nvPr/>
        </p:nvSpPr>
        <p:spPr>
          <a:xfrm>
            <a:off x="7143052" y="5838879"/>
            <a:ext cx="4357875" cy="667893"/>
          </a:xfrm>
          <a:prstGeom prst="rect">
            <a:avLst/>
          </a:prstGeom>
        </p:spPr>
        <p:txBody>
          <a:bodyPr lIns="0" tIns="0" rIns="0" bIns="0" rtlCol="0" anchor="t">
            <a:spAutoFit/>
          </a:bodyPr>
          <a:lstStyle/>
          <a:p>
            <a:pPr marL="0" lvl="0" indent="0" algn="l">
              <a:lnSpc>
                <a:spcPts val="2601"/>
              </a:lnSpc>
            </a:pPr>
            <a:r>
              <a:rPr lang="en-US" sz="2550" b="1" u="none" strike="noStrike">
                <a:solidFill>
                  <a:srgbClr val="1C1851"/>
                </a:solidFill>
                <a:latin typeface="Open Sans Bold"/>
                <a:ea typeface="Open Sans Bold"/>
                <a:cs typeface="Open Sans Bold"/>
                <a:sym typeface="Open Sans Bold"/>
              </a:rPr>
              <a:t>Maintained by social influence:</a:t>
            </a:r>
          </a:p>
        </p:txBody>
      </p:sp>
      <p:sp>
        <p:nvSpPr>
          <p:cNvPr id="21" name="TextBox 21"/>
          <p:cNvSpPr txBox="1"/>
          <p:nvPr/>
        </p:nvSpPr>
        <p:spPr>
          <a:xfrm>
            <a:off x="7143052" y="6754422"/>
            <a:ext cx="4299022" cy="531495"/>
          </a:xfrm>
          <a:prstGeom prst="rect">
            <a:avLst/>
          </a:prstGeom>
        </p:spPr>
        <p:txBody>
          <a:bodyPr lIns="0" tIns="0" rIns="0" bIns="0" rtlCol="0" anchor="t">
            <a:spAutoFit/>
          </a:bodyPr>
          <a:lstStyle/>
          <a:p>
            <a:pPr marL="431801" lvl="1" indent="-215900" algn="l">
              <a:lnSpc>
                <a:spcPts val="2040"/>
              </a:lnSpc>
              <a:buFont typeface="Arial"/>
              <a:buChar char="•"/>
            </a:pPr>
            <a:r>
              <a:rPr lang="en-US" sz="2000" u="none" strike="noStrike">
                <a:solidFill>
                  <a:srgbClr val="3B3677"/>
                </a:solidFill>
                <a:latin typeface="Open Sans"/>
                <a:ea typeface="Open Sans"/>
                <a:cs typeface="Open Sans"/>
                <a:sym typeface="Open Sans"/>
              </a:rPr>
              <a:t>Anticipation of approval or disapproval for actions</a:t>
            </a:r>
          </a:p>
        </p:txBody>
      </p:sp>
      <p:sp>
        <p:nvSpPr>
          <p:cNvPr id="22" name="TextBox 22"/>
          <p:cNvSpPr txBox="1"/>
          <p:nvPr/>
        </p:nvSpPr>
        <p:spPr>
          <a:xfrm>
            <a:off x="12710602" y="5838879"/>
            <a:ext cx="3022034" cy="667893"/>
          </a:xfrm>
          <a:prstGeom prst="rect">
            <a:avLst/>
          </a:prstGeom>
        </p:spPr>
        <p:txBody>
          <a:bodyPr lIns="0" tIns="0" rIns="0" bIns="0" rtlCol="0" anchor="t">
            <a:spAutoFit/>
          </a:bodyPr>
          <a:lstStyle/>
          <a:p>
            <a:pPr marL="0" lvl="0" indent="0" algn="l">
              <a:lnSpc>
                <a:spcPts val="2601"/>
              </a:lnSpc>
            </a:pPr>
            <a:r>
              <a:rPr lang="en-US" sz="2550" b="1" u="none" strike="noStrike">
                <a:solidFill>
                  <a:srgbClr val="1C1851"/>
                </a:solidFill>
                <a:latin typeface="Open Sans Bold"/>
                <a:ea typeface="Open Sans Bold"/>
                <a:cs typeface="Open Sans Bold"/>
                <a:sym typeface="Open Sans Bold"/>
              </a:rPr>
              <a:t>Breaking norms can lead to:</a:t>
            </a:r>
          </a:p>
        </p:txBody>
      </p:sp>
      <p:sp>
        <p:nvSpPr>
          <p:cNvPr id="23" name="TextBox 23"/>
          <p:cNvSpPr txBox="1"/>
          <p:nvPr/>
        </p:nvSpPr>
        <p:spPr>
          <a:xfrm>
            <a:off x="12710602" y="6754422"/>
            <a:ext cx="3455740" cy="274320"/>
          </a:xfrm>
          <a:prstGeom prst="rect">
            <a:avLst/>
          </a:prstGeom>
        </p:spPr>
        <p:txBody>
          <a:bodyPr lIns="0" tIns="0" rIns="0" bIns="0" rtlCol="0" anchor="t">
            <a:spAutoFit/>
          </a:bodyPr>
          <a:lstStyle/>
          <a:p>
            <a:pPr marL="431801" lvl="1" indent="-215900" algn="l">
              <a:lnSpc>
                <a:spcPts val="2040"/>
              </a:lnSpc>
              <a:buFont typeface="Arial"/>
              <a:buChar char="•"/>
            </a:pPr>
            <a:r>
              <a:rPr lang="en-US" sz="2000" u="none" strike="noStrike">
                <a:solidFill>
                  <a:srgbClr val="3B3677"/>
                </a:solidFill>
                <a:latin typeface="Open Sans"/>
                <a:ea typeface="Open Sans"/>
                <a:cs typeface="Open Sans"/>
                <a:sym typeface="Open Sans"/>
              </a:rPr>
              <a:t>Social backlash</a:t>
            </a:r>
          </a:p>
        </p:txBody>
      </p:sp>
      <p:sp>
        <p:nvSpPr>
          <p:cNvPr id="24" name="TextBox 24"/>
          <p:cNvSpPr txBox="1"/>
          <p:nvPr/>
        </p:nvSpPr>
        <p:spPr>
          <a:xfrm>
            <a:off x="12710602" y="7236739"/>
            <a:ext cx="3327588" cy="531495"/>
          </a:xfrm>
          <a:prstGeom prst="rect">
            <a:avLst/>
          </a:prstGeom>
        </p:spPr>
        <p:txBody>
          <a:bodyPr lIns="0" tIns="0" rIns="0" bIns="0" rtlCol="0" anchor="t">
            <a:spAutoFit/>
          </a:bodyPr>
          <a:lstStyle/>
          <a:p>
            <a:pPr marL="431801" lvl="1" indent="-215900" algn="l">
              <a:lnSpc>
                <a:spcPts val="2040"/>
              </a:lnSpc>
              <a:buFont typeface="Arial"/>
              <a:buChar char="•"/>
            </a:pPr>
            <a:r>
              <a:rPr lang="en-US" sz="2000" u="none" strike="noStrike">
                <a:solidFill>
                  <a:srgbClr val="3B3677"/>
                </a:solidFill>
                <a:latin typeface="Open Sans"/>
                <a:ea typeface="Open Sans"/>
                <a:cs typeface="Open Sans"/>
                <a:sym typeface="Open Sans"/>
              </a:rPr>
              <a:t>Loss of power or status in the community</a:t>
            </a:r>
          </a:p>
        </p:txBody>
      </p:sp>
      <p:sp>
        <p:nvSpPr>
          <p:cNvPr id="25" name="TextBox 25"/>
          <p:cNvSpPr txBox="1"/>
          <p:nvPr/>
        </p:nvSpPr>
        <p:spPr>
          <a:xfrm>
            <a:off x="234612" y="9854306"/>
            <a:ext cx="4642809"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1.9 </a:t>
            </a:r>
            <a:r>
              <a:rPr lang="en-US" sz="1350" b="1">
                <a:solidFill>
                  <a:srgbClr val="6F6BA0"/>
                </a:solidFill>
                <a:latin typeface="Open Sans Bold"/>
                <a:ea typeface="Open Sans Bold"/>
                <a:cs typeface="Open Sans Bold"/>
                <a:sym typeface="Open Sans Bold"/>
              </a:rPr>
              <a:t>- Gender and social norms</a:t>
            </a:r>
          </a:p>
        </p:txBody>
      </p:sp>
      <p:sp>
        <p:nvSpPr>
          <p:cNvPr id="26" name="TextBox 26"/>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27" name="TextBox 27"/>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28" name="Picture 27" descr="A pink brain with a blue background&#10;&#10;AI-generated content may be incorrect.">
            <a:extLst>
              <a:ext uri="{FF2B5EF4-FFF2-40B4-BE49-F238E27FC236}">
                <a16:creationId xmlns:a16="http://schemas.microsoft.com/office/drawing/2014/main" id="{37B0A002-0EDB-C92C-68BD-E7E3CBED6F0C}"/>
              </a:ext>
            </a:extLst>
          </p:cNvPr>
          <p:cNvPicPr>
            <a:picLocks noChangeAspect="1"/>
          </p:cNvPicPr>
          <p:nvPr/>
        </p:nvPicPr>
        <p:blipFill>
          <a:blip r:embed="rId3"/>
          <a:stretch>
            <a:fillRect/>
          </a:stretch>
        </p:blipFill>
        <p:spPr>
          <a:xfrm>
            <a:off x="1574586" y="2920056"/>
            <a:ext cx="3724275" cy="2686050"/>
          </a:xfrm>
          <a:prstGeom prst="rect">
            <a:avLst/>
          </a:prstGeom>
        </p:spPr>
      </p:pic>
      <p:pic>
        <p:nvPicPr>
          <p:cNvPr id="29" name="Picture 28" descr="A close-up of a thumbs up and a thumbs down&#10;&#10;AI-generated content may be incorrect.">
            <a:extLst>
              <a:ext uri="{FF2B5EF4-FFF2-40B4-BE49-F238E27FC236}">
                <a16:creationId xmlns:a16="http://schemas.microsoft.com/office/drawing/2014/main" id="{166AD14F-681C-6AB2-F625-71C131EB5C58}"/>
              </a:ext>
            </a:extLst>
          </p:cNvPr>
          <p:cNvPicPr>
            <a:picLocks noChangeAspect="1"/>
          </p:cNvPicPr>
          <p:nvPr/>
        </p:nvPicPr>
        <p:blipFill>
          <a:blip r:embed="rId4"/>
          <a:stretch>
            <a:fillRect/>
          </a:stretch>
        </p:blipFill>
        <p:spPr>
          <a:xfrm>
            <a:off x="6638282" y="2917481"/>
            <a:ext cx="4114800" cy="2686050"/>
          </a:xfrm>
          <a:prstGeom prst="rect">
            <a:avLst/>
          </a:prstGeom>
        </p:spPr>
      </p:pic>
      <p:pic>
        <p:nvPicPr>
          <p:cNvPr id="30" name="Picture 29" descr="A hand pointing at something&#10;&#10;AI-generated content may be incorrect.">
            <a:extLst>
              <a:ext uri="{FF2B5EF4-FFF2-40B4-BE49-F238E27FC236}">
                <a16:creationId xmlns:a16="http://schemas.microsoft.com/office/drawing/2014/main" id="{A6354E1C-8E6F-C1EC-74A5-E1259D2E22E8}"/>
              </a:ext>
            </a:extLst>
          </p:cNvPr>
          <p:cNvPicPr>
            <a:picLocks noChangeAspect="1"/>
          </p:cNvPicPr>
          <p:nvPr/>
        </p:nvPicPr>
        <p:blipFill>
          <a:blip r:embed="rId5"/>
          <a:stretch>
            <a:fillRect/>
          </a:stretch>
        </p:blipFill>
        <p:spPr>
          <a:xfrm>
            <a:off x="12219417" y="2914907"/>
            <a:ext cx="4010025" cy="26860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153DFD1-8996-6B80-A954-42709E99000F}"/>
              </a:ext>
            </a:extLst>
          </p:cNvPr>
          <p:cNvPicPr>
            <a:picLocks noChangeAspect="1"/>
          </p:cNvPicPr>
          <p:nvPr/>
        </p:nvPicPr>
        <p:blipFill>
          <a:blip r:embed="rId3"/>
          <a:stretch>
            <a:fillRect/>
          </a:stretch>
        </p:blipFill>
        <p:spPr>
          <a:xfrm>
            <a:off x="223837" y="228600"/>
            <a:ext cx="17840325" cy="9829800"/>
          </a:xfrm>
          <a:prstGeom prst="rect">
            <a:avLst/>
          </a:prstGeom>
        </p:spPr>
      </p:pic>
      <p:sp>
        <p:nvSpPr>
          <p:cNvPr id="3" name="TextBox 3"/>
          <p:cNvSpPr txBox="1"/>
          <p:nvPr/>
        </p:nvSpPr>
        <p:spPr>
          <a:xfrm>
            <a:off x="865506" y="4633940"/>
            <a:ext cx="11247130" cy="3019714"/>
          </a:xfrm>
          <a:prstGeom prst="rect">
            <a:avLst/>
          </a:prstGeom>
        </p:spPr>
        <p:txBody>
          <a:bodyPr lIns="0" tIns="0" rIns="0" bIns="0" rtlCol="0" anchor="t">
            <a:spAutoFit/>
          </a:bodyPr>
          <a:lstStyle/>
          <a:p>
            <a:pPr marL="0" lvl="0" indent="0" algn="l">
              <a:lnSpc>
                <a:spcPts val="11581"/>
              </a:lnSpc>
              <a:spcBef>
                <a:spcPct val="0"/>
              </a:spcBef>
            </a:pPr>
            <a:r>
              <a:rPr lang="en-US" sz="13466" u="none" strike="noStrike">
                <a:solidFill>
                  <a:srgbClr val="FFFFFF"/>
                </a:solidFill>
                <a:latin typeface="WWF"/>
                <a:ea typeface="WWF"/>
                <a:cs typeface="WWF"/>
                <a:sym typeface="WWF"/>
              </a:rPr>
              <a:t>FOUNDATIONAL GEDSI KNOWLEDGE</a:t>
            </a:r>
          </a:p>
        </p:txBody>
      </p:sp>
      <p:sp>
        <p:nvSpPr>
          <p:cNvPr id="4" name="AutoShape 4"/>
          <p:cNvSpPr/>
          <p:nvPr/>
        </p:nvSpPr>
        <p:spPr>
          <a:xfrm>
            <a:off x="865506" y="4283686"/>
            <a:ext cx="16441419" cy="0"/>
          </a:xfrm>
          <a:prstGeom prst="line">
            <a:avLst/>
          </a:prstGeom>
          <a:ln w="47625" cap="flat">
            <a:solidFill>
              <a:srgbClr val="FFFFFF"/>
            </a:solidFill>
            <a:prstDash val="solid"/>
            <a:headEnd type="none" w="sm" len="sm"/>
            <a:tailEnd type="none" w="sm" len="sm"/>
          </a:ln>
        </p:spPr>
      </p:sp>
      <p:sp>
        <p:nvSpPr>
          <p:cNvPr id="5" name="TextBox 5"/>
          <p:cNvSpPr txBox="1"/>
          <p:nvPr/>
        </p:nvSpPr>
        <p:spPr>
          <a:xfrm>
            <a:off x="865506" y="3313251"/>
            <a:ext cx="4334756" cy="626302"/>
          </a:xfrm>
          <a:prstGeom prst="rect">
            <a:avLst/>
          </a:prstGeom>
        </p:spPr>
        <p:txBody>
          <a:bodyPr lIns="0" tIns="0" rIns="0" bIns="0" rtlCol="0" anchor="t">
            <a:spAutoFit/>
          </a:bodyPr>
          <a:lstStyle/>
          <a:p>
            <a:pPr marL="0" lvl="0" indent="0" algn="l">
              <a:lnSpc>
                <a:spcPts val="4616"/>
              </a:lnSpc>
              <a:spcBef>
                <a:spcPct val="0"/>
              </a:spcBef>
            </a:pPr>
            <a:r>
              <a:rPr lang="en-US" sz="5368">
                <a:solidFill>
                  <a:srgbClr val="1C1851"/>
                </a:solidFill>
                <a:latin typeface="WWF"/>
                <a:ea typeface="WWF"/>
                <a:cs typeface="WWF"/>
                <a:sym typeface="WWF"/>
              </a:rPr>
              <a:t>WORKSHOP </a:t>
            </a:r>
            <a:r>
              <a:rPr lang="en-US" sz="5368" u="none" strike="noStrike">
                <a:solidFill>
                  <a:srgbClr val="1C1851"/>
                </a:solidFill>
                <a:latin typeface="WWF"/>
                <a:ea typeface="WWF"/>
                <a:cs typeface="WWF"/>
                <a:sym typeface="WWF"/>
              </a:rPr>
              <a:t>DAY 1</a:t>
            </a:r>
          </a:p>
        </p:txBody>
      </p:sp>
      <p:sp>
        <p:nvSpPr>
          <p:cNvPr id="6" name="TextBox 6"/>
          <p:cNvSpPr txBox="1"/>
          <p:nvPr/>
        </p:nvSpPr>
        <p:spPr>
          <a:xfrm>
            <a:off x="939803" y="7910829"/>
            <a:ext cx="978289" cy="409575"/>
          </a:xfrm>
          <a:prstGeom prst="rect">
            <a:avLst/>
          </a:prstGeom>
        </p:spPr>
        <p:txBody>
          <a:bodyPr lIns="0" tIns="0" rIns="0" bIns="0" rtlCol="0" anchor="t">
            <a:spAutoFit/>
          </a:bodyPr>
          <a:lstStyle/>
          <a:p>
            <a:pPr algn="l">
              <a:lnSpc>
                <a:spcPts val="3239"/>
              </a:lnSpc>
            </a:pPr>
            <a:r>
              <a:rPr lang="en-US" sz="2699">
                <a:solidFill>
                  <a:srgbClr val="1C1851"/>
                </a:solidFill>
                <a:latin typeface="WWF"/>
                <a:ea typeface="WWF"/>
                <a:cs typeface="WWF"/>
                <a:sym typeface="WWF"/>
              </a:rPr>
              <a:t>DATE:</a:t>
            </a:r>
          </a:p>
        </p:txBody>
      </p:sp>
      <p:grpSp>
        <p:nvGrpSpPr>
          <p:cNvPr id="7" name="Group 7"/>
          <p:cNvGrpSpPr/>
          <p:nvPr/>
        </p:nvGrpSpPr>
        <p:grpSpPr>
          <a:xfrm>
            <a:off x="1918092" y="8384179"/>
            <a:ext cx="3856057" cy="19542"/>
            <a:chOff x="0" y="0"/>
            <a:chExt cx="3758946" cy="19050"/>
          </a:xfrm>
        </p:grpSpPr>
        <p:sp>
          <p:nvSpPr>
            <p:cNvPr id="8" name="Freeform 8"/>
            <p:cNvSpPr/>
            <p:nvPr/>
          </p:nvSpPr>
          <p:spPr>
            <a:xfrm>
              <a:off x="0" y="0"/>
              <a:ext cx="3758946" cy="19050"/>
            </a:xfrm>
            <a:custGeom>
              <a:avLst/>
              <a:gdLst/>
              <a:ahLst/>
              <a:cxnLst/>
              <a:rect l="l" t="t" r="r" b="b"/>
              <a:pathLst>
                <a:path w="3758946" h="19050">
                  <a:moveTo>
                    <a:pt x="0" y="0"/>
                  </a:moveTo>
                  <a:lnTo>
                    <a:pt x="3758946" y="0"/>
                  </a:lnTo>
                  <a:lnTo>
                    <a:pt x="3758946" y="19050"/>
                  </a:lnTo>
                  <a:lnTo>
                    <a:pt x="0" y="19050"/>
                  </a:lnTo>
                  <a:close/>
                </a:path>
              </a:pathLst>
            </a:custGeom>
            <a:solidFill>
              <a:srgbClr val="FBF8F2">
                <a:alpha val="15686"/>
              </a:srgbClr>
            </a:solidFill>
          </p:spPr>
        </p:sp>
      </p:grpSp>
      <p:sp>
        <p:nvSpPr>
          <p:cNvPr id="9" name="TextBox 9"/>
          <p:cNvSpPr txBox="1"/>
          <p:nvPr/>
        </p:nvSpPr>
        <p:spPr>
          <a:xfrm>
            <a:off x="2057063" y="7930230"/>
            <a:ext cx="1833066" cy="361950"/>
          </a:xfrm>
          <a:prstGeom prst="rect">
            <a:avLst/>
          </a:prstGeom>
        </p:spPr>
        <p:txBody>
          <a:bodyPr lIns="0" tIns="0" rIns="0" bIns="0" rtlCol="0" anchor="t">
            <a:spAutoFit/>
          </a:bodyPr>
          <a:lstStyle/>
          <a:p>
            <a:pPr algn="l">
              <a:lnSpc>
                <a:spcPts val="2954"/>
              </a:lnSpc>
            </a:pPr>
            <a:r>
              <a:rPr lang="en-US" sz="2462" b="1">
                <a:solidFill>
                  <a:srgbClr val="FFFFFF"/>
                </a:solidFill>
                <a:latin typeface="Open Sans Bold"/>
                <a:ea typeface="Open Sans Bold"/>
                <a:cs typeface="Open Sans Bold"/>
                <a:sym typeface="Open Sans Bold"/>
              </a:rPr>
              <a:t>DDMMYYYY</a:t>
            </a:r>
          </a:p>
        </p:txBody>
      </p:sp>
      <p:sp>
        <p:nvSpPr>
          <p:cNvPr id="10" name="TextBox 10"/>
          <p:cNvSpPr txBox="1"/>
          <p:nvPr/>
        </p:nvSpPr>
        <p:spPr>
          <a:xfrm>
            <a:off x="939803" y="8623961"/>
            <a:ext cx="978289" cy="409575"/>
          </a:xfrm>
          <a:prstGeom prst="rect">
            <a:avLst/>
          </a:prstGeom>
        </p:spPr>
        <p:txBody>
          <a:bodyPr lIns="0" tIns="0" rIns="0" bIns="0" rtlCol="0" anchor="t">
            <a:spAutoFit/>
          </a:bodyPr>
          <a:lstStyle/>
          <a:p>
            <a:pPr algn="l">
              <a:lnSpc>
                <a:spcPts val="3239"/>
              </a:lnSpc>
            </a:pPr>
            <a:r>
              <a:rPr lang="en-US" sz="2699">
                <a:solidFill>
                  <a:srgbClr val="1C1851"/>
                </a:solidFill>
                <a:latin typeface="WWF"/>
                <a:ea typeface="WWF"/>
                <a:cs typeface="WWF"/>
                <a:sym typeface="WWF"/>
              </a:rPr>
              <a:t>VENUE:</a:t>
            </a:r>
          </a:p>
        </p:txBody>
      </p:sp>
      <p:grpSp>
        <p:nvGrpSpPr>
          <p:cNvPr id="11" name="Group 11"/>
          <p:cNvGrpSpPr/>
          <p:nvPr/>
        </p:nvGrpSpPr>
        <p:grpSpPr>
          <a:xfrm>
            <a:off x="1918092" y="9097324"/>
            <a:ext cx="3856057" cy="19542"/>
            <a:chOff x="0" y="0"/>
            <a:chExt cx="3758946" cy="19050"/>
          </a:xfrm>
        </p:grpSpPr>
        <p:sp>
          <p:nvSpPr>
            <p:cNvPr id="12" name="Freeform 12"/>
            <p:cNvSpPr/>
            <p:nvPr/>
          </p:nvSpPr>
          <p:spPr>
            <a:xfrm>
              <a:off x="0" y="0"/>
              <a:ext cx="3758946" cy="19050"/>
            </a:xfrm>
            <a:custGeom>
              <a:avLst/>
              <a:gdLst/>
              <a:ahLst/>
              <a:cxnLst/>
              <a:rect l="l" t="t" r="r" b="b"/>
              <a:pathLst>
                <a:path w="3758946" h="19050">
                  <a:moveTo>
                    <a:pt x="0" y="0"/>
                  </a:moveTo>
                  <a:lnTo>
                    <a:pt x="3758946" y="0"/>
                  </a:lnTo>
                  <a:lnTo>
                    <a:pt x="3758946" y="19050"/>
                  </a:lnTo>
                  <a:lnTo>
                    <a:pt x="0" y="19050"/>
                  </a:lnTo>
                  <a:close/>
                </a:path>
              </a:pathLst>
            </a:custGeom>
            <a:solidFill>
              <a:srgbClr val="FBF8F2">
                <a:alpha val="15686"/>
              </a:srgbClr>
            </a:solidFill>
          </p:spPr>
        </p:sp>
      </p:grpSp>
      <p:sp>
        <p:nvSpPr>
          <p:cNvPr id="13" name="TextBox 13"/>
          <p:cNvSpPr txBox="1"/>
          <p:nvPr/>
        </p:nvSpPr>
        <p:spPr>
          <a:xfrm>
            <a:off x="2057063" y="8643362"/>
            <a:ext cx="2764631" cy="361950"/>
          </a:xfrm>
          <a:prstGeom prst="rect">
            <a:avLst/>
          </a:prstGeom>
        </p:spPr>
        <p:txBody>
          <a:bodyPr lIns="0" tIns="0" rIns="0" bIns="0" rtlCol="0" anchor="t">
            <a:spAutoFit/>
          </a:bodyPr>
          <a:lstStyle/>
          <a:p>
            <a:pPr algn="l">
              <a:lnSpc>
                <a:spcPts val="2954"/>
              </a:lnSpc>
            </a:pPr>
            <a:r>
              <a:rPr lang="en-US" sz="2462" b="1">
                <a:solidFill>
                  <a:srgbClr val="FFFFFF"/>
                </a:solidFill>
                <a:latin typeface="Open Sans Bold"/>
                <a:ea typeface="Open Sans Bold"/>
                <a:cs typeface="Open Sans Bold"/>
                <a:sym typeface="Open Sans Bold"/>
              </a:rPr>
              <a:t>Insert venue here</a:t>
            </a:r>
          </a:p>
        </p:txBody>
      </p:sp>
      <p:sp>
        <p:nvSpPr>
          <p:cNvPr id="14" name="TextBox 14"/>
          <p:cNvSpPr txBox="1"/>
          <p:nvPr/>
        </p:nvSpPr>
        <p:spPr>
          <a:xfrm>
            <a:off x="939803" y="9372986"/>
            <a:ext cx="5812635" cy="208450"/>
          </a:xfrm>
          <a:prstGeom prst="rect">
            <a:avLst/>
          </a:prstGeom>
        </p:spPr>
        <p:txBody>
          <a:bodyPr lIns="0" tIns="0" rIns="0" bIns="0" rtlCol="0" anchor="t">
            <a:spAutoFit/>
          </a:bodyPr>
          <a:lstStyle/>
          <a:p>
            <a:pPr algn="l">
              <a:lnSpc>
                <a:spcPts val="1723"/>
              </a:lnSpc>
            </a:pPr>
            <a:r>
              <a:rPr lang="en-US" sz="1436" i="1">
                <a:solidFill>
                  <a:srgbClr val="FFFFFF"/>
                </a:solidFill>
                <a:latin typeface="Open Sans Italics"/>
                <a:ea typeface="Open Sans Italics"/>
                <a:cs typeface="Open Sans Italics"/>
                <a:sym typeface="Open Sans Italics"/>
              </a:rPr>
              <a:t>Facilitators: click the date and venue above to type your own.</a:t>
            </a:r>
          </a:p>
        </p:txBody>
      </p:sp>
      <p:sp>
        <p:nvSpPr>
          <p:cNvPr id="15" name="TextBox 15"/>
          <p:cNvSpPr txBox="1"/>
          <p:nvPr/>
        </p:nvSpPr>
        <p:spPr>
          <a:xfrm>
            <a:off x="865506" y="798648"/>
            <a:ext cx="3118088" cy="364853"/>
          </a:xfrm>
          <a:prstGeom prst="rect">
            <a:avLst/>
          </a:prstGeom>
        </p:spPr>
        <p:txBody>
          <a:bodyPr lIns="0" tIns="0" rIns="0" bIns="0" rtlCol="0" anchor="t">
            <a:spAutoFit/>
          </a:bodyPr>
          <a:lstStyle/>
          <a:p>
            <a:pPr algn="l">
              <a:lnSpc>
                <a:spcPts val="2959"/>
              </a:lnSpc>
            </a:pPr>
            <a:r>
              <a:rPr lang="en-US" sz="2466">
                <a:solidFill>
                  <a:srgbClr val="FFFFFF"/>
                </a:solidFill>
                <a:latin typeface="WWF"/>
                <a:ea typeface="WWF"/>
                <a:cs typeface="WWF"/>
                <a:sym typeface="WWF"/>
              </a:rPr>
              <a:t>TRAINING OF TRAINERS MANUAL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88B32D"/>
            </a:solidFill>
          </p:spPr>
        </p:sp>
      </p:grpSp>
      <p:grpSp>
        <p:nvGrpSpPr>
          <p:cNvPr id="4" name="Group 4"/>
          <p:cNvGrpSpPr/>
          <p:nvPr/>
        </p:nvGrpSpPr>
        <p:grpSpPr>
          <a:xfrm>
            <a:off x="542925" y="2124075"/>
            <a:ext cx="1514475" cy="57150"/>
            <a:chOff x="0" y="0"/>
            <a:chExt cx="2019300" cy="76200"/>
          </a:xfrm>
        </p:grpSpPr>
        <p:sp>
          <p:nvSpPr>
            <p:cNvPr id="5" name="Freeform 5"/>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88B32D"/>
            </a:solidFill>
          </p:spPr>
        </p:sp>
      </p:grpSp>
      <p:grpSp>
        <p:nvGrpSpPr>
          <p:cNvPr id="6" name="Group 6"/>
          <p:cNvGrpSpPr/>
          <p:nvPr/>
        </p:nvGrpSpPr>
        <p:grpSpPr>
          <a:xfrm>
            <a:off x="285750" y="9591675"/>
            <a:ext cx="17678400" cy="47625"/>
            <a:chOff x="0" y="0"/>
            <a:chExt cx="23571200" cy="63500"/>
          </a:xfrm>
        </p:grpSpPr>
        <p:sp>
          <p:nvSpPr>
            <p:cNvPr id="7" name="Freeform 7"/>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8" name="TextBox 8"/>
          <p:cNvSpPr txBox="1"/>
          <p:nvPr/>
        </p:nvSpPr>
        <p:spPr>
          <a:xfrm>
            <a:off x="990600" y="600075"/>
            <a:ext cx="3790950"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1 · FOUNDATIONAL GENDER KNOWLEDGE</a:t>
            </a:r>
          </a:p>
        </p:txBody>
      </p:sp>
      <p:sp>
        <p:nvSpPr>
          <p:cNvPr id="9" name="TextBox 9"/>
          <p:cNvSpPr txBox="1"/>
          <p:nvPr/>
        </p:nvSpPr>
        <p:spPr>
          <a:xfrm>
            <a:off x="542925" y="1104900"/>
            <a:ext cx="9667875" cy="923925"/>
          </a:xfrm>
          <a:prstGeom prst="rect">
            <a:avLst/>
          </a:prstGeom>
        </p:spPr>
        <p:txBody>
          <a:bodyPr lIns="0" tIns="0" rIns="0" bIns="0" rtlCol="0" anchor="t">
            <a:spAutoFit/>
          </a:bodyPr>
          <a:lstStyle/>
          <a:p>
            <a:pPr marL="0" lvl="0" indent="0" algn="l">
              <a:lnSpc>
                <a:spcPts val="6748"/>
              </a:lnSpc>
              <a:spcBef>
                <a:spcPct val="0"/>
              </a:spcBef>
            </a:pPr>
            <a:r>
              <a:rPr lang="en-US" sz="7497" u="none" strike="noStrike">
                <a:solidFill>
                  <a:srgbClr val="1C1851"/>
                </a:solidFill>
                <a:latin typeface="WWF"/>
                <a:ea typeface="WWF"/>
                <a:cs typeface="WWF"/>
                <a:sym typeface="WWF"/>
              </a:rPr>
              <a:t>EXAMPLE OF A SOCIAL NORM</a:t>
            </a:r>
          </a:p>
        </p:txBody>
      </p:sp>
      <p:sp>
        <p:nvSpPr>
          <p:cNvPr id="10" name="TextBox 10"/>
          <p:cNvSpPr txBox="1"/>
          <p:nvPr/>
        </p:nvSpPr>
        <p:spPr>
          <a:xfrm>
            <a:off x="990600" y="3995476"/>
            <a:ext cx="7089306" cy="501777"/>
          </a:xfrm>
          <a:prstGeom prst="rect">
            <a:avLst/>
          </a:prstGeom>
        </p:spPr>
        <p:txBody>
          <a:bodyPr lIns="0" tIns="0" rIns="0" bIns="0" rtlCol="0" anchor="t">
            <a:spAutoFit/>
          </a:bodyPr>
          <a:lstStyle/>
          <a:p>
            <a:pPr algn="l">
              <a:lnSpc>
                <a:spcPts val="4284"/>
              </a:lnSpc>
            </a:pPr>
            <a:r>
              <a:rPr lang="en-US" sz="2550" b="1">
                <a:solidFill>
                  <a:srgbClr val="1C1851"/>
                </a:solidFill>
                <a:latin typeface="Open Sans Bold"/>
                <a:ea typeface="Open Sans Bold"/>
                <a:cs typeface="Open Sans Bold"/>
                <a:sym typeface="Open Sans Bold"/>
              </a:rPr>
              <a:t>Waiting in line for service.</a:t>
            </a:r>
          </a:p>
        </p:txBody>
      </p:sp>
      <p:sp>
        <p:nvSpPr>
          <p:cNvPr id="11" name="TextBox 11"/>
          <p:cNvSpPr txBox="1"/>
          <p:nvPr/>
        </p:nvSpPr>
        <p:spPr>
          <a:xfrm>
            <a:off x="990600" y="4677332"/>
            <a:ext cx="7089306" cy="392430"/>
          </a:xfrm>
          <a:prstGeom prst="rect">
            <a:avLst/>
          </a:prstGeom>
        </p:spPr>
        <p:txBody>
          <a:bodyPr lIns="0" tIns="0" rIns="0" bIns="0" rtlCol="0" anchor="t">
            <a:spAutoFit/>
          </a:bodyPr>
          <a:lstStyle/>
          <a:p>
            <a:pPr algn="l">
              <a:lnSpc>
                <a:spcPts val="3360"/>
              </a:lnSpc>
            </a:pPr>
            <a:r>
              <a:rPr lang="en-US" sz="2000">
                <a:solidFill>
                  <a:srgbClr val="3B3677"/>
                </a:solidFill>
                <a:latin typeface="Open Sans"/>
                <a:ea typeface="Open Sans"/>
                <a:cs typeface="Open Sans"/>
                <a:sym typeface="Open Sans"/>
              </a:rPr>
              <a:t>People do this because they expect…</a:t>
            </a:r>
          </a:p>
        </p:txBody>
      </p:sp>
      <p:sp>
        <p:nvSpPr>
          <p:cNvPr id="12" name="TextBox 12"/>
          <p:cNvSpPr txBox="1"/>
          <p:nvPr/>
        </p:nvSpPr>
        <p:spPr>
          <a:xfrm>
            <a:off x="990600" y="5229678"/>
            <a:ext cx="6990050" cy="1204722"/>
          </a:xfrm>
          <a:prstGeom prst="rect">
            <a:avLst/>
          </a:prstGeom>
        </p:spPr>
        <p:txBody>
          <a:bodyPr lIns="0" tIns="0" rIns="0" bIns="0" rtlCol="0" anchor="t">
            <a:spAutoFit/>
          </a:bodyPr>
          <a:lstStyle/>
          <a:p>
            <a:pPr marL="431801" lvl="1" indent="-215900" algn="l">
              <a:lnSpc>
                <a:spcPts val="3264"/>
              </a:lnSpc>
              <a:buAutoNum type="arabicPeriod"/>
            </a:pPr>
            <a:r>
              <a:rPr lang="en-US" sz="2000">
                <a:solidFill>
                  <a:srgbClr val="3B3677"/>
                </a:solidFill>
                <a:latin typeface="Open Sans"/>
                <a:ea typeface="Open Sans"/>
                <a:cs typeface="Open Sans"/>
                <a:sym typeface="Open Sans"/>
              </a:rPr>
              <a:t>everyone around them will also wait in line</a:t>
            </a:r>
          </a:p>
          <a:p>
            <a:pPr marL="431801" lvl="1" indent="-215900" algn="l">
              <a:lnSpc>
                <a:spcPts val="3264"/>
              </a:lnSpc>
              <a:buAutoNum type="arabicPeriod"/>
            </a:pPr>
            <a:r>
              <a:rPr lang="en-US" sz="2000">
                <a:solidFill>
                  <a:srgbClr val="3B3677"/>
                </a:solidFill>
                <a:latin typeface="Open Sans"/>
                <a:ea typeface="Open Sans"/>
                <a:cs typeface="Open Sans"/>
                <a:sym typeface="Open Sans"/>
              </a:rPr>
              <a:t>others expect them to also wait in line</a:t>
            </a:r>
          </a:p>
          <a:p>
            <a:pPr marL="431801" lvl="1" indent="-215900" algn="l">
              <a:lnSpc>
                <a:spcPts val="3264"/>
              </a:lnSpc>
              <a:buAutoNum type="arabicPeriod"/>
            </a:pPr>
            <a:r>
              <a:rPr lang="en-US" sz="2000">
                <a:solidFill>
                  <a:srgbClr val="3B3677"/>
                </a:solidFill>
                <a:latin typeface="Open Sans"/>
                <a:ea typeface="Open Sans"/>
                <a:cs typeface="Open Sans"/>
                <a:sym typeface="Open Sans"/>
              </a:rPr>
              <a:t>others will react negatively if they try to skip the line</a:t>
            </a:r>
          </a:p>
        </p:txBody>
      </p:sp>
      <p:sp>
        <p:nvSpPr>
          <p:cNvPr id="15" name="TextBox 15"/>
          <p:cNvSpPr txBox="1"/>
          <p:nvPr/>
        </p:nvSpPr>
        <p:spPr>
          <a:xfrm>
            <a:off x="238125" y="9858375"/>
            <a:ext cx="3813209"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ED6436"/>
                </a:solidFill>
                <a:latin typeface="Open Sans Bold"/>
                <a:ea typeface="Open Sans Bold"/>
                <a:cs typeface="Open Sans Bold"/>
                <a:sym typeface="Open Sans Bold"/>
              </a:rPr>
              <a:t>Activity 1.9 </a:t>
            </a:r>
            <a:r>
              <a:rPr lang="en-US" sz="1350" b="1" u="none" strike="noStrike">
                <a:solidFill>
                  <a:srgbClr val="6F6BA0"/>
                </a:solidFill>
                <a:latin typeface="Open Sans Bold"/>
                <a:ea typeface="Open Sans Bold"/>
                <a:cs typeface="Open Sans Bold"/>
                <a:sym typeface="Open Sans Bold"/>
              </a:rPr>
              <a:t>- Gender and social norms</a:t>
            </a:r>
          </a:p>
        </p:txBody>
      </p:sp>
      <p:sp>
        <p:nvSpPr>
          <p:cNvPr id="16" name="TextBox 16"/>
          <p:cNvSpPr txBox="1"/>
          <p:nvPr/>
        </p:nvSpPr>
        <p:spPr>
          <a:xfrm>
            <a:off x="1588770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pic>
        <p:nvPicPr>
          <p:cNvPr id="17" name="Picture 16" descr="A group of men standing in a line&#10;&#10;AI-generated content may be incorrect.">
            <a:extLst>
              <a:ext uri="{FF2B5EF4-FFF2-40B4-BE49-F238E27FC236}">
                <a16:creationId xmlns:a16="http://schemas.microsoft.com/office/drawing/2014/main" id="{D0C251B1-C663-E5D1-E98E-F6505D62040D}"/>
              </a:ext>
            </a:extLst>
          </p:cNvPr>
          <p:cNvPicPr>
            <a:picLocks noChangeAspect="1"/>
          </p:cNvPicPr>
          <p:nvPr/>
        </p:nvPicPr>
        <p:blipFill>
          <a:blip r:embed="rId3"/>
          <a:stretch>
            <a:fillRect/>
          </a:stretch>
        </p:blipFill>
        <p:spPr>
          <a:xfrm>
            <a:off x="8256759" y="1102326"/>
            <a:ext cx="9420225" cy="76962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88B32D"/>
            </a:solidFill>
          </p:spPr>
        </p:sp>
      </p:grpSp>
      <p:sp>
        <p:nvSpPr>
          <p:cNvPr id="4" name="TextBox 4"/>
          <p:cNvSpPr txBox="1"/>
          <p:nvPr/>
        </p:nvSpPr>
        <p:spPr>
          <a:xfrm>
            <a:off x="990600" y="600075"/>
            <a:ext cx="3790950"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1 · FOUNDATIONAL GENDER KNOWLEDGE</a:t>
            </a:r>
          </a:p>
        </p:txBody>
      </p:sp>
      <p:sp>
        <p:nvSpPr>
          <p:cNvPr id="5" name="TextBox 5"/>
          <p:cNvSpPr txBox="1"/>
          <p:nvPr/>
        </p:nvSpPr>
        <p:spPr>
          <a:xfrm>
            <a:off x="542925" y="1104900"/>
            <a:ext cx="9667875" cy="923544"/>
          </a:xfrm>
          <a:prstGeom prst="rect">
            <a:avLst/>
          </a:prstGeom>
        </p:spPr>
        <p:txBody>
          <a:bodyPr lIns="0" tIns="0" rIns="0" bIns="0" rtlCol="0" anchor="t">
            <a:spAutoFit/>
          </a:bodyPr>
          <a:lstStyle/>
          <a:p>
            <a:pPr marL="0" lvl="0" indent="0" algn="l">
              <a:lnSpc>
                <a:spcPts val="6741"/>
              </a:lnSpc>
              <a:spcBef>
                <a:spcPct val="0"/>
              </a:spcBef>
            </a:pPr>
            <a:r>
              <a:rPr lang="en-US" sz="7490" u="none" strike="noStrike">
                <a:solidFill>
                  <a:srgbClr val="1C1851"/>
                </a:solidFill>
                <a:latin typeface="WWF"/>
                <a:ea typeface="WWF"/>
                <a:cs typeface="WWF"/>
                <a:sym typeface="WWF"/>
              </a:rPr>
              <a:t>REFLECT ON THE FOLLOWING:</a:t>
            </a:r>
          </a:p>
        </p:txBody>
      </p:sp>
      <p:grpSp>
        <p:nvGrpSpPr>
          <p:cNvPr id="6" name="Group 6"/>
          <p:cNvGrpSpPr/>
          <p:nvPr/>
        </p:nvGrpSpPr>
        <p:grpSpPr>
          <a:xfrm>
            <a:off x="542925" y="2124075"/>
            <a:ext cx="1514475" cy="57150"/>
            <a:chOff x="0" y="0"/>
            <a:chExt cx="2019300" cy="76200"/>
          </a:xfrm>
        </p:grpSpPr>
        <p:sp>
          <p:nvSpPr>
            <p:cNvPr id="7" name="Freeform 7"/>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88B32D"/>
            </a:solidFill>
          </p:spPr>
        </p:sp>
      </p:grpSp>
      <p:sp>
        <p:nvSpPr>
          <p:cNvPr id="8" name="TextBox 8"/>
          <p:cNvSpPr txBox="1"/>
          <p:nvPr/>
        </p:nvSpPr>
        <p:spPr>
          <a:xfrm>
            <a:off x="549884" y="3289074"/>
            <a:ext cx="12996624" cy="2279714"/>
          </a:xfrm>
          <a:prstGeom prst="rect">
            <a:avLst/>
          </a:prstGeom>
        </p:spPr>
        <p:txBody>
          <a:bodyPr lIns="0" tIns="0" rIns="0" bIns="0" rtlCol="0" anchor="t">
            <a:spAutoFit/>
          </a:bodyPr>
          <a:lstStyle/>
          <a:p>
            <a:pPr algn="l">
              <a:lnSpc>
                <a:spcPts val="3019"/>
              </a:lnSpc>
            </a:pPr>
            <a:r>
              <a:rPr lang="en-US" sz="2474" b="1">
                <a:solidFill>
                  <a:srgbClr val="3B3677"/>
                </a:solidFill>
                <a:latin typeface="Open Sans Bold"/>
                <a:ea typeface="Open Sans Bold"/>
                <a:cs typeface="Open Sans Bold"/>
                <a:sym typeface="Open Sans Bold"/>
              </a:rPr>
              <a:t>1. The lives of your grandmothers, mothers, and women in your own generation;</a:t>
            </a:r>
          </a:p>
          <a:p>
            <a:pPr algn="l">
              <a:lnSpc>
                <a:spcPts val="3019"/>
              </a:lnSpc>
            </a:pPr>
            <a:endParaRPr lang="en-US" sz="2474" b="1">
              <a:solidFill>
                <a:srgbClr val="3B3677"/>
              </a:solidFill>
              <a:latin typeface="Open Sans Bold"/>
              <a:ea typeface="Open Sans Bold"/>
              <a:cs typeface="Open Sans Bold"/>
              <a:sym typeface="Open Sans Bold"/>
            </a:endParaRPr>
          </a:p>
          <a:p>
            <a:pPr algn="l">
              <a:lnSpc>
                <a:spcPts val="3019"/>
              </a:lnSpc>
            </a:pPr>
            <a:r>
              <a:rPr lang="en-US" sz="2474" b="1">
                <a:solidFill>
                  <a:srgbClr val="3B3677"/>
                </a:solidFill>
                <a:latin typeface="Open Sans Bold"/>
                <a:ea typeface="Open Sans Bold"/>
                <a:cs typeface="Open Sans Bold"/>
                <a:sym typeface="Open Sans Bold"/>
              </a:rPr>
              <a:t>2. The lives of your grandfathers, fathers, and men in your own generation; or</a:t>
            </a:r>
          </a:p>
          <a:p>
            <a:pPr algn="l">
              <a:lnSpc>
                <a:spcPts val="3019"/>
              </a:lnSpc>
            </a:pPr>
            <a:endParaRPr lang="en-US" sz="2474" b="1">
              <a:solidFill>
                <a:srgbClr val="3B3677"/>
              </a:solidFill>
              <a:latin typeface="Open Sans Bold"/>
              <a:ea typeface="Open Sans Bold"/>
              <a:cs typeface="Open Sans Bold"/>
              <a:sym typeface="Open Sans Bold"/>
            </a:endParaRPr>
          </a:p>
          <a:p>
            <a:pPr algn="l">
              <a:lnSpc>
                <a:spcPts val="3019"/>
              </a:lnSpc>
            </a:pPr>
            <a:r>
              <a:rPr lang="en-US" sz="2474" b="1">
                <a:solidFill>
                  <a:srgbClr val="3B3677"/>
                </a:solidFill>
                <a:latin typeface="Open Sans Bold"/>
                <a:ea typeface="Open Sans Bold"/>
                <a:cs typeface="Open Sans Bold"/>
                <a:sym typeface="Open Sans Bold"/>
              </a:rPr>
              <a:t>3. The lives of LGBTQ people in your grandparents' generation, your parents' generation, and your own generation.</a:t>
            </a:r>
          </a:p>
        </p:txBody>
      </p:sp>
      <p:sp>
        <p:nvSpPr>
          <p:cNvPr id="9" name="TextBox 9"/>
          <p:cNvSpPr txBox="1"/>
          <p:nvPr/>
        </p:nvSpPr>
        <p:spPr>
          <a:xfrm>
            <a:off x="990600" y="2269503"/>
            <a:ext cx="1495525" cy="481965"/>
          </a:xfrm>
          <a:prstGeom prst="rect">
            <a:avLst/>
          </a:prstGeom>
        </p:spPr>
        <p:txBody>
          <a:bodyPr lIns="0" tIns="0" rIns="0" bIns="0" rtlCol="0" anchor="t">
            <a:spAutoFit/>
          </a:bodyPr>
          <a:lstStyle/>
          <a:p>
            <a:pPr algn="l">
              <a:lnSpc>
                <a:spcPts val="4079"/>
              </a:lnSpc>
            </a:pPr>
            <a:r>
              <a:rPr lang="en-US" sz="2499" b="1">
                <a:solidFill>
                  <a:srgbClr val="3B3677"/>
                </a:solidFill>
                <a:latin typeface="Open Sans Bold"/>
                <a:ea typeface="Open Sans Bold"/>
                <a:cs typeface="Open Sans Bold"/>
                <a:sym typeface="Open Sans Bold"/>
              </a:rPr>
              <a:t>15 mins</a:t>
            </a:r>
          </a:p>
        </p:txBody>
      </p:sp>
      <p:sp>
        <p:nvSpPr>
          <p:cNvPr id="10" name="TextBox 10"/>
          <p:cNvSpPr txBox="1"/>
          <p:nvPr/>
        </p:nvSpPr>
        <p:spPr>
          <a:xfrm>
            <a:off x="542925" y="6035512"/>
            <a:ext cx="15960347" cy="406327"/>
          </a:xfrm>
          <a:prstGeom prst="rect">
            <a:avLst/>
          </a:prstGeom>
        </p:spPr>
        <p:txBody>
          <a:bodyPr lIns="0" tIns="0" rIns="0" bIns="0" rtlCol="0" anchor="t">
            <a:spAutoFit/>
          </a:bodyPr>
          <a:lstStyle/>
          <a:p>
            <a:pPr algn="l">
              <a:lnSpc>
                <a:spcPts val="3150"/>
              </a:lnSpc>
            </a:pPr>
            <a:r>
              <a:rPr lang="en-US" sz="1875">
                <a:solidFill>
                  <a:srgbClr val="3B3677"/>
                </a:solidFill>
                <a:latin typeface="Open Sans"/>
                <a:ea typeface="Open Sans"/>
                <a:cs typeface="Open Sans"/>
                <a:sym typeface="Open Sans"/>
              </a:rPr>
              <a:t>Focus on the following questions:</a:t>
            </a:r>
          </a:p>
        </p:txBody>
      </p:sp>
      <p:sp>
        <p:nvSpPr>
          <p:cNvPr id="11" name="TextBox 11"/>
          <p:cNvSpPr txBox="1"/>
          <p:nvPr/>
        </p:nvSpPr>
        <p:spPr>
          <a:xfrm>
            <a:off x="542925" y="6673573"/>
            <a:ext cx="12527223" cy="568399"/>
          </a:xfrm>
          <a:prstGeom prst="rect">
            <a:avLst/>
          </a:prstGeom>
        </p:spPr>
        <p:txBody>
          <a:bodyPr lIns="0" tIns="0" rIns="0" bIns="0" rtlCol="0" anchor="t">
            <a:spAutoFit/>
          </a:bodyPr>
          <a:lstStyle/>
          <a:p>
            <a:pPr marL="431801" lvl="1" indent="-215900" algn="l">
              <a:lnSpc>
                <a:spcPts val="2200"/>
              </a:lnSpc>
              <a:buFont typeface="Arial"/>
              <a:buChar char="•"/>
            </a:pPr>
            <a:r>
              <a:rPr lang="en-US" sz="2000">
                <a:solidFill>
                  <a:srgbClr val="3B3677"/>
                </a:solidFill>
                <a:latin typeface="Open Sans"/>
                <a:ea typeface="Open Sans"/>
                <a:cs typeface="Open Sans"/>
                <a:sym typeface="Open Sans"/>
              </a:rPr>
              <a:t>Have you observed any changes in gender roles between your grandmothers’, and mothers' generations? What roles and restrictions have stayed the same?</a:t>
            </a:r>
          </a:p>
        </p:txBody>
      </p:sp>
      <p:sp>
        <p:nvSpPr>
          <p:cNvPr id="12" name="TextBox 12"/>
          <p:cNvSpPr txBox="1"/>
          <p:nvPr/>
        </p:nvSpPr>
        <p:spPr>
          <a:xfrm>
            <a:off x="542925" y="7532410"/>
            <a:ext cx="12038211" cy="568325"/>
          </a:xfrm>
          <a:prstGeom prst="rect">
            <a:avLst/>
          </a:prstGeom>
        </p:spPr>
        <p:txBody>
          <a:bodyPr lIns="0" tIns="0" rIns="0" bIns="0" rtlCol="0" anchor="t">
            <a:spAutoFit/>
          </a:bodyPr>
          <a:lstStyle/>
          <a:p>
            <a:pPr marL="431801" lvl="1" indent="-215900" algn="l">
              <a:lnSpc>
                <a:spcPts val="2200"/>
              </a:lnSpc>
              <a:buFont typeface="Arial"/>
              <a:buChar char="•"/>
            </a:pPr>
            <a:r>
              <a:rPr lang="en-US" sz="2000">
                <a:solidFill>
                  <a:srgbClr val="3B3677"/>
                </a:solidFill>
                <a:latin typeface="Open Sans"/>
                <a:ea typeface="Open Sans"/>
                <a:cs typeface="Open Sans"/>
                <a:sym typeface="Open Sans"/>
              </a:rPr>
              <a:t>What changes do you see in your own lives with reference to the conditions faced by your grandmothers and mothers?</a:t>
            </a:r>
          </a:p>
        </p:txBody>
      </p:sp>
      <p:sp>
        <p:nvSpPr>
          <p:cNvPr id="13" name="TextBox 13"/>
          <p:cNvSpPr txBox="1"/>
          <p:nvPr/>
        </p:nvSpPr>
        <p:spPr>
          <a:xfrm>
            <a:off x="542925" y="8391248"/>
            <a:ext cx="9332119" cy="292100"/>
          </a:xfrm>
          <a:prstGeom prst="rect">
            <a:avLst/>
          </a:prstGeom>
        </p:spPr>
        <p:txBody>
          <a:bodyPr lIns="0" tIns="0" rIns="0" bIns="0" rtlCol="0" anchor="t">
            <a:spAutoFit/>
          </a:bodyPr>
          <a:lstStyle/>
          <a:p>
            <a:pPr marL="431801" lvl="1" indent="-215900" algn="l">
              <a:lnSpc>
                <a:spcPts val="2200"/>
              </a:lnSpc>
              <a:buFont typeface="Arial"/>
              <a:buChar char="•"/>
            </a:pPr>
            <a:r>
              <a:rPr lang="en-US" sz="2000">
                <a:solidFill>
                  <a:srgbClr val="3B3677"/>
                </a:solidFill>
                <a:latin typeface="Open Sans"/>
                <a:ea typeface="Open Sans"/>
                <a:cs typeface="Open Sans"/>
                <a:sym typeface="Open Sans"/>
              </a:rPr>
              <a:t>How have these changes been possible? What were the influencing factors?</a:t>
            </a:r>
          </a:p>
        </p:txBody>
      </p:sp>
      <p:grpSp>
        <p:nvGrpSpPr>
          <p:cNvPr id="14" name="Group 14"/>
          <p:cNvGrpSpPr/>
          <p:nvPr/>
        </p:nvGrpSpPr>
        <p:grpSpPr>
          <a:xfrm>
            <a:off x="285750" y="9591675"/>
            <a:ext cx="17678400" cy="47625"/>
            <a:chOff x="0" y="0"/>
            <a:chExt cx="23571200" cy="63500"/>
          </a:xfrm>
        </p:grpSpPr>
        <p:sp>
          <p:nvSpPr>
            <p:cNvPr id="15" name="Freeform 15"/>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16" name="TextBox 16"/>
          <p:cNvSpPr txBox="1"/>
          <p:nvPr/>
        </p:nvSpPr>
        <p:spPr>
          <a:xfrm>
            <a:off x="238125" y="9858375"/>
            <a:ext cx="3114675"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ED6436"/>
                </a:solidFill>
                <a:latin typeface="Open Sans Bold"/>
                <a:ea typeface="Open Sans Bold"/>
                <a:cs typeface="Open Sans Bold"/>
                <a:sym typeface="Open Sans Bold"/>
              </a:rPr>
              <a:t>Activity 1.10 </a:t>
            </a:r>
            <a:r>
              <a:rPr lang="en-US" sz="1350" b="1" u="none" strike="noStrike">
                <a:solidFill>
                  <a:srgbClr val="6F6BA0"/>
                </a:solidFill>
                <a:latin typeface="Open Sans Bold"/>
                <a:ea typeface="Open Sans Bold"/>
                <a:cs typeface="Open Sans Bold"/>
                <a:sym typeface="Open Sans Bold"/>
              </a:rPr>
              <a:t>- Changing social norms</a:t>
            </a:r>
          </a:p>
        </p:txBody>
      </p:sp>
      <p:sp>
        <p:nvSpPr>
          <p:cNvPr id="17" name="TextBox 17"/>
          <p:cNvSpPr txBox="1"/>
          <p:nvPr/>
        </p:nvSpPr>
        <p:spPr>
          <a:xfrm>
            <a:off x="1588770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
        <p:nvSpPr>
          <p:cNvPr id="18" name="Freeform 18"/>
          <p:cNvSpPr/>
          <p:nvPr/>
        </p:nvSpPr>
        <p:spPr>
          <a:xfrm>
            <a:off x="542925" y="2388197"/>
            <a:ext cx="349352" cy="349352"/>
          </a:xfrm>
          <a:custGeom>
            <a:avLst/>
            <a:gdLst/>
            <a:ahLst/>
            <a:cxnLst/>
            <a:rect l="l" t="t" r="r" b="b"/>
            <a:pathLst>
              <a:path w="349352" h="349352">
                <a:moveTo>
                  <a:pt x="0" y="0"/>
                </a:moveTo>
                <a:lnTo>
                  <a:pt x="349352" y="0"/>
                </a:lnTo>
                <a:lnTo>
                  <a:pt x="349352" y="349352"/>
                </a:lnTo>
                <a:lnTo>
                  <a:pt x="0" y="34935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9" name="Freeform 19"/>
          <p:cNvSpPr/>
          <p:nvPr/>
        </p:nvSpPr>
        <p:spPr>
          <a:xfrm>
            <a:off x="12883850" y="3058527"/>
            <a:ext cx="5080300" cy="6533148"/>
          </a:xfrm>
          <a:custGeom>
            <a:avLst/>
            <a:gdLst/>
            <a:ahLst/>
            <a:cxnLst/>
            <a:rect l="l" t="t" r="r" b="b"/>
            <a:pathLst>
              <a:path w="5080300" h="6533148">
                <a:moveTo>
                  <a:pt x="0" y="0"/>
                </a:moveTo>
                <a:lnTo>
                  <a:pt x="5080300" y="0"/>
                </a:lnTo>
                <a:lnTo>
                  <a:pt x="5080300" y="6533148"/>
                </a:lnTo>
                <a:lnTo>
                  <a:pt x="0" y="6533148"/>
                </a:lnTo>
                <a:lnTo>
                  <a:pt x="0" y="0"/>
                </a:lnTo>
                <a:close/>
              </a:path>
            </a:pathLst>
          </a:custGeom>
          <a:blipFill>
            <a:blip r:embed="rId4"/>
            <a:stretch>
              <a:fillRect l="-14771" t="-5876" r="-12757" b="-22497"/>
            </a:stretch>
          </a:blipFill>
        </p:spPr>
      </p:sp>
      <p:sp>
        <p:nvSpPr>
          <p:cNvPr id="20" name="Freeform 20"/>
          <p:cNvSpPr/>
          <p:nvPr/>
        </p:nvSpPr>
        <p:spPr>
          <a:xfrm>
            <a:off x="14821688" y="600075"/>
            <a:ext cx="1204624" cy="2350486"/>
          </a:xfrm>
          <a:custGeom>
            <a:avLst/>
            <a:gdLst/>
            <a:ahLst/>
            <a:cxnLst/>
            <a:rect l="l" t="t" r="r" b="b"/>
            <a:pathLst>
              <a:path w="1204624" h="2350486">
                <a:moveTo>
                  <a:pt x="0" y="0"/>
                </a:moveTo>
                <a:lnTo>
                  <a:pt x="1204624" y="0"/>
                </a:lnTo>
                <a:lnTo>
                  <a:pt x="1204624" y="2350486"/>
                </a:lnTo>
                <a:lnTo>
                  <a:pt x="0" y="2350486"/>
                </a:lnTo>
                <a:lnTo>
                  <a:pt x="0" y="0"/>
                </a:lnTo>
                <a:close/>
              </a:path>
            </a:pathLst>
          </a:custGeom>
          <a:blipFill>
            <a:blip r:embed="rId5"/>
            <a:stretch>
              <a:fillRect/>
            </a:stretch>
          </a:blipFill>
        </p:spPr>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88B32D"/>
            </a:solidFill>
          </p:spPr>
        </p:sp>
      </p:grpSp>
      <p:grpSp>
        <p:nvGrpSpPr>
          <p:cNvPr id="4" name="Group 4"/>
          <p:cNvGrpSpPr/>
          <p:nvPr/>
        </p:nvGrpSpPr>
        <p:grpSpPr>
          <a:xfrm>
            <a:off x="285750" y="9591675"/>
            <a:ext cx="17678400" cy="47625"/>
            <a:chOff x="0" y="0"/>
            <a:chExt cx="23571200" cy="63500"/>
          </a:xfrm>
        </p:grpSpPr>
        <p:sp>
          <p:nvSpPr>
            <p:cNvPr id="5" name="Freeform 5"/>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6" name="Freeform 6"/>
          <p:cNvSpPr/>
          <p:nvPr/>
        </p:nvSpPr>
        <p:spPr>
          <a:xfrm rot="-10800000">
            <a:off x="1511303" y="1971589"/>
            <a:ext cx="2963836" cy="2159896"/>
          </a:xfrm>
          <a:custGeom>
            <a:avLst/>
            <a:gdLst/>
            <a:ahLst/>
            <a:cxnLst/>
            <a:rect l="l" t="t" r="r" b="b"/>
            <a:pathLst>
              <a:path w="2963836" h="2159896">
                <a:moveTo>
                  <a:pt x="0" y="0"/>
                </a:moveTo>
                <a:lnTo>
                  <a:pt x="2963836" y="0"/>
                </a:lnTo>
                <a:lnTo>
                  <a:pt x="2963836" y="2159895"/>
                </a:lnTo>
                <a:lnTo>
                  <a:pt x="0" y="2159895"/>
                </a:lnTo>
                <a:lnTo>
                  <a:pt x="0" y="0"/>
                </a:lnTo>
                <a:close/>
              </a:path>
            </a:pathLst>
          </a:custGeom>
          <a:blipFill>
            <a:blip r:embed="rId3"/>
            <a:stretch>
              <a:fillRect/>
            </a:stretch>
          </a:blipFill>
        </p:spPr>
      </p:sp>
      <p:sp>
        <p:nvSpPr>
          <p:cNvPr id="7" name="Freeform 7"/>
          <p:cNvSpPr/>
          <p:nvPr/>
        </p:nvSpPr>
        <p:spPr>
          <a:xfrm rot="-650591">
            <a:off x="11963651" y="2713666"/>
            <a:ext cx="2490580" cy="4859668"/>
          </a:xfrm>
          <a:custGeom>
            <a:avLst/>
            <a:gdLst/>
            <a:ahLst/>
            <a:cxnLst/>
            <a:rect l="l" t="t" r="r" b="b"/>
            <a:pathLst>
              <a:path w="2490580" h="4859668">
                <a:moveTo>
                  <a:pt x="0" y="0"/>
                </a:moveTo>
                <a:lnTo>
                  <a:pt x="2490580" y="0"/>
                </a:lnTo>
                <a:lnTo>
                  <a:pt x="2490580" y="4859668"/>
                </a:lnTo>
                <a:lnTo>
                  <a:pt x="0" y="4859668"/>
                </a:lnTo>
                <a:lnTo>
                  <a:pt x="0" y="0"/>
                </a:lnTo>
                <a:close/>
              </a:path>
            </a:pathLst>
          </a:custGeom>
          <a:blipFill>
            <a:blip r:embed="rId4"/>
            <a:stretch>
              <a:fillRect/>
            </a:stretch>
          </a:blipFill>
        </p:spPr>
      </p:sp>
      <p:sp>
        <p:nvSpPr>
          <p:cNvPr id="8" name="TextBox 8"/>
          <p:cNvSpPr txBox="1"/>
          <p:nvPr/>
        </p:nvSpPr>
        <p:spPr>
          <a:xfrm>
            <a:off x="990600" y="600075"/>
            <a:ext cx="3933825" cy="352425"/>
          </a:xfrm>
          <a:prstGeom prst="rect">
            <a:avLst/>
          </a:prstGeom>
        </p:spPr>
        <p:txBody>
          <a:bodyPr lIns="0" tIns="0" rIns="0" bIns="0" rtlCol="0" anchor="t">
            <a:spAutoFit/>
          </a:bodyPr>
          <a:lstStyle/>
          <a:p>
            <a:pPr marL="0" lvl="0" indent="0" algn="l">
              <a:lnSpc>
                <a:spcPts val="2847"/>
              </a:lnSpc>
              <a:spcBef>
                <a:spcPct val="0"/>
              </a:spcBef>
            </a:pPr>
            <a:r>
              <a:rPr lang="en-US" sz="2372" u="none" strike="noStrike">
                <a:solidFill>
                  <a:srgbClr val="3B3677"/>
                </a:solidFill>
                <a:latin typeface="WWF"/>
                <a:ea typeface="WWF"/>
                <a:cs typeface="WWF"/>
                <a:sym typeface="WWF"/>
              </a:rPr>
              <a:t>DAY 1 · FOUNDATIONAL GENDER KNOWLEDGE</a:t>
            </a:r>
          </a:p>
        </p:txBody>
      </p:sp>
      <p:sp>
        <p:nvSpPr>
          <p:cNvPr id="9" name="TextBox 9"/>
          <p:cNvSpPr txBox="1"/>
          <p:nvPr/>
        </p:nvSpPr>
        <p:spPr>
          <a:xfrm>
            <a:off x="1511303" y="4321984"/>
            <a:ext cx="10017477" cy="2918762"/>
          </a:xfrm>
          <a:prstGeom prst="rect">
            <a:avLst/>
          </a:prstGeom>
        </p:spPr>
        <p:txBody>
          <a:bodyPr lIns="0" tIns="0" rIns="0" bIns="0" rtlCol="0" anchor="t">
            <a:spAutoFit/>
          </a:bodyPr>
          <a:lstStyle/>
          <a:p>
            <a:pPr marL="0" lvl="0" indent="0" algn="l">
              <a:lnSpc>
                <a:spcPts val="7533"/>
              </a:lnSpc>
              <a:spcBef>
                <a:spcPct val="0"/>
              </a:spcBef>
            </a:pPr>
            <a:r>
              <a:rPr lang="en-US" sz="7929" u="none" strike="noStrike">
                <a:solidFill>
                  <a:srgbClr val="1C1851"/>
                </a:solidFill>
                <a:latin typeface="WWF"/>
                <a:ea typeface="WWF"/>
                <a:cs typeface="WWF"/>
                <a:sym typeface="WWF"/>
              </a:rPr>
              <a:t>One day you find a condom in your 16-year-old sister's school bag.</a:t>
            </a:r>
          </a:p>
          <a:p>
            <a:pPr marL="0" lvl="0" indent="0" algn="l">
              <a:lnSpc>
                <a:spcPts val="7533"/>
              </a:lnSpc>
              <a:spcBef>
                <a:spcPct val="0"/>
              </a:spcBef>
            </a:pPr>
            <a:r>
              <a:rPr lang="en-US" sz="7929" u="none" strike="noStrike">
                <a:solidFill>
                  <a:srgbClr val="6F6BA0"/>
                </a:solidFill>
                <a:latin typeface="WWF"/>
                <a:ea typeface="WWF"/>
                <a:cs typeface="WWF"/>
                <a:sym typeface="WWF"/>
              </a:rPr>
              <a:t>What would you do?</a:t>
            </a:r>
          </a:p>
        </p:txBody>
      </p:sp>
      <p:sp>
        <p:nvSpPr>
          <p:cNvPr id="10" name="TextBox 10"/>
          <p:cNvSpPr txBox="1"/>
          <p:nvPr/>
        </p:nvSpPr>
        <p:spPr>
          <a:xfrm>
            <a:off x="238125" y="9858375"/>
            <a:ext cx="2924175"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ED6436"/>
                </a:solidFill>
                <a:latin typeface="Open Sans Bold"/>
                <a:ea typeface="Open Sans Bold"/>
                <a:cs typeface="Open Sans Bold"/>
                <a:sym typeface="Open Sans Bold"/>
              </a:rPr>
              <a:t>Activity 1.11 </a:t>
            </a:r>
            <a:r>
              <a:rPr lang="en-US" sz="1350" b="1" u="none" strike="noStrike">
                <a:solidFill>
                  <a:srgbClr val="6F6BA0"/>
                </a:solidFill>
                <a:latin typeface="Open Sans Bold"/>
                <a:ea typeface="Open Sans Bold"/>
                <a:cs typeface="Open Sans Bold"/>
                <a:sym typeface="Open Sans Bold"/>
              </a:rPr>
              <a:t>- What would you do?</a:t>
            </a:r>
          </a:p>
        </p:txBody>
      </p:sp>
      <p:sp>
        <p:nvSpPr>
          <p:cNvPr id="11" name="TextBox 11"/>
          <p:cNvSpPr txBox="1"/>
          <p:nvPr/>
        </p:nvSpPr>
        <p:spPr>
          <a:xfrm>
            <a:off x="1588770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88B32D"/>
            </a:solidFill>
          </p:spPr>
        </p:sp>
      </p:grpSp>
      <p:sp>
        <p:nvSpPr>
          <p:cNvPr id="4" name="TextBox 4"/>
          <p:cNvSpPr txBox="1"/>
          <p:nvPr/>
        </p:nvSpPr>
        <p:spPr>
          <a:xfrm>
            <a:off x="990600" y="600075"/>
            <a:ext cx="3933825" cy="352425"/>
          </a:xfrm>
          <a:prstGeom prst="rect">
            <a:avLst/>
          </a:prstGeom>
        </p:spPr>
        <p:txBody>
          <a:bodyPr lIns="0" tIns="0" rIns="0" bIns="0" rtlCol="0" anchor="t">
            <a:spAutoFit/>
          </a:bodyPr>
          <a:lstStyle/>
          <a:p>
            <a:pPr marL="0" lvl="0" indent="0" algn="l">
              <a:lnSpc>
                <a:spcPts val="2847"/>
              </a:lnSpc>
              <a:spcBef>
                <a:spcPct val="0"/>
              </a:spcBef>
            </a:pPr>
            <a:r>
              <a:rPr lang="en-US" sz="2372" u="none" strike="noStrike">
                <a:solidFill>
                  <a:srgbClr val="3B3677"/>
                </a:solidFill>
                <a:latin typeface="WWF"/>
                <a:ea typeface="WWF"/>
                <a:cs typeface="WWF"/>
                <a:sym typeface="WWF"/>
              </a:rPr>
              <a:t>DAY 1 · FOUNDATIONAL GENDER KNOWLEDGE</a:t>
            </a:r>
          </a:p>
        </p:txBody>
      </p:sp>
      <p:sp>
        <p:nvSpPr>
          <p:cNvPr id="5" name="TextBox 5"/>
          <p:cNvSpPr txBox="1"/>
          <p:nvPr/>
        </p:nvSpPr>
        <p:spPr>
          <a:xfrm>
            <a:off x="1511303" y="3837320"/>
            <a:ext cx="12607425" cy="4823762"/>
          </a:xfrm>
          <a:prstGeom prst="rect">
            <a:avLst/>
          </a:prstGeom>
        </p:spPr>
        <p:txBody>
          <a:bodyPr lIns="0" tIns="0" rIns="0" bIns="0" rtlCol="0" anchor="t">
            <a:spAutoFit/>
          </a:bodyPr>
          <a:lstStyle/>
          <a:p>
            <a:pPr marL="0" lvl="0" indent="0" algn="l">
              <a:lnSpc>
                <a:spcPts val="7533"/>
              </a:lnSpc>
              <a:spcBef>
                <a:spcPct val="0"/>
              </a:spcBef>
            </a:pPr>
            <a:r>
              <a:rPr lang="en-US" sz="7929" u="none" strike="noStrike">
                <a:solidFill>
                  <a:srgbClr val="1C1851"/>
                </a:solidFill>
                <a:latin typeface="WWF"/>
                <a:ea typeface="WWF"/>
                <a:cs typeface="WWF"/>
                <a:sym typeface="WWF"/>
              </a:rPr>
              <a:t>You are having dinner at a restaurant and suddenly see your best friend's husband dining with another woman you don't know. They seem to be pretty intimate.</a:t>
            </a:r>
          </a:p>
          <a:p>
            <a:pPr marL="0" lvl="0" indent="0" algn="l">
              <a:lnSpc>
                <a:spcPts val="7533"/>
              </a:lnSpc>
              <a:spcBef>
                <a:spcPct val="0"/>
              </a:spcBef>
            </a:pPr>
            <a:r>
              <a:rPr lang="en-US" sz="7929" u="none" strike="noStrike">
                <a:solidFill>
                  <a:srgbClr val="6F6BA0"/>
                </a:solidFill>
                <a:latin typeface="WWF"/>
                <a:ea typeface="WWF"/>
                <a:cs typeface="WWF"/>
                <a:sym typeface="WWF"/>
              </a:rPr>
              <a:t>What would you do?</a:t>
            </a:r>
          </a:p>
        </p:txBody>
      </p:sp>
      <p:grpSp>
        <p:nvGrpSpPr>
          <p:cNvPr id="6" name="Group 6"/>
          <p:cNvGrpSpPr/>
          <p:nvPr/>
        </p:nvGrpSpPr>
        <p:grpSpPr>
          <a:xfrm>
            <a:off x="285750" y="9591675"/>
            <a:ext cx="17678400" cy="47625"/>
            <a:chOff x="0" y="0"/>
            <a:chExt cx="23571200" cy="63500"/>
          </a:xfrm>
        </p:grpSpPr>
        <p:sp>
          <p:nvSpPr>
            <p:cNvPr id="7" name="Freeform 7"/>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8" name="TextBox 8"/>
          <p:cNvSpPr txBox="1"/>
          <p:nvPr/>
        </p:nvSpPr>
        <p:spPr>
          <a:xfrm>
            <a:off x="238125" y="9858375"/>
            <a:ext cx="2924175"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ED6436"/>
                </a:solidFill>
                <a:latin typeface="Open Sans Bold"/>
                <a:ea typeface="Open Sans Bold"/>
                <a:cs typeface="Open Sans Bold"/>
                <a:sym typeface="Open Sans Bold"/>
              </a:rPr>
              <a:t>Activity 1.11 </a:t>
            </a:r>
            <a:r>
              <a:rPr lang="en-US" sz="1350" b="1" u="none" strike="noStrike">
                <a:solidFill>
                  <a:srgbClr val="6F6BA0"/>
                </a:solidFill>
                <a:latin typeface="Open Sans Bold"/>
                <a:ea typeface="Open Sans Bold"/>
                <a:cs typeface="Open Sans Bold"/>
                <a:sym typeface="Open Sans Bold"/>
              </a:rPr>
              <a:t>- What would you do?</a:t>
            </a:r>
          </a:p>
        </p:txBody>
      </p:sp>
      <p:sp>
        <p:nvSpPr>
          <p:cNvPr id="9" name="TextBox 9"/>
          <p:cNvSpPr txBox="1"/>
          <p:nvPr/>
        </p:nvSpPr>
        <p:spPr>
          <a:xfrm>
            <a:off x="1588770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
        <p:nvSpPr>
          <p:cNvPr id="10" name="Freeform 10"/>
          <p:cNvSpPr/>
          <p:nvPr/>
        </p:nvSpPr>
        <p:spPr>
          <a:xfrm rot="-10800000">
            <a:off x="1511303" y="1220224"/>
            <a:ext cx="2963836" cy="2159896"/>
          </a:xfrm>
          <a:custGeom>
            <a:avLst/>
            <a:gdLst/>
            <a:ahLst/>
            <a:cxnLst/>
            <a:rect l="l" t="t" r="r" b="b"/>
            <a:pathLst>
              <a:path w="2963836" h="2159896">
                <a:moveTo>
                  <a:pt x="0" y="0"/>
                </a:moveTo>
                <a:lnTo>
                  <a:pt x="2963836" y="0"/>
                </a:lnTo>
                <a:lnTo>
                  <a:pt x="2963836" y="2159896"/>
                </a:lnTo>
                <a:lnTo>
                  <a:pt x="0" y="2159896"/>
                </a:lnTo>
                <a:lnTo>
                  <a:pt x="0" y="0"/>
                </a:lnTo>
                <a:close/>
              </a:path>
            </a:pathLst>
          </a:custGeom>
          <a:blipFill>
            <a:blip r:embed="rId3"/>
            <a:stretch>
              <a:fillRect/>
            </a:stretch>
          </a:blipFill>
        </p:spPr>
      </p:sp>
      <p:sp>
        <p:nvSpPr>
          <p:cNvPr id="11" name="Freeform 11"/>
          <p:cNvSpPr/>
          <p:nvPr/>
        </p:nvSpPr>
        <p:spPr>
          <a:xfrm rot="573332">
            <a:off x="14504811" y="1765356"/>
            <a:ext cx="2490580" cy="4859668"/>
          </a:xfrm>
          <a:custGeom>
            <a:avLst/>
            <a:gdLst/>
            <a:ahLst/>
            <a:cxnLst/>
            <a:rect l="l" t="t" r="r" b="b"/>
            <a:pathLst>
              <a:path w="2490580" h="4859668">
                <a:moveTo>
                  <a:pt x="0" y="0"/>
                </a:moveTo>
                <a:lnTo>
                  <a:pt x="2490580" y="0"/>
                </a:lnTo>
                <a:lnTo>
                  <a:pt x="2490580" y="4859668"/>
                </a:lnTo>
                <a:lnTo>
                  <a:pt x="0" y="4859668"/>
                </a:lnTo>
                <a:lnTo>
                  <a:pt x="0" y="0"/>
                </a:lnTo>
                <a:close/>
              </a:path>
            </a:pathLst>
          </a:custGeom>
          <a:blipFill>
            <a:blip r:embed="rId4"/>
            <a:stretch>
              <a:fillRect/>
            </a:stretch>
          </a:blipFill>
        </p:spPr>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88B32D"/>
            </a:solidFill>
          </p:spPr>
        </p:sp>
      </p:grpSp>
      <p:sp>
        <p:nvSpPr>
          <p:cNvPr id="4" name="TextBox 4"/>
          <p:cNvSpPr txBox="1"/>
          <p:nvPr/>
        </p:nvSpPr>
        <p:spPr>
          <a:xfrm>
            <a:off x="990600" y="600075"/>
            <a:ext cx="3933825" cy="352425"/>
          </a:xfrm>
          <a:prstGeom prst="rect">
            <a:avLst/>
          </a:prstGeom>
        </p:spPr>
        <p:txBody>
          <a:bodyPr lIns="0" tIns="0" rIns="0" bIns="0" rtlCol="0" anchor="t">
            <a:spAutoFit/>
          </a:bodyPr>
          <a:lstStyle/>
          <a:p>
            <a:pPr marL="0" lvl="0" indent="0" algn="l">
              <a:lnSpc>
                <a:spcPts val="2847"/>
              </a:lnSpc>
              <a:spcBef>
                <a:spcPct val="0"/>
              </a:spcBef>
            </a:pPr>
            <a:r>
              <a:rPr lang="en-US" sz="2372" u="none" strike="noStrike">
                <a:solidFill>
                  <a:srgbClr val="3B3677"/>
                </a:solidFill>
                <a:latin typeface="WWF"/>
                <a:ea typeface="WWF"/>
                <a:cs typeface="WWF"/>
                <a:sym typeface="WWF"/>
              </a:rPr>
              <a:t>DAY 1 · FOUNDATIONAL GENDER KNOWLEDGE</a:t>
            </a:r>
          </a:p>
        </p:txBody>
      </p:sp>
      <p:sp>
        <p:nvSpPr>
          <p:cNvPr id="5" name="TextBox 5"/>
          <p:cNvSpPr txBox="1"/>
          <p:nvPr/>
        </p:nvSpPr>
        <p:spPr>
          <a:xfrm>
            <a:off x="1511303" y="3942743"/>
            <a:ext cx="11058451" cy="3871262"/>
          </a:xfrm>
          <a:prstGeom prst="rect">
            <a:avLst/>
          </a:prstGeom>
        </p:spPr>
        <p:txBody>
          <a:bodyPr lIns="0" tIns="0" rIns="0" bIns="0" rtlCol="0" anchor="t">
            <a:spAutoFit/>
          </a:bodyPr>
          <a:lstStyle/>
          <a:p>
            <a:pPr marL="0" lvl="0" indent="0" algn="l">
              <a:lnSpc>
                <a:spcPts val="7533"/>
              </a:lnSpc>
              <a:spcBef>
                <a:spcPct val="0"/>
              </a:spcBef>
            </a:pPr>
            <a:r>
              <a:rPr lang="en-US" sz="7929" u="none" strike="noStrike">
                <a:solidFill>
                  <a:srgbClr val="1C1851"/>
                </a:solidFill>
                <a:latin typeface="WWF"/>
                <a:ea typeface="WWF"/>
                <a:cs typeface="WWF"/>
                <a:sym typeface="WWF"/>
              </a:rPr>
              <a:t>Your teenage brother comes to you saying he wishes to leave home and move in with his male partner.</a:t>
            </a:r>
          </a:p>
          <a:p>
            <a:pPr marL="0" lvl="0" indent="0" algn="l">
              <a:lnSpc>
                <a:spcPts val="7533"/>
              </a:lnSpc>
              <a:spcBef>
                <a:spcPct val="0"/>
              </a:spcBef>
            </a:pPr>
            <a:r>
              <a:rPr lang="en-US" sz="7929" u="none" strike="noStrike">
                <a:solidFill>
                  <a:srgbClr val="6F6BA0"/>
                </a:solidFill>
                <a:latin typeface="WWF"/>
                <a:ea typeface="WWF"/>
                <a:cs typeface="WWF"/>
                <a:sym typeface="WWF"/>
              </a:rPr>
              <a:t>What would you do?</a:t>
            </a:r>
          </a:p>
        </p:txBody>
      </p:sp>
      <p:grpSp>
        <p:nvGrpSpPr>
          <p:cNvPr id="6" name="Group 6"/>
          <p:cNvGrpSpPr/>
          <p:nvPr/>
        </p:nvGrpSpPr>
        <p:grpSpPr>
          <a:xfrm>
            <a:off x="285750" y="9591675"/>
            <a:ext cx="17678400" cy="47625"/>
            <a:chOff x="0" y="0"/>
            <a:chExt cx="23571200" cy="63500"/>
          </a:xfrm>
        </p:grpSpPr>
        <p:sp>
          <p:nvSpPr>
            <p:cNvPr id="7" name="Freeform 7"/>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8" name="TextBox 8"/>
          <p:cNvSpPr txBox="1"/>
          <p:nvPr/>
        </p:nvSpPr>
        <p:spPr>
          <a:xfrm>
            <a:off x="238125" y="9858375"/>
            <a:ext cx="2924175"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ED6436"/>
                </a:solidFill>
                <a:latin typeface="Open Sans Bold"/>
                <a:ea typeface="Open Sans Bold"/>
                <a:cs typeface="Open Sans Bold"/>
                <a:sym typeface="Open Sans Bold"/>
              </a:rPr>
              <a:t>Activity 1.11 </a:t>
            </a:r>
            <a:r>
              <a:rPr lang="en-US" sz="1350" b="1" u="none" strike="noStrike">
                <a:solidFill>
                  <a:srgbClr val="6F6BA0"/>
                </a:solidFill>
                <a:latin typeface="Open Sans Bold"/>
                <a:ea typeface="Open Sans Bold"/>
                <a:cs typeface="Open Sans Bold"/>
                <a:sym typeface="Open Sans Bold"/>
              </a:rPr>
              <a:t>- What would you do?</a:t>
            </a:r>
          </a:p>
        </p:txBody>
      </p:sp>
      <p:sp>
        <p:nvSpPr>
          <p:cNvPr id="9" name="TextBox 9"/>
          <p:cNvSpPr txBox="1"/>
          <p:nvPr/>
        </p:nvSpPr>
        <p:spPr>
          <a:xfrm>
            <a:off x="1588770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
        <p:nvSpPr>
          <p:cNvPr id="10" name="Freeform 10"/>
          <p:cNvSpPr/>
          <p:nvPr/>
        </p:nvSpPr>
        <p:spPr>
          <a:xfrm rot="-10800000">
            <a:off x="1475594" y="1592347"/>
            <a:ext cx="2963836" cy="2159896"/>
          </a:xfrm>
          <a:custGeom>
            <a:avLst/>
            <a:gdLst/>
            <a:ahLst/>
            <a:cxnLst/>
            <a:rect l="l" t="t" r="r" b="b"/>
            <a:pathLst>
              <a:path w="2963836" h="2159896">
                <a:moveTo>
                  <a:pt x="0" y="0"/>
                </a:moveTo>
                <a:lnTo>
                  <a:pt x="2963837" y="0"/>
                </a:lnTo>
                <a:lnTo>
                  <a:pt x="2963837" y="2159896"/>
                </a:lnTo>
                <a:lnTo>
                  <a:pt x="0" y="2159896"/>
                </a:lnTo>
                <a:lnTo>
                  <a:pt x="0" y="0"/>
                </a:lnTo>
                <a:close/>
              </a:path>
            </a:pathLst>
          </a:custGeom>
          <a:blipFill>
            <a:blip r:embed="rId3"/>
            <a:stretch>
              <a:fillRect/>
            </a:stretch>
          </a:blipFill>
        </p:spPr>
      </p:sp>
      <p:sp>
        <p:nvSpPr>
          <p:cNvPr id="11" name="Freeform 11"/>
          <p:cNvSpPr/>
          <p:nvPr/>
        </p:nvSpPr>
        <p:spPr>
          <a:xfrm>
            <a:off x="12569754" y="3353290"/>
            <a:ext cx="2490580" cy="4859668"/>
          </a:xfrm>
          <a:custGeom>
            <a:avLst/>
            <a:gdLst/>
            <a:ahLst/>
            <a:cxnLst/>
            <a:rect l="l" t="t" r="r" b="b"/>
            <a:pathLst>
              <a:path w="2490580" h="4859668">
                <a:moveTo>
                  <a:pt x="0" y="0"/>
                </a:moveTo>
                <a:lnTo>
                  <a:pt x="2490580" y="0"/>
                </a:lnTo>
                <a:lnTo>
                  <a:pt x="2490580" y="4859668"/>
                </a:lnTo>
                <a:lnTo>
                  <a:pt x="0" y="4859668"/>
                </a:lnTo>
                <a:lnTo>
                  <a:pt x="0" y="0"/>
                </a:lnTo>
                <a:close/>
              </a:path>
            </a:pathLst>
          </a:custGeom>
          <a:blipFill>
            <a:blip r:embed="rId4"/>
            <a:stretch>
              <a:fillRect/>
            </a:stretch>
          </a:blipFill>
        </p:spPr>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88B32D"/>
            </a:solidFill>
          </p:spPr>
        </p:sp>
      </p:grpSp>
      <p:sp>
        <p:nvSpPr>
          <p:cNvPr id="4" name="TextBox 4"/>
          <p:cNvSpPr txBox="1"/>
          <p:nvPr/>
        </p:nvSpPr>
        <p:spPr>
          <a:xfrm>
            <a:off x="990600" y="600075"/>
            <a:ext cx="3933825" cy="352425"/>
          </a:xfrm>
          <a:prstGeom prst="rect">
            <a:avLst/>
          </a:prstGeom>
        </p:spPr>
        <p:txBody>
          <a:bodyPr lIns="0" tIns="0" rIns="0" bIns="0" rtlCol="0" anchor="t">
            <a:spAutoFit/>
          </a:bodyPr>
          <a:lstStyle/>
          <a:p>
            <a:pPr marL="0" lvl="0" indent="0" algn="l">
              <a:lnSpc>
                <a:spcPts val="2847"/>
              </a:lnSpc>
              <a:spcBef>
                <a:spcPct val="0"/>
              </a:spcBef>
            </a:pPr>
            <a:r>
              <a:rPr lang="en-US" sz="2372" u="none" strike="noStrike">
                <a:solidFill>
                  <a:srgbClr val="3B3677"/>
                </a:solidFill>
                <a:latin typeface="WWF"/>
                <a:ea typeface="WWF"/>
                <a:cs typeface="WWF"/>
                <a:sym typeface="WWF"/>
              </a:rPr>
              <a:t>DAY 1 · FOUNDATIONAL GENDER KNOWLEDGE</a:t>
            </a:r>
          </a:p>
        </p:txBody>
      </p:sp>
      <p:sp>
        <p:nvSpPr>
          <p:cNvPr id="5" name="TextBox 5"/>
          <p:cNvSpPr txBox="1"/>
          <p:nvPr/>
        </p:nvSpPr>
        <p:spPr>
          <a:xfrm>
            <a:off x="1511303" y="1874369"/>
            <a:ext cx="14433547" cy="6728762"/>
          </a:xfrm>
          <a:prstGeom prst="rect">
            <a:avLst/>
          </a:prstGeom>
        </p:spPr>
        <p:txBody>
          <a:bodyPr lIns="0" tIns="0" rIns="0" bIns="0" rtlCol="0" anchor="t">
            <a:spAutoFit/>
          </a:bodyPr>
          <a:lstStyle/>
          <a:p>
            <a:pPr marL="0" lvl="0" indent="0" algn="l">
              <a:lnSpc>
                <a:spcPts val="7533"/>
              </a:lnSpc>
              <a:spcBef>
                <a:spcPct val="0"/>
              </a:spcBef>
            </a:pPr>
            <a:r>
              <a:rPr lang="en-US" sz="7929" u="none" strike="noStrike">
                <a:solidFill>
                  <a:srgbClr val="1C1851"/>
                </a:solidFill>
                <a:latin typeface="WWF"/>
                <a:ea typeface="WWF"/>
                <a:cs typeface="WWF"/>
                <a:sym typeface="WWF"/>
              </a:rPr>
              <a:t>Your close female friend started working as a part time bartender at night. She was very happy and got a lot of tip money. However, her boyfriend started to have arguments with her and ultimately asked her to quit the job because she does not have time for him. She came to you to ask for advice.</a:t>
            </a:r>
            <a:r>
              <a:rPr lang="en-US" sz="7929" u="none" strike="noStrike">
                <a:solidFill>
                  <a:srgbClr val="6F6BA0"/>
                </a:solidFill>
                <a:latin typeface="WWF"/>
                <a:ea typeface="WWF"/>
                <a:cs typeface="WWF"/>
                <a:sym typeface="WWF"/>
              </a:rPr>
              <a:t> What would you do?</a:t>
            </a:r>
          </a:p>
        </p:txBody>
      </p:sp>
      <p:grpSp>
        <p:nvGrpSpPr>
          <p:cNvPr id="6" name="Group 6"/>
          <p:cNvGrpSpPr/>
          <p:nvPr/>
        </p:nvGrpSpPr>
        <p:grpSpPr>
          <a:xfrm>
            <a:off x="285750" y="9591675"/>
            <a:ext cx="17678400" cy="47625"/>
            <a:chOff x="0" y="0"/>
            <a:chExt cx="23571200" cy="63500"/>
          </a:xfrm>
        </p:grpSpPr>
        <p:sp>
          <p:nvSpPr>
            <p:cNvPr id="7" name="Freeform 7"/>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8" name="TextBox 8"/>
          <p:cNvSpPr txBox="1"/>
          <p:nvPr/>
        </p:nvSpPr>
        <p:spPr>
          <a:xfrm>
            <a:off x="238125" y="9858375"/>
            <a:ext cx="3381478"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ED6436"/>
                </a:solidFill>
                <a:latin typeface="Open Sans Bold"/>
                <a:ea typeface="Open Sans Bold"/>
                <a:cs typeface="Open Sans Bold"/>
                <a:sym typeface="Open Sans Bold"/>
              </a:rPr>
              <a:t>Activity 1.11 </a:t>
            </a:r>
            <a:r>
              <a:rPr lang="en-US" sz="1350" b="1" u="none" strike="noStrike">
                <a:solidFill>
                  <a:srgbClr val="6F6BA0"/>
                </a:solidFill>
                <a:latin typeface="Open Sans Bold"/>
                <a:ea typeface="Open Sans Bold"/>
                <a:cs typeface="Open Sans Bold"/>
                <a:sym typeface="Open Sans Bold"/>
              </a:rPr>
              <a:t>- What would you do?</a:t>
            </a:r>
          </a:p>
        </p:txBody>
      </p:sp>
      <p:sp>
        <p:nvSpPr>
          <p:cNvPr id="9" name="TextBox 9"/>
          <p:cNvSpPr txBox="1"/>
          <p:nvPr/>
        </p:nvSpPr>
        <p:spPr>
          <a:xfrm>
            <a:off x="15944850" y="9829800"/>
            <a:ext cx="205740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
        <p:nvSpPr>
          <p:cNvPr id="10" name="Freeform 10"/>
          <p:cNvSpPr/>
          <p:nvPr/>
        </p:nvSpPr>
        <p:spPr>
          <a:xfrm rot="-10800000">
            <a:off x="0" y="1767148"/>
            <a:ext cx="1296101" cy="2159896"/>
          </a:xfrm>
          <a:custGeom>
            <a:avLst/>
            <a:gdLst/>
            <a:ahLst/>
            <a:cxnLst/>
            <a:rect l="l" t="t" r="r" b="b"/>
            <a:pathLst>
              <a:path w="1296101" h="2159896">
                <a:moveTo>
                  <a:pt x="0" y="0"/>
                </a:moveTo>
                <a:lnTo>
                  <a:pt x="1296101" y="0"/>
                </a:lnTo>
                <a:lnTo>
                  <a:pt x="1296101" y="2159896"/>
                </a:lnTo>
                <a:lnTo>
                  <a:pt x="0" y="2159896"/>
                </a:lnTo>
                <a:lnTo>
                  <a:pt x="0" y="0"/>
                </a:lnTo>
                <a:close/>
              </a:path>
            </a:pathLst>
          </a:custGeom>
          <a:blipFill>
            <a:blip r:embed="rId3"/>
            <a:stretch>
              <a:fillRect r="-128673"/>
            </a:stretch>
          </a:blipFill>
        </p:spPr>
      </p:sp>
      <p:sp>
        <p:nvSpPr>
          <p:cNvPr id="11" name="Freeform 11"/>
          <p:cNvSpPr/>
          <p:nvPr/>
        </p:nvSpPr>
        <p:spPr>
          <a:xfrm>
            <a:off x="16301940" y="2713666"/>
            <a:ext cx="1986060" cy="4859668"/>
          </a:xfrm>
          <a:custGeom>
            <a:avLst/>
            <a:gdLst/>
            <a:ahLst/>
            <a:cxnLst/>
            <a:rect l="l" t="t" r="r" b="b"/>
            <a:pathLst>
              <a:path w="1986060" h="4859668">
                <a:moveTo>
                  <a:pt x="0" y="0"/>
                </a:moveTo>
                <a:lnTo>
                  <a:pt x="1986060" y="0"/>
                </a:lnTo>
                <a:lnTo>
                  <a:pt x="1986060" y="4859668"/>
                </a:lnTo>
                <a:lnTo>
                  <a:pt x="0" y="4859668"/>
                </a:lnTo>
                <a:lnTo>
                  <a:pt x="0" y="0"/>
                </a:lnTo>
                <a:close/>
              </a:path>
            </a:pathLst>
          </a:custGeom>
          <a:blipFill>
            <a:blip r:embed="rId4"/>
            <a:stretch>
              <a:fillRect r="-25403"/>
            </a:stretch>
          </a:blipFill>
        </p:spPr>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88B32D"/>
            </a:solidFill>
          </p:spPr>
        </p:sp>
      </p:grpSp>
      <p:grpSp>
        <p:nvGrpSpPr>
          <p:cNvPr id="4" name="Group 4"/>
          <p:cNvGrpSpPr/>
          <p:nvPr/>
        </p:nvGrpSpPr>
        <p:grpSpPr>
          <a:xfrm>
            <a:off x="542925" y="2124075"/>
            <a:ext cx="1514475" cy="57150"/>
            <a:chOff x="0" y="0"/>
            <a:chExt cx="2019300" cy="76200"/>
          </a:xfrm>
        </p:grpSpPr>
        <p:sp>
          <p:nvSpPr>
            <p:cNvPr id="5" name="Freeform 5"/>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88B32D"/>
            </a:solidFill>
          </p:spPr>
        </p:sp>
      </p:grpSp>
      <p:grpSp>
        <p:nvGrpSpPr>
          <p:cNvPr id="6" name="Group 6"/>
          <p:cNvGrpSpPr/>
          <p:nvPr/>
        </p:nvGrpSpPr>
        <p:grpSpPr>
          <a:xfrm>
            <a:off x="285750" y="9591675"/>
            <a:ext cx="17678400" cy="47625"/>
            <a:chOff x="0" y="0"/>
            <a:chExt cx="23571200" cy="63500"/>
          </a:xfrm>
        </p:grpSpPr>
        <p:sp>
          <p:nvSpPr>
            <p:cNvPr id="7" name="Freeform 7"/>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8" name="Freeform 8"/>
          <p:cNvSpPr/>
          <p:nvPr/>
        </p:nvSpPr>
        <p:spPr>
          <a:xfrm>
            <a:off x="11893250" y="3058527"/>
            <a:ext cx="5080300" cy="6533148"/>
          </a:xfrm>
          <a:custGeom>
            <a:avLst/>
            <a:gdLst/>
            <a:ahLst/>
            <a:cxnLst/>
            <a:rect l="l" t="t" r="r" b="b"/>
            <a:pathLst>
              <a:path w="5080300" h="6533148">
                <a:moveTo>
                  <a:pt x="0" y="0"/>
                </a:moveTo>
                <a:lnTo>
                  <a:pt x="5080300" y="0"/>
                </a:lnTo>
                <a:lnTo>
                  <a:pt x="5080300" y="6533148"/>
                </a:lnTo>
                <a:lnTo>
                  <a:pt x="0" y="6533148"/>
                </a:lnTo>
                <a:lnTo>
                  <a:pt x="0" y="0"/>
                </a:lnTo>
                <a:close/>
              </a:path>
            </a:pathLst>
          </a:custGeom>
          <a:blipFill>
            <a:blip r:embed="rId3"/>
            <a:stretch>
              <a:fillRect l="-14771" t="-5876" r="-12757" b="-22497"/>
            </a:stretch>
          </a:blipFill>
        </p:spPr>
      </p:sp>
      <p:sp>
        <p:nvSpPr>
          <p:cNvPr id="9" name="TextBox 9"/>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1 · FOUNDATIONAL GENDER KNOWLEDGE</a:t>
            </a:r>
          </a:p>
        </p:txBody>
      </p:sp>
      <p:sp>
        <p:nvSpPr>
          <p:cNvPr id="10" name="TextBox 10"/>
          <p:cNvSpPr txBox="1"/>
          <p:nvPr/>
        </p:nvSpPr>
        <p:spPr>
          <a:xfrm>
            <a:off x="542925" y="857250"/>
            <a:ext cx="9667875" cy="1181100"/>
          </a:xfrm>
          <a:prstGeom prst="rect">
            <a:avLst/>
          </a:prstGeom>
        </p:spPr>
        <p:txBody>
          <a:bodyPr lIns="0" tIns="0" rIns="0" bIns="0" rtlCol="0" anchor="t">
            <a:spAutoFit/>
          </a:bodyPr>
          <a:lstStyle/>
          <a:p>
            <a:pPr marL="0" lvl="0" indent="0" algn="l">
              <a:lnSpc>
                <a:spcPts val="9347"/>
              </a:lnSpc>
              <a:spcBef>
                <a:spcPct val="0"/>
              </a:spcBef>
            </a:pPr>
            <a:r>
              <a:rPr lang="en-US" sz="7490" u="none" strike="noStrike">
                <a:solidFill>
                  <a:srgbClr val="1C1851"/>
                </a:solidFill>
                <a:latin typeface="WWF"/>
                <a:ea typeface="WWF"/>
                <a:cs typeface="WWF"/>
                <a:sym typeface="WWF"/>
              </a:rPr>
              <a:t>REFLECT…</a:t>
            </a:r>
          </a:p>
        </p:txBody>
      </p:sp>
      <p:sp>
        <p:nvSpPr>
          <p:cNvPr id="11" name="TextBox 11"/>
          <p:cNvSpPr txBox="1"/>
          <p:nvPr/>
        </p:nvSpPr>
        <p:spPr>
          <a:xfrm>
            <a:off x="542925" y="2766874"/>
            <a:ext cx="8713654" cy="676275"/>
          </a:xfrm>
          <a:prstGeom prst="rect">
            <a:avLst/>
          </a:prstGeom>
        </p:spPr>
        <p:txBody>
          <a:bodyPr lIns="0" tIns="0" rIns="0" bIns="0" rtlCol="0" anchor="t">
            <a:spAutoFit/>
          </a:bodyPr>
          <a:lstStyle/>
          <a:p>
            <a:pPr marL="539749" lvl="1" indent="-269875" algn="l">
              <a:lnSpc>
                <a:spcPts val="2699"/>
              </a:lnSpc>
              <a:spcBef>
                <a:spcPct val="0"/>
              </a:spcBef>
              <a:buFont typeface="Arial"/>
              <a:buChar char="•"/>
            </a:pPr>
            <a:r>
              <a:rPr lang="en-US" sz="2499" b="1" u="none" strike="noStrike">
                <a:solidFill>
                  <a:srgbClr val="3B3677"/>
                </a:solidFill>
                <a:latin typeface="Open Sans Bold"/>
                <a:ea typeface="Open Sans Bold"/>
                <a:cs typeface="Open Sans Bold"/>
                <a:sym typeface="Open Sans Bold"/>
              </a:rPr>
              <a:t>Were your own assumptions and biases at play when you determined your actions?</a:t>
            </a:r>
          </a:p>
        </p:txBody>
      </p:sp>
      <p:sp>
        <p:nvSpPr>
          <p:cNvPr id="12" name="TextBox 12"/>
          <p:cNvSpPr txBox="1"/>
          <p:nvPr/>
        </p:nvSpPr>
        <p:spPr>
          <a:xfrm>
            <a:off x="238125" y="9858375"/>
            <a:ext cx="2895991" cy="232572"/>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ED6436"/>
                </a:solidFill>
                <a:latin typeface="Open Sans Bold"/>
                <a:ea typeface="Open Sans Bold"/>
                <a:cs typeface="Open Sans Bold"/>
                <a:sym typeface="Open Sans Bold"/>
              </a:rPr>
              <a:t>Activity 1.11 </a:t>
            </a:r>
            <a:r>
              <a:rPr lang="en-US" sz="1350" b="1" u="none" strike="noStrike">
                <a:solidFill>
                  <a:srgbClr val="6F6BA0"/>
                </a:solidFill>
                <a:latin typeface="Open Sans Bold"/>
                <a:ea typeface="Open Sans Bold"/>
                <a:cs typeface="Open Sans Bold"/>
                <a:sym typeface="Open Sans Bold"/>
              </a:rPr>
              <a:t>- What would you do?</a:t>
            </a:r>
          </a:p>
        </p:txBody>
      </p:sp>
      <p:sp>
        <p:nvSpPr>
          <p:cNvPr id="13" name="TextBox 13"/>
          <p:cNvSpPr txBox="1"/>
          <p:nvPr/>
        </p:nvSpPr>
        <p:spPr>
          <a:xfrm>
            <a:off x="15944850" y="9829800"/>
            <a:ext cx="205740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
        <p:nvSpPr>
          <p:cNvPr id="14" name="Freeform 14"/>
          <p:cNvSpPr/>
          <p:nvPr/>
        </p:nvSpPr>
        <p:spPr>
          <a:xfrm>
            <a:off x="13831088" y="600075"/>
            <a:ext cx="1204624" cy="2350486"/>
          </a:xfrm>
          <a:custGeom>
            <a:avLst/>
            <a:gdLst/>
            <a:ahLst/>
            <a:cxnLst/>
            <a:rect l="l" t="t" r="r" b="b"/>
            <a:pathLst>
              <a:path w="1204624" h="2350486">
                <a:moveTo>
                  <a:pt x="0" y="0"/>
                </a:moveTo>
                <a:lnTo>
                  <a:pt x="1204624" y="0"/>
                </a:lnTo>
                <a:lnTo>
                  <a:pt x="1204624" y="2350486"/>
                </a:lnTo>
                <a:lnTo>
                  <a:pt x="0" y="2350486"/>
                </a:lnTo>
                <a:lnTo>
                  <a:pt x="0" y="0"/>
                </a:lnTo>
                <a:close/>
              </a:path>
            </a:pathLst>
          </a:custGeom>
          <a:blipFill>
            <a:blip r:embed="rId4"/>
            <a:stretch>
              <a:fillRect/>
            </a:stretch>
          </a:blipFill>
        </p:spPr>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88B32D"/>
            </a:solidFill>
          </p:spPr>
        </p:sp>
      </p:grpSp>
      <p:sp>
        <p:nvSpPr>
          <p:cNvPr id="4" name="TextBox 4"/>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1 · FOUNDATIONAL GENDER KNOWLEDGE</a:t>
            </a:r>
          </a:p>
        </p:txBody>
      </p:sp>
      <p:sp>
        <p:nvSpPr>
          <p:cNvPr id="5" name="TextBox 5"/>
          <p:cNvSpPr txBox="1"/>
          <p:nvPr/>
        </p:nvSpPr>
        <p:spPr>
          <a:xfrm>
            <a:off x="542925" y="857250"/>
            <a:ext cx="9667875" cy="1181100"/>
          </a:xfrm>
          <a:prstGeom prst="rect">
            <a:avLst/>
          </a:prstGeom>
        </p:spPr>
        <p:txBody>
          <a:bodyPr lIns="0" tIns="0" rIns="0" bIns="0" rtlCol="0" anchor="t">
            <a:spAutoFit/>
          </a:bodyPr>
          <a:lstStyle/>
          <a:p>
            <a:pPr marL="0" lvl="0" indent="0" algn="l">
              <a:lnSpc>
                <a:spcPts val="9347"/>
              </a:lnSpc>
              <a:spcBef>
                <a:spcPct val="0"/>
              </a:spcBef>
            </a:pPr>
            <a:r>
              <a:rPr lang="en-US" sz="7490" u="none" strike="noStrike">
                <a:solidFill>
                  <a:srgbClr val="1C1851"/>
                </a:solidFill>
                <a:latin typeface="WWF"/>
                <a:ea typeface="WWF"/>
                <a:cs typeface="WWF"/>
                <a:sym typeface="WWF"/>
              </a:rPr>
              <a:t>24 HOURS CLOCK</a:t>
            </a:r>
          </a:p>
        </p:txBody>
      </p:sp>
      <p:grpSp>
        <p:nvGrpSpPr>
          <p:cNvPr id="6" name="Group 6"/>
          <p:cNvGrpSpPr/>
          <p:nvPr/>
        </p:nvGrpSpPr>
        <p:grpSpPr>
          <a:xfrm>
            <a:off x="542925" y="2124075"/>
            <a:ext cx="1514475" cy="57150"/>
            <a:chOff x="0" y="0"/>
            <a:chExt cx="2019300" cy="76200"/>
          </a:xfrm>
        </p:grpSpPr>
        <p:sp>
          <p:nvSpPr>
            <p:cNvPr id="7" name="Freeform 7"/>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88B32D"/>
            </a:solidFill>
          </p:spPr>
        </p:sp>
      </p:grpSp>
      <p:grpSp>
        <p:nvGrpSpPr>
          <p:cNvPr id="8" name="Group 8"/>
          <p:cNvGrpSpPr/>
          <p:nvPr/>
        </p:nvGrpSpPr>
        <p:grpSpPr>
          <a:xfrm>
            <a:off x="285750" y="9591675"/>
            <a:ext cx="17678400" cy="47625"/>
            <a:chOff x="0" y="0"/>
            <a:chExt cx="23571200" cy="63500"/>
          </a:xfrm>
        </p:grpSpPr>
        <p:sp>
          <p:nvSpPr>
            <p:cNvPr id="9" name="Freeform 9"/>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10" name="TextBox 10"/>
          <p:cNvSpPr txBox="1"/>
          <p:nvPr/>
        </p:nvSpPr>
        <p:spPr>
          <a:xfrm>
            <a:off x="238125" y="9858375"/>
            <a:ext cx="2719388"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ED6436"/>
                </a:solidFill>
                <a:latin typeface="Open Sans Bold"/>
                <a:ea typeface="Open Sans Bold"/>
                <a:cs typeface="Open Sans Bold"/>
                <a:sym typeface="Open Sans Bold"/>
              </a:rPr>
              <a:t>Activity 1.12 </a:t>
            </a:r>
            <a:r>
              <a:rPr lang="en-US" sz="1350" b="1" u="none" strike="noStrike">
                <a:solidFill>
                  <a:srgbClr val="6F6BA0"/>
                </a:solidFill>
                <a:latin typeface="Open Sans Bold"/>
                <a:ea typeface="Open Sans Bold"/>
                <a:cs typeface="Open Sans Bold"/>
                <a:sym typeface="Open Sans Bold"/>
              </a:rPr>
              <a:t>- 24-Hours Clock</a:t>
            </a:r>
          </a:p>
        </p:txBody>
      </p:sp>
      <p:sp>
        <p:nvSpPr>
          <p:cNvPr id="11" name="TextBox 11"/>
          <p:cNvSpPr txBox="1"/>
          <p:nvPr/>
        </p:nvSpPr>
        <p:spPr>
          <a:xfrm>
            <a:off x="15944850" y="9829800"/>
            <a:ext cx="205740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grpSp>
        <p:nvGrpSpPr>
          <p:cNvPr id="12" name="Group 12"/>
          <p:cNvGrpSpPr/>
          <p:nvPr/>
        </p:nvGrpSpPr>
        <p:grpSpPr>
          <a:xfrm>
            <a:off x="1859884" y="2970531"/>
            <a:ext cx="14824011" cy="6069963"/>
            <a:chOff x="0" y="0"/>
            <a:chExt cx="2036723" cy="833974"/>
          </a:xfrm>
        </p:grpSpPr>
        <p:sp>
          <p:nvSpPr>
            <p:cNvPr id="13" name="Freeform 13"/>
            <p:cNvSpPr/>
            <p:nvPr/>
          </p:nvSpPr>
          <p:spPr>
            <a:xfrm>
              <a:off x="0" y="0"/>
              <a:ext cx="2036723" cy="833974"/>
            </a:xfrm>
            <a:custGeom>
              <a:avLst/>
              <a:gdLst/>
              <a:ahLst/>
              <a:cxnLst/>
              <a:rect l="l" t="t" r="r" b="b"/>
              <a:pathLst>
                <a:path w="2036723" h="833974">
                  <a:moveTo>
                    <a:pt x="5745" y="0"/>
                  </a:moveTo>
                  <a:lnTo>
                    <a:pt x="2030978" y="0"/>
                  </a:lnTo>
                  <a:cubicBezTo>
                    <a:pt x="2032502" y="0"/>
                    <a:pt x="2033963" y="605"/>
                    <a:pt x="2035041" y="1683"/>
                  </a:cubicBezTo>
                  <a:cubicBezTo>
                    <a:pt x="2036118" y="2760"/>
                    <a:pt x="2036723" y="4221"/>
                    <a:pt x="2036723" y="5745"/>
                  </a:cubicBezTo>
                  <a:lnTo>
                    <a:pt x="2036723" y="828229"/>
                  </a:lnTo>
                  <a:cubicBezTo>
                    <a:pt x="2036723" y="831402"/>
                    <a:pt x="2034151" y="833974"/>
                    <a:pt x="2030978" y="833974"/>
                  </a:cubicBezTo>
                  <a:lnTo>
                    <a:pt x="5745" y="833974"/>
                  </a:lnTo>
                  <a:cubicBezTo>
                    <a:pt x="2572" y="833974"/>
                    <a:pt x="0" y="831402"/>
                    <a:pt x="0" y="828229"/>
                  </a:cubicBezTo>
                  <a:lnTo>
                    <a:pt x="0" y="5745"/>
                  </a:lnTo>
                  <a:cubicBezTo>
                    <a:pt x="0" y="2572"/>
                    <a:pt x="2572" y="0"/>
                    <a:pt x="5745" y="0"/>
                  </a:cubicBezTo>
                  <a:close/>
                </a:path>
              </a:pathLst>
            </a:custGeom>
            <a:solidFill>
              <a:srgbClr val="FFFFFF"/>
            </a:solidFill>
            <a:ln w="9525" cap="sq">
              <a:solidFill>
                <a:srgbClr val="E6E2F0"/>
              </a:solidFill>
              <a:prstDash val="solid"/>
              <a:miter/>
            </a:ln>
          </p:spPr>
        </p:sp>
        <p:sp>
          <p:nvSpPr>
            <p:cNvPr id="14" name="TextBox 14"/>
            <p:cNvSpPr txBox="1"/>
            <p:nvPr/>
          </p:nvSpPr>
          <p:spPr>
            <a:xfrm>
              <a:off x="0" y="-47625"/>
              <a:ext cx="2036723" cy="881599"/>
            </a:xfrm>
            <a:prstGeom prst="rect">
              <a:avLst/>
            </a:prstGeom>
          </p:spPr>
          <p:txBody>
            <a:bodyPr lIns="50800" tIns="50800" rIns="50800" bIns="50800" rtlCol="0" anchor="ctr"/>
            <a:lstStyle/>
            <a:p>
              <a:pPr algn="ctr">
                <a:lnSpc>
                  <a:spcPts val="1847"/>
                </a:lnSpc>
              </a:pPr>
              <a:endParaRPr/>
            </a:p>
          </p:txBody>
        </p:sp>
      </p:grpSp>
      <p:grpSp>
        <p:nvGrpSpPr>
          <p:cNvPr id="15" name="Group 15"/>
          <p:cNvGrpSpPr/>
          <p:nvPr/>
        </p:nvGrpSpPr>
        <p:grpSpPr>
          <a:xfrm>
            <a:off x="1884011" y="3002663"/>
            <a:ext cx="10087163" cy="896321"/>
            <a:chOff x="0" y="0"/>
            <a:chExt cx="14600676" cy="1297381"/>
          </a:xfrm>
        </p:grpSpPr>
        <p:sp>
          <p:nvSpPr>
            <p:cNvPr id="16" name="Freeform 16"/>
            <p:cNvSpPr/>
            <p:nvPr/>
          </p:nvSpPr>
          <p:spPr>
            <a:xfrm>
              <a:off x="0" y="0"/>
              <a:ext cx="14600727" cy="1297406"/>
            </a:xfrm>
            <a:custGeom>
              <a:avLst/>
              <a:gdLst/>
              <a:ahLst/>
              <a:cxnLst/>
              <a:rect l="l" t="t" r="r" b="b"/>
              <a:pathLst>
                <a:path w="14600727" h="1297406">
                  <a:moveTo>
                    <a:pt x="38903" y="0"/>
                  </a:moveTo>
                  <a:lnTo>
                    <a:pt x="14561824" y="0"/>
                  </a:lnTo>
                  <a:cubicBezTo>
                    <a:pt x="14572142" y="0"/>
                    <a:pt x="14582037" y="4099"/>
                    <a:pt x="14589333" y="11395"/>
                  </a:cubicBezTo>
                  <a:cubicBezTo>
                    <a:pt x="14596628" y="18690"/>
                    <a:pt x="14600727" y="28586"/>
                    <a:pt x="14600727" y="38903"/>
                  </a:cubicBezTo>
                  <a:lnTo>
                    <a:pt x="14600727" y="1258503"/>
                  </a:lnTo>
                  <a:cubicBezTo>
                    <a:pt x="14600727" y="1279989"/>
                    <a:pt x="14583310" y="1297406"/>
                    <a:pt x="14561824" y="1297406"/>
                  </a:cubicBezTo>
                  <a:lnTo>
                    <a:pt x="38903" y="1297406"/>
                  </a:lnTo>
                  <a:cubicBezTo>
                    <a:pt x="28586" y="1297406"/>
                    <a:pt x="18690" y="1293307"/>
                    <a:pt x="11395" y="1286012"/>
                  </a:cubicBezTo>
                  <a:cubicBezTo>
                    <a:pt x="4099" y="1278716"/>
                    <a:pt x="0" y="1268821"/>
                    <a:pt x="0" y="1258503"/>
                  </a:cubicBezTo>
                  <a:lnTo>
                    <a:pt x="0" y="38903"/>
                  </a:lnTo>
                  <a:cubicBezTo>
                    <a:pt x="0" y="28586"/>
                    <a:pt x="4099" y="18690"/>
                    <a:pt x="11395" y="11395"/>
                  </a:cubicBezTo>
                  <a:cubicBezTo>
                    <a:pt x="18690" y="4099"/>
                    <a:pt x="28586" y="0"/>
                    <a:pt x="38903" y="0"/>
                  </a:cubicBezTo>
                  <a:close/>
                </a:path>
              </a:pathLst>
            </a:custGeom>
            <a:solidFill>
              <a:srgbClr val="9FCC3F"/>
            </a:solidFill>
          </p:spPr>
        </p:sp>
      </p:grpSp>
      <p:grpSp>
        <p:nvGrpSpPr>
          <p:cNvPr id="17" name="Group 17"/>
          <p:cNvGrpSpPr/>
          <p:nvPr/>
        </p:nvGrpSpPr>
        <p:grpSpPr>
          <a:xfrm>
            <a:off x="1884011" y="3450824"/>
            <a:ext cx="2765734" cy="896321"/>
            <a:chOff x="0" y="0"/>
            <a:chExt cx="4003264" cy="1297381"/>
          </a:xfrm>
        </p:grpSpPr>
        <p:sp>
          <p:nvSpPr>
            <p:cNvPr id="18" name="Freeform 18"/>
            <p:cNvSpPr/>
            <p:nvPr/>
          </p:nvSpPr>
          <p:spPr>
            <a:xfrm>
              <a:off x="0" y="0"/>
              <a:ext cx="4003315" cy="1297406"/>
            </a:xfrm>
            <a:custGeom>
              <a:avLst/>
              <a:gdLst/>
              <a:ahLst/>
              <a:cxnLst/>
              <a:rect l="l" t="t" r="r" b="b"/>
              <a:pathLst>
                <a:path w="4003315" h="1297406">
                  <a:moveTo>
                    <a:pt x="0" y="0"/>
                  </a:moveTo>
                  <a:lnTo>
                    <a:pt x="4003315" y="0"/>
                  </a:lnTo>
                  <a:lnTo>
                    <a:pt x="4003315" y="1297406"/>
                  </a:lnTo>
                  <a:lnTo>
                    <a:pt x="0" y="1297406"/>
                  </a:lnTo>
                  <a:close/>
                </a:path>
              </a:pathLst>
            </a:custGeom>
            <a:solidFill>
              <a:srgbClr val="9FCC3F"/>
            </a:solidFill>
          </p:spPr>
        </p:sp>
      </p:grpSp>
      <p:sp>
        <p:nvSpPr>
          <p:cNvPr id="19" name="TextBox 19"/>
          <p:cNvSpPr txBox="1"/>
          <p:nvPr/>
        </p:nvSpPr>
        <p:spPr>
          <a:xfrm>
            <a:off x="2147996" y="3527024"/>
            <a:ext cx="2430757" cy="420369"/>
          </a:xfrm>
          <a:prstGeom prst="rect">
            <a:avLst/>
          </a:prstGeom>
        </p:spPr>
        <p:txBody>
          <a:bodyPr lIns="0" tIns="0" rIns="0" bIns="0" rtlCol="0" anchor="t">
            <a:spAutoFit/>
          </a:bodyPr>
          <a:lstStyle/>
          <a:p>
            <a:pPr algn="l">
              <a:lnSpc>
                <a:spcPts val="3289"/>
              </a:lnSpc>
            </a:pPr>
            <a:r>
              <a:rPr lang="en-US" sz="3390">
                <a:solidFill>
                  <a:srgbClr val="FFFFFF"/>
                </a:solidFill>
                <a:latin typeface="WWF"/>
                <a:ea typeface="WWF"/>
                <a:cs typeface="WWF"/>
                <a:sym typeface="WWF"/>
              </a:rPr>
              <a:t>TIME</a:t>
            </a:r>
          </a:p>
        </p:txBody>
      </p:sp>
      <p:grpSp>
        <p:nvGrpSpPr>
          <p:cNvPr id="20" name="Group 20"/>
          <p:cNvGrpSpPr/>
          <p:nvPr/>
        </p:nvGrpSpPr>
        <p:grpSpPr>
          <a:xfrm>
            <a:off x="4450436" y="3450824"/>
            <a:ext cx="5986225" cy="896321"/>
            <a:chOff x="0" y="0"/>
            <a:chExt cx="8664768" cy="1297381"/>
          </a:xfrm>
        </p:grpSpPr>
        <p:sp>
          <p:nvSpPr>
            <p:cNvPr id="21" name="Freeform 21"/>
            <p:cNvSpPr/>
            <p:nvPr/>
          </p:nvSpPr>
          <p:spPr>
            <a:xfrm>
              <a:off x="0" y="0"/>
              <a:ext cx="8664781" cy="1297406"/>
            </a:xfrm>
            <a:custGeom>
              <a:avLst/>
              <a:gdLst/>
              <a:ahLst/>
              <a:cxnLst/>
              <a:rect l="l" t="t" r="r" b="b"/>
              <a:pathLst>
                <a:path w="8664781" h="1297406">
                  <a:moveTo>
                    <a:pt x="0" y="0"/>
                  </a:moveTo>
                  <a:lnTo>
                    <a:pt x="8664781" y="0"/>
                  </a:lnTo>
                  <a:lnTo>
                    <a:pt x="8664781" y="1297406"/>
                  </a:lnTo>
                  <a:lnTo>
                    <a:pt x="0" y="1297406"/>
                  </a:lnTo>
                  <a:close/>
                </a:path>
              </a:pathLst>
            </a:custGeom>
            <a:solidFill>
              <a:srgbClr val="9FCC3F"/>
            </a:solidFill>
          </p:spPr>
        </p:sp>
      </p:grpSp>
      <p:grpSp>
        <p:nvGrpSpPr>
          <p:cNvPr id="22" name="Group 22"/>
          <p:cNvGrpSpPr/>
          <p:nvPr/>
        </p:nvGrpSpPr>
        <p:grpSpPr>
          <a:xfrm>
            <a:off x="4649736" y="3002663"/>
            <a:ext cx="5587625" cy="896321"/>
            <a:chOff x="0" y="0"/>
            <a:chExt cx="8087814" cy="1297381"/>
          </a:xfrm>
        </p:grpSpPr>
        <p:sp>
          <p:nvSpPr>
            <p:cNvPr id="23" name="Freeform 23"/>
            <p:cNvSpPr/>
            <p:nvPr/>
          </p:nvSpPr>
          <p:spPr>
            <a:xfrm>
              <a:off x="0" y="0"/>
              <a:ext cx="8087827" cy="1297406"/>
            </a:xfrm>
            <a:custGeom>
              <a:avLst/>
              <a:gdLst/>
              <a:ahLst/>
              <a:cxnLst/>
              <a:rect l="l" t="t" r="r" b="b"/>
              <a:pathLst>
                <a:path w="8087827" h="1297406">
                  <a:moveTo>
                    <a:pt x="141889" y="0"/>
                  </a:moveTo>
                  <a:lnTo>
                    <a:pt x="7945939" y="0"/>
                  </a:lnTo>
                  <a:cubicBezTo>
                    <a:pt x="8024302" y="0"/>
                    <a:pt x="8087827" y="63526"/>
                    <a:pt x="8087827" y="141889"/>
                  </a:cubicBezTo>
                  <a:lnTo>
                    <a:pt x="8087827" y="1155518"/>
                  </a:lnTo>
                  <a:cubicBezTo>
                    <a:pt x="8087827" y="1233880"/>
                    <a:pt x="8024302" y="1297406"/>
                    <a:pt x="7945939" y="1297406"/>
                  </a:cubicBezTo>
                  <a:lnTo>
                    <a:pt x="141889" y="1297406"/>
                  </a:lnTo>
                  <a:cubicBezTo>
                    <a:pt x="63526" y="1297406"/>
                    <a:pt x="0" y="1233880"/>
                    <a:pt x="0" y="1155518"/>
                  </a:cubicBezTo>
                  <a:lnTo>
                    <a:pt x="0" y="141889"/>
                  </a:lnTo>
                  <a:cubicBezTo>
                    <a:pt x="0" y="63526"/>
                    <a:pt x="63526" y="0"/>
                    <a:pt x="141889" y="0"/>
                  </a:cubicBezTo>
                  <a:close/>
                </a:path>
              </a:pathLst>
            </a:custGeom>
            <a:solidFill>
              <a:srgbClr val="9FCC3F"/>
            </a:solidFill>
          </p:spPr>
        </p:sp>
      </p:grpSp>
      <p:sp>
        <p:nvSpPr>
          <p:cNvPr id="24" name="TextBox 24"/>
          <p:cNvSpPr txBox="1"/>
          <p:nvPr/>
        </p:nvSpPr>
        <p:spPr>
          <a:xfrm>
            <a:off x="4913721" y="3527024"/>
            <a:ext cx="5252648" cy="420369"/>
          </a:xfrm>
          <a:prstGeom prst="rect">
            <a:avLst/>
          </a:prstGeom>
        </p:spPr>
        <p:txBody>
          <a:bodyPr lIns="0" tIns="0" rIns="0" bIns="0" rtlCol="0" anchor="t">
            <a:spAutoFit/>
          </a:bodyPr>
          <a:lstStyle/>
          <a:p>
            <a:pPr algn="l">
              <a:lnSpc>
                <a:spcPts val="3289"/>
              </a:lnSpc>
            </a:pPr>
            <a:r>
              <a:rPr lang="en-US" sz="3390">
                <a:solidFill>
                  <a:srgbClr val="FFFFFF"/>
                </a:solidFill>
                <a:latin typeface="WWF"/>
                <a:ea typeface="WWF"/>
                <a:cs typeface="WWF"/>
                <a:sym typeface="WWF"/>
              </a:rPr>
              <a:t>TASK</a:t>
            </a:r>
          </a:p>
        </p:txBody>
      </p:sp>
      <p:grpSp>
        <p:nvGrpSpPr>
          <p:cNvPr id="25" name="Group 25"/>
          <p:cNvGrpSpPr/>
          <p:nvPr/>
        </p:nvGrpSpPr>
        <p:grpSpPr>
          <a:xfrm>
            <a:off x="10237361" y="3450824"/>
            <a:ext cx="6446533" cy="896321"/>
            <a:chOff x="0" y="0"/>
            <a:chExt cx="9331042" cy="1297381"/>
          </a:xfrm>
        </p:grpSpPr>
        <p:sp>
          <p:nvSpPr>
            <p:cNvPr id="26" name="Freeform 26"/>
            <p:cNvSpPr/>
            <p:nvPr/>
          </p:nvSpPr>
          <p:spPr>
            <a:xfrm>
              <a:off x="0" y="0"/>
              <a:ext cx="9330987" cy="1297406"/>
            </a:xfrm>
            <a:custGeom>
              <a:avLst/>
              <a:gdLst/>
              <a:ahLst/>
              <a:cxnLst/>
              <a:rect l="l" t="t" r="r" b="b"/>
              <a:pathLst>
                <a:path w="9330987" h="1297406">
                  <a:moveTo>
                    <a:pt x="0" y="0"/>
                  </a:moveTo>
                  <a:lnTo>
                    <a:pt x="9330987" y="0"/>
                  </a:lnTo>
                  <a:lnTo>
                    <a:pt x="9330987" y="1297406"/>
                  </a:lnTo>
                  <a:lnTo>
                    <a:pt x="0" y="1297406"/>
                  </a:lnTo>
                  <a:close/>
                </a:path>
              </a:pathLst>
            </a:custGeom>
            <a:solidFill>
              <a:srgbClr val="9FCC3F"/>
            </a:solidFill>
          </p:spPr>
        </p:sp>
      </p:grpSp>
      <p:grpSp>
        <p:nvGrpSpPr>
          <p:cNvPr id="27" name="Group 27"/>
          <p:cNvGrpSpPr/>
          <p:nvPr/>
        </p:nvGrpSpPr>
        <p:grpSpPr>
          <a:xfrm>
            <a:off x="10237361" y="3002663"/>
            <a:ext cx="6446533" cy="896321"/>
            <a:chOff x="0" y="0"/>
            <a:chExt cx="9331042" cy="1297381"/>
          </a:xfrm>
        </p:grpSpPr>
        <p:sp>
          <p:nvSpPr>
            <p:cNvPr id="28" name="Freeform 28"/>
            <p:cNvSpPr/>
            <p:nvPr/>
          </p:nvSpPr>
          <p:spPr>
            <a:xfrm>
              <a:off x="0" y="0"/>
              <a:ext cx="9330987" cy="1297406"/>
            </a:xfrm>
            <a:custGeom>
              <a:avLst/>
              <a:gdLst/>
              <a:ahLst/>
              <a:cxnLst/>
              <a:rect l="l" t="t" r="r" b="b"/>
              <a:pathLst>
                <a:path w="9330987" h="1297406">
                  <a:moveTo>
                    <a:pt x="128899" y="0"/>
                  </a:moveTo>
                  <a:lnTo>
                    <a:pt x="9202088" y="0"/>
                  </a:lnTo>
                  <a:cubicBezTo>
                    <a:pt x="9273277" y="0"/>
                    <a:pt x="9330987" y="57710"/>
                    <a:pt x="9330987" y="128899"/>
                  </a:cubicBezTo>
                  <a:lnTo>
                    <a:pt x="9330987" y="1168507"/>
                  </a:lnTo>
                  <a:cubicBezTo>
                    <a:pt x="9330987" y="1239696"/>
                    <a:pt x="9273277" y="1297406"/>
                    <a:pt x="9202088" y="1297406"/>
                  </a:cubicBezTo>
                  <a:lnTo>
                    <a:pt x="128899" y="1297406"/>
                  </a:lnTo>
                  <a:cubicBezTo>
                    <a:pt x="57710" y="1297406"/>
                    <a:pt x="0" y="1239696"/>
                    <a:pt x="0" y="1168507"/>
                  </a:cubicBezTo>
                  <a:lnTo>
                    <a:pt x="0" y="128899"/>
                  </a:lnTo>
                  <a:cubicBezTo>
                    <a:pt x="0" y="57710"/>
                    <a:pt x="57710" y="0"/>
                    <a:pt x="128899" y="0"/>
                  </a:cubicBezTo>
                  <a:close/>
                </a:path>
              </a:pathLst>
            </a:custGeom>
            <a:solidFill>
              <a:srgbClr val="9FCC3F"/>
            </a:solidFill>
          </p:spPr>
        </p:sp>
      </p:grpSp>
      <p:sp>
        <p:nvSpPr>
          <p:cNvPr id="29" name="TextBox 29"/>
          <p:cNvSpPr txBox="1"/>
          <p:nvPr/>
        </p:nvSpPr>
        <p:spPr>
          <a:xfrm>
            <a:off x="10501346" y="3288511"/>
            <a:ext cx="3730444" cy="817889"/>
          </a:xfrm>
          <a:prstGeom prst="rect">
            <a:avLst/>
          </a:prstGeom>
        </p:spPr>
        <p:txBody>
          <a:bodyPr lIns="0" tIns="0" rIns="0" bIns="0" rtlCol="0" anchor="t">
            <a:spAutoFit/>
          </a:bodyPr>
          <a:lstStyle/>
          <a:p>
            <a:pPr algn="l">
              <a:lnSpc>
                <a:spcPts val="3289"/>
              </a:lnSpc>
            </a:pPr>
            <a:r>
              <a:rPr lang="en-US" sz="3390">
                <a:solidFill>
                  <a:srgbClr val="FFFFFF"/>
                </a:solidFill>
                <a:latin typeface="WWF"/>
                <a:ea typeface="WWF"/>
                <a:cs typeface="WWF"/>
                <a:sym typeface="WWF"/>
              </a:rPr>
              <a:t>PRODUCTIVE / REPRODUCTIVE / COMMUNITY / LEISURE</a:t>
            </a:r>
          </a:p>
        </p:txBody>
      </p:sp>
      <p:grpSp>
        <p:nvGrpSpPr>
          <p:cNvPr id="30" name="Group 30"/>
          <p:cNvGrpSpPr/>
          <p:nvPr/>
        </p:nvGrpSpPr>
        <p:grpSpPr>
          <a:xfrm>
            <a:off x="1884011" y="4347145"/>
            <a:ext cx="2765734" cy="24831"/>
            <a:chOff x="0" y="0"/>
            <a:chExt cx="4003264" cy="35941"/>
          </a:xfrm>
        </p:grpSpPr>
        <p:sp>
          <p:nvSpPr>
            <p:cNvPr id="31" name="Freeform 31"/>
            <p:cNvSpPr/>
            <p:nvPr/>
          </p:nvSpPr>
          <p:spPr>
            <a:xfrm>
              <a:off x="0" y="0"/>
              <a:ext cx="4003315" cy="35941"/>
            </a:xfrm>
            <a:custGeom>
              <a:avLst/>
              <a:gdLst/>
              <a:ahLst/>
              <a:cxnLst/>
              <a:rect l="l" t="t" r="r" b="b"/>
              <a:pathLst>
                <a:path w="4003315" h="35941">
                  <a:moveTo>
                    <a:pt x="0" y="0"/>
                  </a:moveTo>
                  <a:lnTo>
                    <a:pt x="4003315" y="0"/>
                  </a:lnTo>
                  <a:lnTo>
                    <a:pt x="4003315" y="35941"/>
                  </a:lnTo>
                  <a:lnTo>
                    <a:pt x="0" y="35941"/>
                  </a:lnTo>
                  <a:close/>
                </a:path>
              </a:pathLst>
            </a:custGeom>
            <a:solidFill>
              <a:srgbClr val="E6E2F0"/>
            </a:solidFill>
          </p:spPr>
        </p:sp>
      </p:grpSp>
      <p:grpSp>
        <p:nvGrpSpPr>
          <p:cNvPr id="32" name="Group 32"/>
          <p:cNvGrpSpPr/>
          <p:nvPr/>
        </p:nvGrpSpPr>
        <p:grpSpPr>
          <a:xfrm>
            <a:off x="4649736" y="4347145"/>
            <a:ext cx="5587625" cy="24831"/>
            <a:chOff x="0" y="0"/>
            <a:chExt cx="8087814" cy="35941"/>
          </a:xfrm>
        </p:grpSpPr>
        <p:sp>
          <p:nvSpPr>
            <p:cNvPr id="33" name="Freeform 33"/>
            <p:cNvSpPr/>
            <p:nvPr/>
          </p:nvSpPr>
          <p:spPr>
            <a:xfrm>
              <a:off x="0" y="0"/>
              <a:ext cx="8087827" cy="35941"/>
            </a:xfrm>
            <a:custGeom>
              <a:avLst/>
              <a:gdLst/>
              <a:ahLst/>
              <a:cxnLst/>
              <a:rect l="l" t="t" r="r" b="b"/>
              <a:pathLst>
                <a:path w="8087827" h="35941">
                  <a:moveTo>
                    <a:pt x="0" y="0"/>
                  </a:moveTo>
                  <a:lnTo>
                    <a:pt x="8087827" y="0"/>
                  </a:lnTo>
                  <a:lnTo>
                    <a:pt x="8087827" y="35941"/>
                  </a:lnTo>
                  <a:lnTo>
                    <a:pt x="0" y="35941"/>
                  </a:lnTo>
                  <a:close/>
                </a:path>
              </a:pathLst>
            </a:custGeom>
            <a:solidFill>
              <a:srgbClr val="E6E2F0"/>
            </a:solidFill>
          </p:spPr>
        </p:sp>
      </p:grpSp>
      <p:grpSp>
        <p:nvGrpSpPr>
          <p:cNvPr id="34" name="Group 34"/>
          <p:cNvGrpSpPr/>
          <p:nvPr/>
        </p:nvGrpSpPr>
        <p:grpSpPr>
          <a:xfrm>
            <a:off x="10237361" y="4347145"/>
            <a:ext cx="5856393" cy="24831"/>
            <a:chOff x="0" y="0"/>
            <a:chExt cx="8476842" cy="35941"/>
          </a:xfrm>
        </p:grpSpPr>
        <p:sp>
          <p:nvSpPr>
            <p:cNvPr id="35" name="Freeform 35"/>
            <p:cNvSpPr/>
            <p:nvPr/>
          </p:nvSpPr>
          <p:spPr>
            <a:xfrm>
              <a:off x="0" y="0"/>
              <a:ext cx="8476792" cy="35941"/>
            </a:xfrm>
            <a:custGeom>
              <a:avLst/>
              <a:gdLst/>
              <a:ahLst/>
              <a:cxnLst/>
              <a:rect l="l" t="t" r="r" b="b"/>
              <a:pathLst>
                <a:path w="8476792" h="35941">
                  <a:moveTo>
                    <a:pt x="0" y="0"/>
                  </a:moveTo>
                  <a:lnTo>
                    <a:pt x="8476792" y="0"/>
                  </a:lnTo>
                  <a:lnTo>
                    <a:pt x="8476792" y="35941"/>
                  </a:lnTo>
                  <a:lnTo>
                    <a:pt x="0" y="35941"/>
                  </a:lnTo>
                  <a:close/>
                </a:path>
              </a:pathLst>
            </a:custGeom>
            <a:solidFill>
              <a:srgbClr val="E6E2F0"/>
            </a:solidFill>
          </p:spPr>
        </p:sp>
      </p:grpSp>
      <p:grpSp>
        <p:nvGrpSpPr>
          <p:cNvPr id="36" name="Group 36"/>
          <p:cNvGrpSpPr/>
          <p:nvPr/>
        </p:nvGrpSpPr>
        <p:grpSpPr>
          <a:xfrm rot="5400000">
            <a:off x="7182950" y="6009163"/>
            <a:ext cx="6037831" cy="24831"/>
            <a:chOff x="0" y="0"/>
            <a:chExt cx="8739465" cy="35941"/>
          </a:xfrm>
        </p:grpSpPr>
        <p:sp>
          <p:nvSpPr>
            <p:cNvPr id="37" name="Freeform 37"/>
            <p:cNvSpPr/>
            <p:nvPr/>
          </p:nvSpPr>
          <p:spPr>
            <a:xfrm>
              <a:off x="0" y="0"/>
              <a:ext cx="8739478" cy="35941"/>
            </a:xfrm>
            <a:custGeom>
              <a:avLst/>
              <a:gdLst/>
              <a:ahLst/>
              <a:cxnLst/>
              <a:rect l="l" t="t" r="r" b="b"/>
              <a:pathLst>
                <a:path w="8739478" h="35941">
                  <a:moveTo>
                    <a:pt x="0" y="0"/>
                  </a:moveTo>
                  <a:lnTo>
                    <a:pt x="8739478" y="0"/>
                  </a:lnTo>
                  <a:lnTo>
                    <a:pt x="8739478" y="35941"/>
                  </a:lnTo>
                  <a:lnTo>
                    <a:pt x="0" y="35941"/>
                  </a:lnTo>
                  <a:close/>
                </a:path>
              </a:pathLst>
            </a:custGeom>
            <a:solidFill>
              <a:srgbClr val="E6E2F0"/>
            </a:solidFill>
          </p:spPr>
        </p:sp>
      </p:grpSp>
      <p:grpSp>
        <p:nvGrpSpPr>
          <p:cNvPr id="38" name="Group 38"/>
          <p:cNvGrpSpPr/>
          <p:nvPr/>
        </p:nvGrpSpPr>
        <p:grpSpPr>
          <a:xfrm rot="5400000">
            <a:off x="1643245" y="6009163"/>
            <a:ext cx="6037831" cy="24831"/>
            <a:chOff x="0" y="0"/>
            <a:chExt cx="8739465" cy="35941"/>
          </a:xfrm>
        </p:grpSpPr>
        <p:sp>
          <p:nvSpPr>
            <p:cNvPr id="39" name="Freeform 39"/>
            <p:cNvSpPr/>
            <p:nvPr/>
          </p:nvSpPr>
          <p:spPr>
            <a:xfrm>
              <a:off x="0" y="0"/>
              <a:ext cx="8739478" cy="35941"/>
            </a:xfrm>
            <a:custGeom>
              <a:avLst/>
              <a:gdLst/>
              <a:ahLst/>
              <a:cxnLst/>
              <a:rect l="l" t="t" r="r" b="b"/>
              <a:pathLst>
                <a:path w="8739478" h="35941">
                  <a:moveTo>
                    <a:pt x="0" y="0"/>
                  </a:moveTo>
                  <a:lnTo>
                    <a:pt x="8739478" y="0"/>
                  </a:lnTo>
                  <a:lnTo>
                    <a:pt x="8739478" y="35941"/>
                  </a:lnTo>
                  <a:lnTo>
                    <a:pt x="0" y="35941"/>
                  </a:lnTo>
                  <a:close/>
                </a:path>
              </a:pathLst>
            </a:custGeom>
            <a:solidFill>
              <a:srgbClr val="E6E2F0"/>
            </a:solidFill>
          </p:spPr>
        </p:sp>
      </p:grpSp>
      <p:grpSp>
        <p:nvGrpSpPr>
          <p:cNvPr id="40" name="Group 40"/>
          <p:cNvGrpSpPr/>
          <p:nvPr/>
        </p:nvGrpSpPr>
        <p:grpSpPr>
          <a:xfrm>
            <a:off x="1884011" y="5514084"/>
            <a:ext cx="14799884" cy="3526410"/>
            <a:chOff x="0" y="0"/>
            <a:chExt cx="19733178" cy="4701880"/>
          </a:xfrm>
        </p:grpSpPr>
        <p:grpSp>
          <p:nvGrpSpPr>
            <p:cNvPr id="41" name="Group 41"/>
            <p:cNvGrpSpPr/>
            <p:nvPr/>
          </p:nvGrpSpPr>
          <p:grpSpPr>
            <a:xfrm>
              <a:off x="0" y="0"/>
              <a:ext cx="19733178" cy="33107"/>
              <a:chOff x="0" y="0"/>
              <a:chExt cx="21422108" cy="35941"/>
            </a:xfrm>
          </p:grpSpPr>
          <p:sp>
            <p:nvSpPr>
              <p:cNvPr id="42" name="Freeform 42"/>
              <p:cNvSpPr/>
              <p:nvPr/>
            </p:nvSpPr>
            <p:spPr>
              <a:xfrm>
                <a:off x="0" y="0"/>
                <a:ext cx="21421982" cy="35941"/>
              </a:xfrm>
              <a:custGeom>
                <a:avLst/>
                <a:gdLst/>
                <a:ahLst/>
                <a:cxnLst/>
                <a:rect l="l" t="t" r="r" b="b"/>
                <a:pathLst>
                  <a:path w="21421982" h="35941">
                    <a:moveTo>
                      <a:pt x="0" y="0"/>
                    </a:moveTo>
                    <a:lnTo>
                      <a:pt x="21421982" y="0"/>
                    </a:lnTo>
                    <a:lnTo>
                      <a:pt x="21421982" y="35941"/>
                    </a:lnTo>
                    <a:lnTo>
                      <a:pt x="0" y="35941"/>
                    </a:lnTo>
                    <a:close/>
                  </a:path>
                </a:pathLst>
              </a:custGeom>
              <a:solidFill>
                <a:srgbClr val="E6E2F0"/>
              </a:solidFill>
            </p:spPr>
          </p:sp>
        </p:grpSp>
        <p:grpSp>
          <p:nvGrpSpPr>
            <p:cNvPr id="43" name="Group 43"/>
            <p:cNvGrpSpPr/>
            <p:nvPr/>
          </p:nvGrpSpPr>
          <p:grpSpPr>
            <a:xfrm>
              <a:off x="0" y="3112854"/>
              <a:ext cx="19733178" cy="33107"/>
              <a:chOff x="0" y="0"/>
              <a:chExt cx="21422108" cy="35941"/>
            </a:xfrm>
          </p:grpSpPr>
          <p:sp>
            <p:nvSpPr>
              <p:cNvPr id="44" name="Freeform 44"/>
              <p:cNvSpPr/>
              <p:nvPr/>
            </p:nvSpPr>
            <p:spPr>
              <a:xfrm>
                <a:off x="0" y="0"/>
                <a:ext cx="21421982" cy="35941"/>
              </a:xfrm>
              <a:custGeom>
                <a:avLst/>
                <a:gdLst/>
                <a:ahLst/>
                <a:cxnLst/>
                <a:rect l="l" t="t" r="r" b="b"/>
                <a:pathLst>
                  <a:path w="21421982" h="35941">
                    <a:moveTo>
                      <a:pt x="0" y="0"/>
                    </a:moveTo>
                    <a:lnTo>
                      <a:pt x="21421982" y="0"/>
                    </a:lnTo>
                    <a:lnTo>
                      <a:pt x="21421982" y="35941"/>
                    </a:lnTo>
                    <a:lnTo>
                      <a:pt x="0" y="35941"/>
                    </a:lnTo>
                    <a:close/>
                  </a:path>
                </a:pathLst>
              </a:custGeom>
              <a:solidFill>
                <a:srgbClr val="E6E2F0"/>
              </a:solidFill>
            </p:spPr>
          </p:sp>
        </p:grpSp>
        <p:grpSp>
          <p:nvGrpSpPr>
            <p:cNvPr id="45" name="Group 45"/>
            <p:cNvGrpSpPr/>
            <p:nvPr/>
          </p:nvGrpSpPr>
          <p:grpSpPr>
            <a:xfrm>
              <a:off x="0" y="1555919"/>
              <a:ext cx="19733178" cy="33107"/>
              <a:chOff x="0" y="0"/>
              <a:chExt cx="21422108" cy="35941"/>
            </a:xfrm>
          </p:grpSpPr>
          <p:sp>
            <p:nvSpPr>
              <p:cNvPr id="46" name="Freeform 46"/>
              <p:cNvSpPr/>
              <p:nvPr/>
            </p:nvSpPr>
            <p:spPr>
              <a:xfrm>
                <a:off x="0" y="0"/>
                <a:ext cx="21421982" cy="35941"/>
              </a:xfrm>
              <a:custGeom>
                <a:avLst/>
                <a:gdLst/>
                <a:ahLst/>
                <a:cxnLst/>
                <a:rect l="l" t="t" r="r" b="b"/>
                <a:pathLst>
                  <a:path w="21421982" h="35941">
                    <a:moveTo>
                      <a:pt x="0" y="0"/>
                    </a:moveTo>
                    <a:lnTo>
                      <a:pt x="21421982" y="0"/>
                    </a:lnTo>
                    <a:lnTo>
                      <a:pt x="21421982" y="35941"/>
                    </a:lnTo>
                    <a:lnTo>
                      <a:pt x="0" y="35941"/>
                    </a:lnTo>
                    <a:close/>
                  </a:path>
                </a:pathLst>
              </a:custGeom>
              <a:solidFill>
                <a:srgbClr val="E6E2F0"/>
              </a:solidFill>
            </p:spPr>
          </p:sp>
        </p:grpSp>
        <p:grpSp>
          <p:nvGrpSpPr>
            <p:cNvPr id="47" name="Group 47"/>
            <p:cNvGrpSpPr/>
            <p:nvPr/>
          </p:nvGrpSpPr>
          <p:grpSpPr>
            <a:xfrm>
              <a:off x="0" y="4668773"/>
              <a:ext cx="19733178" cy="33107"/>
              <a:chOff x="0" y="0"/>
              <a:chExt cx="21422108" cy="35941"/>
            </a:xfrm>
          </p:grpSpPr>
          <p:sp>
            <p:nvSpPr>
              <p:cNvPr id="48" name="Freeform 48"/>
              <p:cNvSpPr/>
              <p:nvPr/>
            </p:nvSpPr>
            <p:spPr>
              <a:xfrm>
                <a:off x="0" y="0"/>
                <a:ext cx="21421982" cy="35941"/>
              </a:xfrm>
              <a:custGeom>
                <a:avLst/>
                <a:gdLst/>
                <a:ahLst/>
                <a:cxnLst/>
                <a:rect l="l" t="t" r="r" b="b"/>
                <a:pathLst>
                  <a:path w="21421982" h="35941">
                    <a:moveTo>
                      <a:pt x="0" y="0"/>
                    </a:moveTo>
                    <a:lnTo>
                      <a:pt x="21421982" y="0"/>
                    </a:lnTo>
                    <a:lnTo>
                      <a:pt x="21421982" y="35941"/>
                    </a:lnTo>
                    <a:lnTo>
                      <a:pt x="0" y="35941"/>
                    </a:lnTo>
                    <a:close/>
                  </a:path>
                </a:pathLst>
              </a:custGeom>
              <a:solidFill>
                <a:srgbClr val="E6E2F0"/>
              </a:solidFill>
            </p:spPr>
          </p:sp>
        </p:gr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88B32D"/>
            </a:solidFill>
          </p:spPr>
        </p:sp>
      </p:grpSp>
      <p:sp>
        <p:nvSpPr>
          <p:cNvPr id="4" name="TextBox 4"/>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1 · FOUNDATIONAL GENDER KNOWLEDGE</a:t>
            </a:r>
          </a:p>
        </p:txBody>
      </p:sp>
      <p:sp>
        <p:nvSpPr>
          <p:cNvPr id="5" name="TextBox 5"/>
          <p:cNvSpPr txBox="1"/>
          <p:nvPr/>
        </p:nvSpPr>
        <p:spPr>
          <a:xfrm>
            <a:off x="542925" y="857250"/>
            <a:ext cx="9667875" cy="1181100"/>
          </a:xfrm>
          <a:prstGeom prst="rect">
            <a:avLst/>
          </a:prstGeom>
        </p:spPr>
        <p:txBody>
          <a:bodyPr lIns="0" tIns="0" rIns="0" bIns="0" rtlCol="0" anchor="t">
            <a:spAutoFit/>
          </a:bodyPr>
          <a:lstStyle/>
          <a:p>
            <a:pPr marL="0" lvl="0" indent="0" algn="l">
              <a:lnSpc>
                <a:spcPts val="9347"/>
              </a:lnSpc>
              <a:spcBef>
                <a:spcPct val="0"/>
              </a:spcBef>
            </a:pPr>
            <a:r>
              <a:rPr lang="en-US" sz="7490" u="none" strike="noStrike">
                <a:solidFill>
                  <a:srgbClr val="1C1851"/>
                </a:solidFill>
                <a:latin typeface="WWF"/>
                <a:ea typeface="WWF"/>
                <a:cs typeface="WWF"/>
                <a:sym typeface="WWF"/>
              </a:rPr>
              <a:t>REFLECT…</a:t>
            </a:r>
          </a:p>
        </p:txBody>
      </p:sp>
      <p:grpSp>
        <p:nvGrpSpPr>
          <p:cNvPr id="6" name="Group 6"/>
          <p:cNvGrpSpPr/>
          <p:nvPr/>
        </p:nvGrpSpPr>
        <p:grpSpPr>
          <a:xfrm>
            <a:off x="542925" y="2124075"/>
            <a:ext cx="1514475" cy="57150"/>
            <a:chOff x="0" y="0"/>
            <a:chExt cx="2019300" cy="76200"/>
          </a:xfrm>
        </p:grpSpPr>
        <p:sp>
          <p:nvSpPr>
            <p:cNvPr id="7" name="Freeform 7"/>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88B32D"/>
            </a:solidFill>
          </p:spPr>
        </p:sp>
      </p:grpSp>
      <p:sp>
        <p:nvSpPr>
          <p:cNvPr id="8" name="TextBox 8"/>
          <p:cNvSpPr txBox="1"/>
          <p:nvPr/>
        </p:nvSpPr>
        <p:spPr>
          <a:xfrm>
            <a:off x="542925" y="2796086"/>
            <a:ext cx="11243260" cy="1009650"/>
          </a:xfrm>
          <a:prstGeom prst="rect">
            <a:avLst/>
          </a:prstGeom>
        </p:spPr>
        <p:txBody>
          <a:bodyPr lIns="0" tIns="0" rIns="0" bIns="0" rtlCol="0" anchor="t">
            <a:spAutoFit/>
          </a:bodyPr>
          <a:lstStyle/>
          <a:p>
            <a:pPr marL="539749" lvl="1" indent="-269875" algn="l">
              <a:lnSpc>
                <a:spcPts val="2699"/>
              </a:lnSpc>
              <a:buFont typeface="Arial"/>
              <a:buChar char="•"/>
            </a:pPr>
            <a:r>
              <a:rPr lang="en-US" sz="2499" b="1">
                <a:solidFill>
                  <a:srgbClr val="3B3677"/>
                </a:solidFill>
                <a:latin typeface="Open Sans Bold"/>
                <a:ea typeface="Open Sans Bold"/>
                <a:cs typeface="Open Sans Bold"/>
                <a:sym typeface="Open Sans Bold"/>
              </a:rPr>
              <a:t>Does this exercise reflect our own individual behaviour in our own families? If not, why do we expect different things in our home than what we perceive in our communities?</a:t>
            </a:r>
          </a:p>
        </p:txBody>
      </p:sp>
      <p:sp>
        <p:nvSpPr>
          <p:cNvPr id="9" name="TextBox 9"/>
          <p:cNvSpPr txBox="1"/>
          <p:nvPr/>
        </p:nvSpPr>
        <p:spPr>
          <a:xfrm>
            <a:off x="542925" y="4309471"/>
            <a:ext cx="10040969" cy="676275"/>
          </a:xfrm>
          <a:prstGeom prst="rect">
            <a:avLst/>
          </a:prstGeom>
        </p:spPr>
        <p:txBody>
          <a:bodyPr lIns="0" tIns="0" rIns="0" bIns="0" rtlCol="0" anchor="t">
            <a:spAutoFit/>
          </a:bodyPr>
          <a:lstStyle/>
          <a:p>
            <a:pPr marL="539749" lvl="1" indent="-269875" algn="l">
              <a:lnSpc>
                <a:spcPts val="2699"/>
              </a:lnSpc>
              <a:buFont typeface="Arial"/>
              <a:buChar char="•"/>
            </a:pPr>
            <a:r>
              <a:rPr lang="en-US" sz="2499" b="1">
                <a:solidFill>
                  <a:srgbClr val="3B3677"/>
                </a:solidFill>
                <a:latin typeface="Open Sans Bold"/>
                <a:ea typeface="Open Sans Bold"/>
                <a:cs typeface="Open Sans Bold"/>
                <a:sym typeface="Open Sans Bold"/>
              </a:rPr>
              <a:t>Is our individual behavior different from what we see as normal in our community?</a:t>
            </a:r>
          </a:p>
        </p:txBody>
      </p:sp>
      <p:sp>
        <p:nvSpPr>
          <p:cNvPr id="10" name="TextBox 10"/>
          <p:cNvSpPr txBox="1"/>
          <p:nvPr/>
        </p:nvSpPr>
        <p:spPr>
          <a:xfrm>
            <a:off x="542925" y="5429159"/>
            <a:ext cx="10735820" cy="676275"/>
          </a:xfrm>
          <a:prstGeom prst="rect">
            <a:avLst/>
          </a:prstGeom>
        </p:spPr>
        <p:txBody>
          <a:bodyPr lIns="0" tIns="0" rIns="0" bIns="0" rtlCol="0" anchor="t">
            <a:spAutoFit/>
          </a:bodyPr>
          <a:lstStyle/>
          <a:p>
            <a:pPr marL="539749" lvl="1" indent="-269875" algn="l">
              <a:lnSpc>
                <a:spcPts val="2699"/>
              </a:lnSpc>
              <a:buFont typeface="Arial"/>
              <a:buChar char="•"/>
            </a:pPr>
            <a:r>
              <a:rPr lang="en-US" sz="2499" b="1">
                <a:solidFill>
                  <a:srgbClr val="3B3677"/>
                </a:solidFill>
                <a:latin typeface="Open Sans Bold"/>
                <a:ea typeface="Open Sans Bold"/>
                <a:cs typeface="Open Sans Bold"/>
                <a:sym typeface="Open Sans Bold"/>
              </a:rPr>
              <a:t>How does it feel to look at this list of tasks and decisions as a man/woman? Is it fair? Why? Why not?</a:t>
            </a:r>
          </a:p>
        </p:txBody>
      </p:sp>
      <p:sp>
        <p:nvSpPr>
          <p:cNvPr id="11" name="TextBox 11"/>
          <p:cNvSpPr txBox="1"/>
          <p:nvPr/>
        </p:nvSpPr>
        <p:spPr>
          <a:xfrm>
            <a:off x="542925" y="6577604"/>
            <a:ext cx="7844467" cy="342900"/>
          </a:xfrm>
          <a:prstGeom prst="rect">
            <a:avLst/>
          </a:prstGeom>
        </p:spPr>
        <p:txBody>
          <a:bodyPr lIns="0" tIns="0" rIns="0" bIns="0" rtlCol="0" anchor="t">
            <a:spAutoFit/>
          </a:bodyPr>
          <a:lstStyle/>
          <a:p>
            <a:pPr marL="539749" lvl="1" indent="-269875" algn="l">
              <a:lnSpc>
                <a:spcPts val="2699"/>
              </a:lnSpc>
              <a:buFont typeface="Arial"/>
              <a:buChar char="•"/>
            </a:pPr>
            <a:r>
              <a:rPr lang="en-US" sz="2499" b="1">
                <a:solidFill>
                  <a:srgbClr val="3B3677"/>
                </a:solidFill>
                <a:latin typeface="Open Sans Bold"/>
                <a:ea typeface="Open Sans Bold"/>
                <a:cs typeface="Open Sans Bold"/>
                <a:sym typeface="Open Sans Bold"/>
              </a:rPr>
              <a:t>Do you wish it were different? Why?</a:t>
            </a:r>
          </a:p>
        </p:txBody>
      </p:sp>
      <p:grpSp>
        <p:nvGrpSpPr>
          <p:cNvPr id="12" name="Group 12"/>
          <p:cNvGrpSpPr/>
          <p:nvPr/>
        </p:nvGrpSpPr>
        <p:grpSpPr>
          <a:xfrm>
            <a:off x="285750" y="9591675"/>
            <a:ext cx="17678400" cy="47625"/>
            <a:chOff x="0" y="0"/>
            <a:chExt cx="23571200" cy="63500"/>
          </a:xfrm>
        </p:grpSpPr>
        <p:sp>
          <p:nvSpPr>
            <p:cNvPr id="13" name="Freeform 13"/>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14" name="TextBox 14"/>
          <p:cNvSpPr txBox="1"/>
          <p:nvPr/>
        </p:nvSpPr>
        <p:spPr>
          <a:xfrm>
            <a:off x="238125" y="9858375"/>
            <a:ext cx="2452154" cy="232572"/>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ED6436"/>
                </a:solidFill>
                <a:latin typeface="Open Sans Bold"/>
                <a:ea typeface="Open Sans Bold"/>
                <a:cs typeface="Open Sans Bold"/>
                <a:sym typeface="Open Sans Bold"/>
              </a:rPr>
              <a:t>Activity 1.12 </a:t>
            </a:r>
            <a:r>
              <a:rPr lang="en-US" sz="1350" b="1" u="none" strike="noStrike">
                <a:solidFill>
                  <a:srgbClr val="6F6BA0"/>
                </a:solidFill>
                <a:latin typeface="Open Sans Bold"/>
                <a:ea typeface="Open Sans Bold"/>
                <a:cs typeface="Open Sans Bold"/>
                <a:sym typeface="Open Sans Bold"/>
              </a:rPr>
              <a:t>- 24-Hours Clock</a:t>
            </a:r>
          </a:p>
        </p:txBody>
      </p:sp>
      <p:sp>
        <p:nvSpPr>
          <p:cNvPr id="15" name="TextBox 15"/>
          <p:cNvSpPr txBox="1"/>
          <p:nvPr/>
        </p:nvSpPr>
        <p:spPr>
          <a:xfrm>
            <a:off x="15944850" y="9829800"/>
            <a:ext cx="205740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sp>
        <p:nvSpPr>
          <p:cNvPr id="16" name="Freeform 16"/>
          <p:cNvSpPr/>
          <p:nvPr/>
        </p:nvSpPr>
        <p:spPr>
          <a:xfrm>
            <a:off x="11893250" y="3058527"/>
            <a:ext cx="5080300" cy="6533148"/>
          </a:xfrm>
          <a:custGeom>
            <a:avLst/>
            <a:gdLst/>
            <a:ahLst/>
            <a:cxnLst/>
            <a:rect l="l" t="t" r="r" b="b"/>
            <a:pathLst>
              <a:path w="5080300" h="6533148">
                <a:moveTo>
                  <a:pt x="0" y="0"/>
                </a:moveTo>
                <a:lnTo>
                  <a:pt x="5080300" y="0"/>
                </a:lnTo>
                <a:lnTo>
                  <a:pt x="5080300" y="6533148"/>
                </a:lnTo>
                <a:lnTo>
                  <a:pt x="0" y="6533148"/>
                </a:lnTo>
                <a:lnTo>
                  <a:pt x="0" y="0"/>
                </a:lnTo>
                <a:close/>
              </a:path>
            </a:pathLst>
          </a:custGeom>
          <a:blipFill>
            <a:blip r:embed="rId3"/>
            <a:stretch>
              <a:fillRect l="-14771" t="-5876" r="-12757" b="-22497"/>
            </a:stretch>
          </a:blipFill>
        </p:spPr>
      </p:sp>
      <p:sp>
        <p:nvSpPr>
          <p:cNvPr id="17" name="Freeform 17"/>
          <p:cNvSpPr/>
          <p:nvPr/>
        </p:nvSpPr>
        <p:spPr>
          <a:xfrm>
            <a:off x="13831088" y="600075"/>
            <a:ext cx="1204624" cy="2350486"/>
          </a:xfrm>
          <a:custGeom>
            <a:avLst/>
            <a:gdLst/>
            <a:ahLst/>
            <a:cxnLst/>
            <a:rect l="l" t="t" r="r" b="b"/>
            <a:pathLst>
              <a:path w="1204624" h="2350486">
                <a:moveTo>
                  <a:pt x="0" y="0"/>
                </a:moveTo>
                <a:lnTo>
                  <a:pt x="1204624" y="0"/>
                </a:lnTo>
                <a:lnTo>
                  <a:pt x="1204624" y="2350486"/>
                </a:lnTo>
                <a:lnTo>
                  <a:pt x="0" y="2350486"/>
                </a:lnTo>
                <a:lnTo>
                  <a:pt x="0" y="0"/>
                </a:lnTo>
                <a:close/>
              </a:path>
            </a:pathLst>
          </a:custGeom>
          <a:blipFill>
            <a:blip r:embed="rId4"/>
            <a:stretch>
              <a:fillRect/>
            </a:stretch>
          </a:blipFill>
        </p:spPr>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E2AE77C-8069-7EF0-8277-E691B73306AE}"/>
              </a:ext>
            </a:extLst>
          </p:cNvPr>
          <p:cNvPicPr>
            <a:picLocks noChangeAspect="1"/>
          </p:cNvPicPr>
          <p:nvPr/>
        </p:nvPicPr>
        <p:blipFill>
          <a:blip r:embed="rId3"/>
          <a:stretch>
            <a:fillRect/>
          </a:stretch>
        </p:blipFill>
        <p:spPr>
          <a:xfrm>
            <a:off x="223837" y="228600"/>
            <a:ext cx="17840325" cy="9829800"/>
          </a:xfrm>
          <a:prstGeom prst="rect">
            <a:avLst/>
          </a:prstGeom>
        </p:spPr>
      </p:pic>
      <p:sp>
        <p:nvSpPr>
          <p:cNvPr id="3" name="TextBox 3"/>
          <p:cNvSpPr txBox="1"/>
          <p:nvPr/>
        </p:nvSpPr>
        <p:spPr>
          <a:xfrm>
            <a:off x="865506" y="5957827"/>
            <a:ext cx="16441419" cy="1581528"/>
          </a:xfrm>
          <a:prstGeom prst="rect">
            <a:avLst/>
          </a:prstGeom>
        </p:spPr>
        <p:txBody>
          <a:bodyPr lIns="0" tIns="0" rIns="0" bIns="0" rtlCol="0" anchor="t">
            <a:spAutoFit/>
          </a:bodyPr>
          <a:lstStyle/>
          <a:p>
            <a:pPr marL="0" lvl="0" indent="0" algn="l">
              <a:lnSpc>
                <a:spcPts val="11581"/>
              </a:lnSpc>
              <a:spcBef>
                <a:spcPct val="0"/>
              </a:spcBef>
            </a:pPr>
            <a:r>
              <a:rPr lang="en-US" sz="13466" u="none" strike="noStrike">
                <a:solidFill>
                  <a:srgbClr val="FFFFFF"/>
                </a:solidFill>
                <a:latin typeface="WWF"/>
                <a:ea typeface="WWF"/>
                <a:cs typeface="WWF"/>
                <a:sym typeface="WWF"/>
              </a:rPr>
              <a:t>FOUNDATIONAL GBV KNOWLEDGE</a:t>
            </a:r>
          </a:p>
        </p:txBody>
      </p:sp>
      <p:sp>
        <p:nvSpPr>
          <p:cNvPr id="4" name="AutoShape 4"/>
          <p:cNvSpPr/>
          <p:nvPr/>
        </p:nvSpPr>
        <p:spPr>
          <a:xfrm>
            <a:off x="865506" y="5607573"/>
            <a:ext cx="16441419" cy="0"/>
          </a:xfrm>
          <a:prstGeom prst="line">
            <a:avLst/>
          </a:prstGeom>
          <a:ln w="47625" cap="flat">
            <a:solidFill>
              <a:srgbClr val="FFFFFF"/>
            </a:solidFill>
            <a:prstDash val="solid"/>
            <a:headEnd type="none" w="sm" len="sm"/>
            <a:tailEnd type="none" w="sm" len="sm"/>
          </a:ln>
        </p:spPr>
      </p:sp>
      <p:sp>
        <p:nvSpPr>
          <p:cNvPr id="5" name="TextBox 5"/>
          <p:cNvSpPr txBox="1"/>
          <p:nvPr/>
        </p:nvSpPr>
        <p:spPr>
          <a:xfrm>
            <a:off x="865506" y="4637138"/>
            <a:ext cx="12855385" cy="626302"/>
          </a:xfrm>
          <a:prstGeom prst="rect">
            <a:avLst/>
          </a:prstGeom>
        </p:spPr>
        <p:txBody>
          <a:bodyPr lIns="0" tIns="0" rIns="0" bIns="0" rtlCol="0" anchor="t">
            <a:spAutoFit/>
          </a:bodyPr>
          <a:lstStyle/>
          <a:p>
            <a:pPr marL="0" lvl="0" indent="0" algn="l">
              <a:lnSpc>
                <a:spcPts val="4616"/>
              </a:lnSpc>
              <a:spcBef>
                <a:spcPct val="0"/>
              </a:spcBef>
            </a:pPr>
            <a:r>
              <a:rPr lang="en-US" sz="5368">
                <a:solidFill>
                  <a:srgbClr val="1C1851"/>
                </a:solidFill>
                <a:latin typeface="WWF"/>
                <a:ea typeface="WWF"/>
                <a:cs typeface="WWF"/>
                <a:sym typeface="WWF"/>
              </a:rPr>
              <a:t>WORKSHOP </a:t>
            </a:r>
            <a:r>
              <a:rPr lang="en-US" sz="5368" u="none" strike="noStrike">
                <a:solidFill>
                  <a:srgbClr val="1C1851"/>
                </a:solidFill>
                <a:latin typeface="WWF"/>
                <a:ea typeface="WWF"/>
                <a:cs typeface="WWF"/>
                <a:sym typeface="WWF"/>
              </a:rPr>
              <a:t>DAY 2</a:t>
            </a:r>
          </a:p>
        </p:txBody>
      </p:sp>
      <p:sp>
        <p:nvSpPr>
          <p:cNvPr id="6" name="TextBox 6"/>
          <p:cNvSpPr txBox="1"/>
          <p:nvPr/>
        </p:nvSpPr>
        <p:spPr>
          <a:xfrm>
            <a:off x="939803" y="7910829"/>
            <a:ext cx="978289" cy="409575"/>
          </a:xfrm>
          <a:prstGeom prst="rect">
            <a:avLst/>
          </a:prstGeom>
        </p:spPr>
        <p:txBody>
          <a:bodyPr lIns="0" tIns="0" rIns="0" bIns="0" rtlCol="0" anchor="t">
            <a:spAutoFit/>
          </a:bodyPr>
          <a:lstStyle/>
          <a:p>
            <a:pPr algn="l">
              <a:lnSpc>
                <a:spcPts val="3239"/>
              </a:lnSpc>
            </a:pPr>
            <a:r>
              <a:rPr lang="en-US" sz="2699">
                <a:solidFill>
                  <a:srgbClr val="1C1851"/>
                </a:solidFill>
                <a:latin typeface="WWF"/>
                <a:ea typeface="WWF"/>
                <a:cs typeface="WWF"/>
                <a:sym typeface="WWF"/>
              </a:rPr>
              <a:t>DATE:</a:t>
            </a:r>
          </a:p>
        </p:txBody>
      </p:sp>
      <p:grpSp>
        <p:nvGrpSpPr>
          <p:cNvPr id="7" name="Group 7"/>
          <p:cNvGrpSpPr/>
          <p:nvPr/>
        </p:nvGrpSpPr>
        <p:grpSpPr>
          <a:xfrm>
            <a:off x="1918092" y="8384179"/>
            <a:ext cx="3856057" cy="19542"/>
            <a:chOff x="0" y="0"/>
            <a:chExt cx="3758946" cy="19050"/>
          </a:xfrm>
        </p:grpSpPr>
        <p:sp>
          <p:nvSpPr>
            <p:cNvPr id="8" name="Freeform 8"/>
            <p:cNvSpPr/>
            <p:nvPr/>
          </p:nvSpPr>
          <p:spPr>
            <a:xfrm>
              <a:off x="0" y="0"/>
              <a:ext cx="3758946" cy="19050"/>
            </a:xfrm>
            <a:custGeom>
              <a:avLst/>
              <a:gdLst/>
              <a:ahLst/>
              <a:cxnLst/>
              <a:rect l="l" t="t" r="r" b="b"/>
              <a:pathLst>
                <a:path w="3758946" h="19050">
                  <a:moveTo>
                    <a:pt x="0" y="0"/>
                  </a:moveTo>
                  <a:lnTo>
                    <a:pt x="3758946" y="0"/>
                  </a:lnTo>
                  <a:lnTo>
                    <a:pt x="3758946" y="19050"/>
                  </a:lnTo>
                  <a:lnTo>
                    <a:pt x="0" y="19050"/>
                  </a:lnTo>
                  <a:close/>
                </a:path>
              </a:pathLst>
            </a:custGeom>
            <a:solidFill>
              <a:srgbClr val="FBF8F2">
                <a:alpha val="15686"/>
              </a:srgbClr>
            </a:solidFill>
          </p:spPr>
        </p:sp>
      </p:grpSp>
      <p:sp>
        <p:nvSpPr>
          <p:cNvPr id="9" name="TextBox 9"/>
          <p:cNvSpPr txBox="1"/>
          <p:nvPr/>
        </p:nvSpPr>
        <p:spPr>
          <a:xfrm>
            <a:off x="2057063" y="7930230"/>
            <a:ext cx="1833066" cy="361950"/>
          </a:xfrm>
          <a:prstGeom prst="rect">
            <a:avLst/>
          </a:prstGeom>
        </p:spPr>
        <p:txBody>
          <a:bodyPr lIns="0" tIns="0" rIns="0" bIns="0" rtlCol="0" anchor="t">
            <a:spAutoFit/>
          </a:bodyPr>
          <a:lstStyle/>
          <a:p>
            <a:pPr algn="l">
              <a:lnSpc>
                <a:spcPts val="2954"/>
              </a:lnSpc>
            </a:pPr>
            <a:r>
              <a:rPr lang="en-US" sz="2462" b="1">
                <a:solidFill>
                  <a:srgbClr val="FFFFFF"/>
                </a:solidFill>
                <a:latin typeface="Open Sans Bold"/>
                <a:ea typeface="Open Sans Bold"/>
                <a:cs typeface="Open Sans Bold"/>
                <a:sym typeface="Open Sans Bold"/>
              </a:rPr>
              <a:t>DDMMYYYY</a:t>
            </a:r>
          </a:p>
        </p:txBody>
      </p:sp>
      <p:sp>
        <p:nvSpPr>
          <p:cNvPr id="10" name="TextBox 10"/>
          <p:cNvSpPr txBox="1"/>
          <p:nvPr/>
        </p:nvSpPr>
        <p:spPr>
          <a:xfrm>
            <a:off x="939803" y="8623961"/>
            <a:ext cx="978289" cy="409575"/>
          </a:xfrm>
          <a:prstGeom prst="rect">
            <a:avLst/>
          </a:prstGeom>
        </p:spPr>
        <p:txBody>
          <a:bodyPr lIns="0" tIns="0" rIns="0" bIns="0" rtlCol="0" anchor="t">
            <a:spAutoFit/>
          </a:bodyPr>
          <a:lstStyle/>
          <a:p>
            <a:pPr algn="l">
              <a:lnSpc>
                <a:spcPts val="3239"/>
              </a:lnSpc>
            </a:pPr>
            <a:r>
              <a:rPr lang="en-US" sz="2699">
                <a:solidFill>
                  <a:srgbClr val="1C1851"/>
                </a:solidFill>
                <a:latin typeface="WWF"/>
                <a:ea typeface="WWF"/>
                <a:cs typeface="WWF"/>
                <a:sym typeface="WWF"/>
              </a:rPr>
              <a:t>VENUE:</a:t>
            </a:r>
          </a:p>
        </p:txBody>
      </p:sp>
      <p:grpSp>
        <p:nvGrpSpPr>
          <p:cNvPr id="11" name="Group 11"/>
          <p:cNvGrpSpPr/>
          <p:nvPr/>
        </p:nvGrpSpPr>
        <p:grpSpPr>
          <a:xfrm>
            <a:off x="1918092" y="9097324"/>
            <a:ext cx="3856057" cy="19542"/>
            <a:chOff x="0" y="0"/>
            <a:chExt cx="3758946" cy="19050"/>
          </a:xfrm>
        </p:grpSpPr>
        <p:sp>
          <p:nvSpPr>
            <p:cNvPr id="12" name="Freeform 12"/>
            <p:cNvSpPr/>
            <p:nvPr/>
          </p:nvSpPr>
          <p:spPr>
            <a:xfrm>
              <a:off x="0" y="0"/>
              <a:ext cx="3758946" cy="19050"/>
            </a:xfrm>
            <a:custGeom>
              <a:avLst/>
              <a:gdLst/>
              <a:ahLst/>
              <a:cxnLst/>
              <a:rect l="l" t="t" r="r" b="b"/>
              <a:pathLst>
                <a:path w="3758946" h="19050">
                  <a:moveTo>
                    <a:pt x="0" y="0"/>
                  </a:moveTo>
                  <a:lnTo>
                    <a:pt x="3758946" y="0"/>
                  </a:lnTo>
                  <a:lnTo>
                    <a:pt x="3758946" y="19050"/>
                  </a:lnTo>
                  <a:lnTo>
                    <a:pt x="0" y="19050"/>
                  </a:lnTo>
                  <a:close/>
                </a:path>
              </a:pathLst>
            </a:custGeom>
            <a:solidFill>
              <a:srgbClr val="FBF8F2">
                <a:alpha val="15686"/>
              </a:srgbClr>
            </a:solidFill>
          </p:spPr>
        </p:sp>
      </p:grpSp>
      <p:sp>
        <p:nvSpPr>
          <p:cNvPr id="13" name="TextBox 13"/>
          <p:cNvSpPr txBox="1"/>
          <p:nvPr/>
        </p:nvSpPr>
        <p:spPr>
          <a:xfrm>
            <a:off x="2057063" y="8643362"/>
            <a:ext cx="2764631" cy="361950"/>
          </a:xfrm>
          <a:prstGeom prst="rect">
            <a:avLst/>
          </a:prstGeom>
        </p:spPr>
        <p:txBody>
          <a:bodyPr lIns="0" tIns="0" rIns="0" bIns="0" rtlCol="0" anchor="t">
            <a:spAutoFit/>
          </a:bodyPr>
          <a:lstStyle/>
          <a:p>
            <a:pPr algn="l">
              <a:lnSpc>
                <a:spcPts val="2954"/>
              </a:lnSpc>
            </a:pPr>
            <a:r>
              <a:rPr lang="en-US" sz="2462" b="1">
                <a:solidFill>
                  <a:srgbClr val="FFFFFF"/>
                </a:solidFill>
                <a:latin typeface="Open Sans Bold"/>
                <a:ea typeface="Open Sans Bold"/>
                <a:cs typeface="Open Sans Bold"/>
                <a:sym typeface="Open Sans Bold"/>
              </a:rPr>
              <a:t>Insert venue here</a:t>
            </a:r>
          </a:p>
        </p:txBody>
      </p:sp>
      <p:sp>
        <p:nvSpPr>
          <p:cNvPr id="14" name="TextBox 14"/>
          <p:cNvSpPr txBox="1"/>
          <p:nvPr/>
        </p:nvSpPr>
        <p:spPr>
          <a:xfrm>
            <a:off x="939803" y="9372986"/>
            <a:ext cx="5812635" cy="208450"/>
          </a:xfrm>
          <a:prstGeom prst="rect">
            <a:avLst/>
          </a:prstGeom>
        </p:spPr>
        <p:txBody>
          <a:bodyPr lIns="0" tIns="0" rIns="0" bIns="0" rtlCol="0" anchor="t">
            <a:spAutoFit/>
          </a:bodyPr>
          <a:lstStyle/>
          <a:p>
            <a:pPr algn="l">
              <a:lnSpc>
                <a:spcPts val="1723"/>
              </a:lnSpc>
            </a:pPr>
            <a:r>
              <a:rPr lang="en-US" sz="1436" i="1">
                <a:solidFill>
                  <a:srgbClr val="FFFFFF"/>
                </a:solidFill>
                <a:latin typeface="Open Sans Italics"/>
                <a:ea typeface="Open Sans Italics"/>
                <a:cs typeface="Open Sans Italics"/>
                <a:sym typeface="Open Sans Italics"/>
              </a:rPr>
              <a:t>Facilitators: click the date and venue above to type your own.</a:t>
            </a:r>
          </a:p>
        </p:txBody>
      </p:sp>
      <p:sp>
        <p:nvSpPr>
          <p:cNvPr id="15" name="TextBox 15"/>
          <p:cNvSpPr txBox="1"/>
          <p:nvPr/>
        </p:nvSpPr>
        <p:spPr>
          <a:xfrm>
            <a:off x="865506" y="798648"/>
            <a:ext cx="3118088" cy="364853"/>
          </a:xfrm>
          <a:prstGeom prst="rect">
            <a:avLst/>
          </a:prstGeom>
        </p:spPr>
        <p:txBody>
          <a:bodyPr lIns="0" tIns="0" rIns="0" bIns="0" rtlCol="0" anchor="t">
            <a:spAutoFit/>
          </a:bodyPr>
          <a:lstStyle/>
          <a:p>
            <a:pPr algn="l">
              <a:lnSpc>
                <a:spcPts val="2959"/>
              </a:lnSpc>
            </a:pPr>
            <a:r>
              <a:rPr lang="en-US" sz="2466">
                <a:solidFill>
                  <a:srgbClr val="FFFFFF"/>
                </a:solidFill>
                <a:latin typeface="WWF"/>
                <a:ea typeface="WWF"/>
                <a:cs typeface="WWF"/>
                <a:sym typeface="WWF"/>
              </a:rPr>
              <a:t>TRAINING OF TRAINERS MANUAL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6" name="TextBox 6"/>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7" name="TextBox 7"/>
          <p:cNvSpPr txBox="1"/>
          <p:nvPr/>
        </p:nvSpPr>
        <p:spPr>
          <a:xfrm>
            <a:off x="541760" y="859956"/>
            <a:ext cx="4012230" cy="1173253"/>
          </a:xfrm>
          <a:prstGeom prst="rect">
            <a:avLst/>
          </a:prstGeom>
        </p:spPr>
        <p:txBody>
          <a:bodyPr lIns="0" tIns="0" rIns="0" bIns="0" rtlCol="0" anchor="t">
            <a:spAutoFit/>
          </a:bodyPr>
          <a:lstStyle/>
          <a:p>
            <a:pPr algn="l">
              <a:lnSpc>
                <a:spcPts val="9347"/>
              </a:lnSpc>
            </a:pPr>
            <a:r>
              <a:rPr lang="en-US" sz="7489">
                <a:solidFill>
                  <a:srgbClr val="1C1851"/>
                </a:solidFill>
                <a:latin typeface="WWF"/>
                <a:ea typeface="WWF"/>
                <a:cs typeface="WWF"/>
                <a:sym typeface="WWF"/>
              </a:rPr>
              <a:t>DAY 1 AGENDA</a:t>
            </a:r>
          </a:p>
        </p:txBody>
      </p:sp>
      <p:sp>
        <p:nvSpPr>
          <p:cNvPr id="8" name="TextBox 8"/>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grpSp>
        <p:nvGrpSpPr>
          <p:cNvPr id="9" name="Group 9"/>
          <p:cNvGrpSpPr/>
          <p:nvPr/>
        </p:nvGrpSpPr>
        <p:grpSpPr>
          <a:xfrm>
            <a:off x="7877700" y="602630"/>
            <a:ext cx="9069331" cy="8585195"/>
            <a:chOff x="0" y="0"/>
            <a:chExt cx="19293415" cy="18263502"/>
          </a:xfrm>
        </p:grpSpPr>
        <p:sp>
          <p:nvSpPr>
            <p:cNvPr id="10" name="Freeform 10"/>
            <p:cNvSpPr/>
            <p:nvPr/>
          </p:nvSpPr>
          <p:spPr>
            <a:xfrm>
              <a:off x="0" y="0"/>
              <a:ext cx="19293336" cy="18263488"/>
            </a:xfrm>
            <a:custGeom>
              <a:avLst/>
              <a:gdLst/>
              <a:ahLst/>
              <a:cxnLst/>
              <a:rect l="l" t="t" r="r" b="b"/>
              <a:pathLst>
                <a:path w="19293336" h="18263488">
                  <a:moveTo>
                    <a:pt x="0" y="431165"/>
                  </a:moveTo>
                  <a:cubicBezTo>
                    <a:pt x="0" y="193040"/>
                    <a:pt x="173301" y="0"/>
                    <a:pt x="387078" y="0"/>
                  </a:cubicBezTo>
                  <a:lnTo>
                    <a:pt x="18906258" y="0"/>
                  </a:lnTo>
                  <a:cubicBezTo>
                    <a:pt x="19120034" y="0"/>
                    <a:pt x="19293336" y="193040"/>
                    <a:pt x="19293336" y="431165"/>
                  </a:cubicBezTo>
                  <a:lnTo>
                    <a:pt x="19293336" y="17832324"/>
                  </a:lnTo>
                  <a:cubicBezTo>
                    <a:pt x="19293336" y="18070449"/>
                    <a:pt x="19120034" y="18263488"/>
                    <a:pt x="18906258" y="18263488"/>
                  </a:cubicBezTo>
                  <a:lnTo>
                    <a:pt x="387078" y="18263488"/>
                  </a:lnTo>
                  <a:cubicBezTo>
                    <a:pt x="173301" y="18263488"/>
                    <a:pt x="0" y="18070449"/>
                    <a:pt x="0" y="17832324"/>
                  </a:cubicBezTo>
                  <a:close/>
                </a:path>
              </a:pathLst>
            </a:custGeom>
            <a:solidFill>
              <a:srgbClr val="FFFFFF"/>
            </a:solidFill>
          </p:spPr>
        </p:sp>
      </p:grpSp>
      <p:grpSp>
        <p:nvGrpSpPr>
          <p:cNvPr id="11" name="Group 11"/>
          <p:cNvGrpSpPr/>
          <p:nvPr/>
        </p:nvGrpSpPr>
        <p:grpSpPr>
          <a:xfrm>
            <a:off x="7877700" y="602630"/>
            <a:ext cx="1689349" cy="481464"/>
            <a:chOff x="0" y="0"/>
            <a:chExt cx="3593795" cy="1024230"/>
          </a:xfrm>
        </p:grpSpPr>
        <p:sp>
          <p:nvSpPr>
            <p:cNvPr id="12" name="Freeform 12"/>
            <p:cNvSpPr/>
            <p:nvPr/>
          </p:nvSpPr>
          <p:spPr>
            <a:xfrm>
              <a:off x="0" y="0"/>
              <a:ext cx="3593846" cy="1024255"/>
            </a:xfrm>
            <a:custGeom>
              <a:avLst/>
              <a:gdLst/>
              <a:ahLst/>
              <a:cxnLst/>
              <a:rect l="l" t="t" r="r" b="b"/>
              <a:pathLst>
                <a:path w="3593846" h="1024255">
                  <a:moveTo>
                    <a:pt x="0" y="0"/>
                  </a:moveTo>
                  <a:lnTo>
                    <a:pt x="3593846" y="0"/>
                  </a:lnTo>
                  <a:lnTo>
                    <a:pt x="3593846" y="1024255"/>
                  </a:lnTo>
                  <a:lnTo>
                    <a:pt x="0" y="1024255"/>
                  </a:lnTo>
                  <a:close/>
                </a:path>
              </a:pathLst>
            </a:custGeom>
            <a:solidFill>
              <a:srgbClr val="1C1851"/>
            </a:solidFill>
          </p:spPr>
        </p:sp>
      </p:grpSp>
      <p:grpSp>
        <p:nvGrpSpPr>
          <p:cNvPr id="13" name="Group 13"/>
          <p:cNvGrpSpPr/>
          <p:nvPr/>
        </p:nvGrpSpPr>
        <p:grpSpPr>
          <a:xfrm>
            <a:off x="7991557" y="583154"/>
            <a:ext cx="1486628" cy="471801"/>
            <a:chOff x="0" y="0"/>
            <a:chExt cx="3162541" cy="1003673"/>
          </a:xfrm>
        </p:grpSpPr>
        <p:sp>
          <p:nvSpPr>
            <p:cNvPr id="14" name="Freeform 14"/>
            <p:cNvSpPr/>
            <p:nvPr/>
          </p:nvSpPr>
          <p:spPr>
            <a:xfrm>
              <a:off x="0" y="0"/>
              <a:ext cx="3162540" cy="1003676"/>
            </a:xfrm>
            <a:custGeom>
              <a:avLst/>
              <a:gdLst/>
              <a:ahLst/>
              <a:cxnLst/>
              <a:rect l="l" t="t" r="r" b="b"/>
              <a:pathLst>
                <a:path w="3162540" h="1003676">
                  <a:moveTo>
                    <a:pt x="0" y="0"/>
                  </a:moveTo>
                  <a:lnTo>
                    <a:pt x="3162540" y="0"/>
                  </a:lnTo>
                  <a:lnTo>
                    <a:pt x="3162540" y="1003676"/>
                  </a:lnTo>
                  <a:lnTo>
                    <a:pt x="0" y="1003676"/>
                  </a:lnTo>
                  <a:close/>
                </a:path>
              </a:pathLst>
            </a:custGeom>
            <a:blipFill>
              <a:blip r:embed="rId3">
                <a:alphaModFix amt="0"/>
              </a:blip>
              <a:stretch>
                <a:fillRect t="-24695" b="1902"/>
              </a:stretch>
            </a:blipFill>
          </p:spPr>
        </p:sp>
        <p:sp>
          <p:nvSpPr>
            <p:cNvPr id="15" name="TextBox 15"/>
            <p:cNvSpPr txBox="1"/>
            <p:nvPr/>
          </p:nvSpPr>
          <p:spPr>
            <a:xfrm>
              <a:off x="0" y="0"/>
              <a:ext cx="3162541" cy="1003673"/>
            </a:xfrm>
            <a:prstGeom prst="rect">
              <a:avLst/>
            </a:prstGeom>
          </p:spPr>
          <p:txBody>
            <a:bodyPr lIns="0" tIns="0" rIns="0" bIns="0" rtlCol="0" anchor="ctr"/>
            <a:lstStyle/>
            <a:p>
              <a:pPr algn="l">
                <a:lnSpc>
                  <a:spcPts val="2669"/>
                </a:lnSpc>
              </a:pPr>
              <a:r>
                <a:rPr lang="en-US" sz="2224">
                  <a:solidFill>
                    <a:srgbClr val="FFFFFF"/>
                  </a:solidFill>
                  <a:latin typeface="WWF"/>
                  <a:ea typeface="WWF"/>
                  <a:cs typeface="WWF"/>
                  <a:sym typeface="WWF"/>
                </a:rPr>
                <a:t>TIME</a:t>
              </a:r>
            </a:p>
          </p:txBody>
        </p:sp>
      </p:grpSp>
      <p:grpSp>
        <p:nvGrpSpPr>
          <p:cNvPr id="16" name="Group 16"/>
          <p:cNvGrpSpPr/>
          <p:nvPr/>
        </p:nvGrpSpPr>
        <p:grpSpPr>
          <a:xfrm>
            <a:off x="9567050" y="602630"/>
            <a:ext cx="1520412" cy="481464"/>
            <a:chOff x="0" y="0"/>
            <a:chExt cx="3234411" cy="1024230"/>
          </a:xfrm>
        </p:grpSpPr>
        <p:sp>
          <p:nvSpPr>
            <p:cNvPr id="17" name="Freeform 17"/>
            <p:cNvSpPr/>
            <p:nvPr/>
          </p:nvSpPr>
          <p:spPr>
            <a:xfrm>
              <a:off x="0" y="0"/>
              <a:ext cx="3234436" cy="1024255"/>
            </a:xfrm>
            <a:custGeom>
              <a:avLst/>
              <a:gdLst/>
              <a:ahLst/>
              <a:cxnLst/>
              <a:rect l="l" t="t" r="r" b="b"/>
              <a:pathLst>
                <a:path w="3234436" h="1024255">
                  <a:moveTo>
                    <a:pt x="0" y="0"/>
                  </a:moveTo>
                  <a:lnTo>
                    <a:pt x="3234436" y="0"/>
                  </a:lnTo>
                  <a:lnTo>
                    <a:pt x="3234436" y="1024255"/>
                  </a:lnTo>
                  <a:lnTo>
                    <a:pt x="0" y="1024255"/>
                  </a:lnTo>
                  <a:close/>
                </a:path>
              </a:pathLst>
            </a:custGeom>
            <a:solidFill>
              <a:srgbClr val="1C1851"/>
            </a:solidFill>
          </p:spPr>
        </p:sp>
      </p:grpSp>
      <p:grpSp>
        <p:nvGrpSpPr>
          <p:cNvPr id="18" name="Group 18"/>
          <p:cNvGrpSpPr/>
          <p:nvPr/>
        </p:nvGrpSpPr>
        <p:grpSpPr>
          <a:xfrm>
            <a:off x="9680906" y="583154"/>
            <a:ext cx="1317691" cy="471801"/>
            <a:chOff x="0" y="0"/>
            <a:chExt cx="2803157" cy="1003673"/>
          </a:xfrm>
        </p:grpSpPr>
        <p:sp>
          <p:nvSpPr>
            <p:cNvPr id="19" name="Freeform 19"/>
            <p:cNvSpPr/>
            <p:nvPr/>
          </p:nvSpPr>
          <p:spPr>
            <a:xfrm>
              <a:off x="0" y="0"/>
              <a:ext cx="2803161" cy="1003676"/>
            </a:xfrm>
            <a:custGeom>
              <a:avLst/>
              <a:gdLst/>
              <a:ahLst/>
              <a:cxnLst/>
              <a:rect l="l" t="t" r="r" b="b"/>
              <a:pathLst>
                <a:path w="2803161" h="1003676">
                  <a:moveTo>
                    <a:pt x="0" y="0"/>
                  </a:moveTo>
                  <a:lnTo>
                    <a:pt x="2803161" y="0"/>
                  </a:lnTo>
                  <a:lnTo>
                    <a:pt x="2803161" y="1003676"/>
                  </a:lnTo>
                  <a:lnTo>
                    <a:pt x="0" y="1003676"/>
                  </a:lnTo>
                  <a:close/>
                </a:path>
              </a:pathLst>
            </a:custGeom>
            <a:blipFill>
              <a:blip r:embed="rId3">
                <a:alphaModFix amt="0"/>
              </a:blip>
              <a:stretch>
                <a:fillRect t="-17718" b="8878"/>
              </a:stretch>
            </a:blipFill>
          </p:spPr>
        </p:sp>
        <p:sp>
          <p:nvSpPr>
            <p:cNvPr id="20" name="TextBox 20"/>
            <p:cNvSpPr txBox="1"/>
            <p:nvPr/>
          </p:nvSpPr>
          <p:spPr>
            <a:xfrm>
              <a:off x="0" y="0"/>
              <a:ext cx="2803157" cy="1003673"/>
            </a:xfrm>
            <a:prstGeom prst="rect">
              <a:avLst/>
            </a:prstGeom>
          </p:spPr>
          <p:txBody>
            <a:bodyPr lIns="0" tIns="0" rIns="0" bIns="0" rtlCol="0" anchor="ctr"/>
            <a:lstStyle/>
            <a:p>
              <a:pPr algn="l">
                <a:lnSpc>
                  <a:spcPts val="2669"/>
                </a:lnSpc>
              </a:pPr>
              <a:r>
                <a:rPr lang="en-US" sz="2224">
                  <a:solidFill>
                    <a:srgbClr val="FFFFFF"/>
                  </a:solidFill>
                  <a:latin typeface="WWF"/>
                  <a:ea typeface="WWF"/>
                  <a:cs typeface="WWF"/>
                  <a:sym typeface="WWF"/>
                </a:rPr>
                <a:t>ACTIVITY</a:t>
              </a:r>
            </a:p>
          </p:txBody>
        </p:sp>
      </p:grpSp>
      <p:grpSp>
        <p:nvGrpSpPr>
          <p:cNvPr id="21" name="Group 21"/>
          <p:cNvGrpSpPr/>
          <p:nvPr/>
        </p:nvGrpSpPr>
        <p:grpSpPr>
          <a:xfrm>
            <a:off x="10759257" y="602630"/>
            <a:ext cx="6187769" cy="481464"/>
            <a:chOff x="0" y="0"/>
            <a:chExt cx="13163395" cy="1024230"/>
          </a:xfrm>
        </p:grpSpPr>
        <p:sp>
          <p:nvSpPr>
            <p:cNvPr id="22" name="Freeform 22"/>
            <p:cNvSpPr/>
            <p:nvPr/>
          </p:nvSpPr>
          <p:spPr>
            <a:xfrm>
              <a:off x="0" y="0"/>
              <a:ext cx="13163373" cy="1024255"/>
            </a:xfrm>
            <a:custGeom>
              <a:avLst/>
              <a:gdLst/>
              <a:ahLst/>
              <a:cxnLst/>
              <a:rect l="l" t="t" r="r" b="b"/>
              <a:pathLst>
                <a:path w="13163373" h="1024255">
                  <a:moveTo>
                    <a:pt x="0" y="0"/>
                  </a:moveTo>
                  <a:lnTo>
                    <a:pt x="13163373" y="0"/>
                  </a:lnTo>
                  <a:lnTo>
                    <a:pt x="13163373" y="1024255"/>
                  </a:lnTo>
                  <a:lnTo>
                    <a:pt x="0" y="1024255"/>
                  </a:lnTo>
                  <a:close/>
                </a:path>
              </a:pathLst>
            </a:custGeom>
            <a:solidFill>
              <a:srgbClr val="1C1851"/>
            </a:solidFill>
          </p:spPr>
        </p:sp>
      </p:grpSp>
      <p:grpSp>
        <p:nvGrpSpPr>
          <p:cNvPr id="23" name="Group 23"/>
          <p:cNvGrpSpPr/>
          <p:nvPr/>
        </p:nvGrpSpPr>
        <p:grpSpPr>
          <a:xfrm>
            <a:off x="10855846" y="583154"/>
            <a:ext cx="6070079" cy="471801"/>
            <a:chOff x="0" y="0"/>
            <a:chExt cx="12913032" cy="1003673"/>
          </a:xfrm>
        </p:grpSpPr>
        <p:sp>
          <p:nvSpPr>
            <p:cNvPr id="24" name="Freeform 24"/>
            <p:cNvSpPr/>
            <p:nvPr/>
          </p:nvSpPr>
          <p:spPr>
            <a:xfrm>
              <a:off x="0" y="0"/>
              <a:ext cx="12913035" cy="1003676"/>
            </a:xfrm>
            <a:custGeom>
              <a:avLst/>
              <a:gdLst/>
              <a:ahLst/>
              <a:cxnLst/>
              <a:rect l="l" t="t" r="r" b="b"/>
              <a:pathLst>
                <a:path w="12913035" h="1003676">
                  <a:moveTo>
                    <a:pt x="0" y="0"/>
                  </a:moveTo>
                  <a:lnTo>
                    <a:pt x="12913035" y="0"/>
                  </a:lnTo>
                  <a:lnTo>
                    <a:pt x="12913035" y="1003676"/>
                  </a:lnTo>
                  <a:lnTo>
                    <a:pt x="0" y="1003676"/>
                  </a:lnTo>
                  <a:close/>
                </a:path>
              </a:pathLst>
            </a:custGeom>
            <a:solidFill>
              <a:srgbClr val="1C1851">
                <a:alpha val="0"/>
              </a:srgbClr>
            </a:solidFill>
          </p:spPr>
        </p:sp>
        <p:sp>
          <p:nvSpPr>
            <p:cNvPr id="25" name="TextBox 25"/>
            <p:cNvSpPr txBox="1"/>
            <p:nvPr/>
          </p:nvSpPr>
          <p:spPr>
            <a:xfrm>
              <a:off x="0" y="0"/>
              <a:ext cx="12913032" cy="1003673"/>
            </a:xfrm>
            <a:prstGeom prst="rect">
              <a:avLst/>
            </a:prstGeom>
          </p:spPr>
          <p:txBody>
            <a:bodyPr lIns="0" tIns="0" rIns="0" bIns="0" rtlCol="0" anchor="ctr"/>
            <a:lstStyle/>
            <a:p>
              <a:pPr algn="l">
                <a:lnSpc>
                  <a:spcPts val="2669"/>
                </a:lnSpc>
              </a:pPr>
              <a:r>
                <a:rPr lang="en-US" sz="2224">
                  <a:solidFill>
                    <a:srgbClr val="FFFFFF"/>
                  </a:solidFill>
                  <a:latin typeface="WWF"/>
                  <a:ea typeface="WWF"/>
                  <a:cs typeface="WWF"/>
                  <a:sym typeface="WWF"/>
                </a:rPr>
                <a:t>NOTES</a:t>
              </a:r>
            </a:p>
          </p:txBody>
        </p:sp>
      </p:grpSp>
      <p:grpSp>
        <p:nvGrpSpPr>
          <p:cNvPr id="26" name="Group 26"/>
          <p:cNvGrpSpPr/>
          <p:nvPr/>
        </p:nvGrpSpPr>
        <p:grpSpPr>
          <a:xfrm>
            <a:off x="7877700" y="1084093"/>
            <a:ext cx="1689349" cy="16895"/>
            <a:chOff x="0" y="0"/>
            <a:chExt cx="3593795" cy="35941"/>
          </a:xfrm>
        </p:grpSpPr>
        <p:sp>
          <p:nvSpPr>
            <p:cNvPr id="27" name="Freeform 27"/>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28" name="TextBox 28"/>
          <p:cNvSpPr txBox="1"/>
          <p:nvPr/>
        </p:nvSpPr>
        <p:spPr>
          <a:xfrm>
            <a:off x="8062553" y="1182323"/>
            <a:ext cx="1454790" cy="315447"/>
          </a:xfrm>
          <a:prstGeom prst="rect">
            <a:avLst/>
          </a:prstGeom>
        </p:spPr>
        <p:txBody>
          <a:bodyPr lIns="0" tIns="0" rIns="0" bIns="0" rtlCol="0" anchor="t">
            <a:spAutoFit/>
          </a:bodyPr>
          <a:lstStyle/>
          <a:p>
            <a:pPr algn="l">
              <a:lnSpc>
                <a:spcPts val="2537"/>
              </a:lnSpc>
            </a:pPr>
            <a:r>
              <a:rPr lang="en-US" sz="1952">
                <a:solidFill>
                  <a:srgbClr val="1C1851"/>
                </a:solidFill>
                <a:latin typeface="WWF"/>
                <a:ea typeface="WWF"/>
                <a:cs typeface="WWF"/>
                <a:sym typeface="WWF"/>
              </a:rPr>
              <a:t>9.00</a:t>
            </a:r>
          </a:p>
        </p:txBody>
      </p:sp>
      <p:grpSp>
        <p:nvGrpSpPr>
          <p:cNvPr id="29" name="Group 29"/>
          <p:cNvGrpSpPr/>
          <p:nvPr/>
        </p:nvGrpSpPr>
        <p:grpSpPr>
          <a:xfrm>
            <a:off x="9567050" y="1084093"/>
            <a:ext cx="1520412" cy="16895"/>
            <a:chOff x="0" y="0"/>
            <a:chExt cx="3234411" cy="35941"/>
          </a:xfrm>
        </p:grpSpPr>
        <p:sp>
          <p:nvSpPr>
            <p:cNvPr id="30" name="Freeform 30"/>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31" name="TextBox 31"/>
          <p:cNvSpPr txBox="1"/>
          <p:nvPr/>
        </p:nvSpPr>
        <p:spPr>
          <a:xfrm>
            <a:off x="9751903" y="1182323"/>
            <a:ext cx="1285853" cy="315447"/>
          </a:xfrm>
          <a:prstGeom prst="rect">
            <a:avLst/>
          </a:prstGeom>
        </p:spPr>
        <p:txBody>
          <a:bodyPr lIns="0" tIns="0" rIns="0" bIns="0" rtlCol="0" anchor="t">
            <a:spAutoFit/>
          </a:bodyPr>
          <a:lstStyle/>
          <a:p>
            <a:pPr algn="l">
              <a:lnSpc>
                <a:spcPts val="2537"/>
              </a:lnSpc>
            </a:pPr>
            <a:r>
              <a:rPr lang="en-US" sz="1952">
                <a:solidFill>
                  <a:srgbClr val="88B32D"/>
                </a:solidFill>
                <a:latin typeface="WWF"/>
                <a:ea typeface="WWF"/>
                <a:cs typeface="WWF"/>
                <a:sym typeface="WWF"/>
              </a:rPr>
              <a:t>1.0</a:t>
            </a:r>
          </a:p>
        </p:txBody>
      </p:sp>
      <p:grpSp>
        <p:nvGrpSpPr>
          <p:cNvPr id="32" name="Group 32"/>
          <p:cNvGrpSpPr/>
          <p:nvPr/>
        </p:nvGrpSpPr>
        <p:grpSpPr>
          <a:xfrm>
            <a:off x="10759257" y="1084093"/>
            <a:ext cx="6187769" cy="16895"/>
            <a:chOff x="0" y="0"/>
            <a:chExt cx="13163395" cy="35941"/>
          </a:xfrm>
        </p:grpSpPr>
        <p:sp>
          <p:nvSpPr>
            <p:cNvPr id="33" name="Freeform 33"/>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34" name="TextBox 34"/>
          <p:cNvSpPr txBox="1"/>
          <p:nvPr/>
        </p:nvSpPr>
        <p:spPr>
          <a:xfrm>
            <a:off x="11272315" y="1182323"/>
            <a:ext cx="5515690" cy="268398"/>
          </a:xfrm>
          <a:prstGeom prst="rect">
            <a:avLst/>
          </a:prstGeom>
        </p:spPr>
        <p:txBody>
          <a:bodyPr lIns="0" tIns="0" rIns="0" bIns="0" rtlCol="0" anchor="t">
            <a:spAutoFit/>
          </a:bodyPr>
          <a:lstStyle/>
          <a:p>
            <a:pPr algn="l">
              <a:lnSpc>
                <a:spcPts val="2162"/>
              </a:lnSpc>
            </a:pPr>
            <a:r>
              <a:rPr lang="en-US" sz="1663">
                <a:solidFill>
                  <a:srgbClr val="1C1851"/>
                </a:solidFill>
                <a:latin typeface="Open Sans"/>
                <a:ea typeface="Open Sans"/>
                <a:cs typeface="Open Sans"/>
                <a:sym typeface="Open Sans"/>
              </a:rPr>
              <a:t>Registration, Official Welcome to the Workshop</a:t>
            </a:r>
          </a:p>
        </p:txBody>
      </p:sp>
      <p:grpSp>
        <p:nvGrpSpPr>
          <p:cNvPr id="35" name="Group 35"/>
          <p:cNvGrpSpPr/>
          <p:nvPr/>
        </p:nvGrpSpPr>
        <p:grpSpPr>
          <a:xfrm>
            <a:off x="10759257" y="6824452"/>
            <a:ext cx="6187769" cy="445960"/>
            <a:chOff x="0" y="0"/>
            <a:chExt cx="13163395" cy="948703"/>
          </a:xfrm>
        </p:grpSpPr>
        <p:sp>
          <p:nvSpPr>
            <p:cNvPr id="36" name="Freeform 36"/>
            <p:cNvSpPr/>
            <p:nvPr/>
          </p:nvSpPr>
          <p:spPr>
            <a:xfrm>
              <a:off x="0" y="0"/>
              <a:ext cx="13163373" cy="948690"/>
            </a:xfrm>
            <a:custGeom>
              <a:avLst/>
              <a:gdLst/>
              <a:ahLst/>
              <a:cxnLst/>
              <a:rect l="l" t="t" r="r" b="b"/>
              <a:pathLst>
                <a:path w="13163373" h="948690">
                  <a:moveTo>
                    <a:pt x="0" y="0"/>
                  </a:moveTo>
                  <a:lnTo>
                    <a:pt x="13163373" y="0"/>
                  </a:lnTo>
                  <a:lnTo>
                    <a:pt x="13163373" y="948690"/>
                  </a:lnTo>
                  <a:lnTo>
                    <a:pt x="0" y="948690"/>
                  </a:lnTo>
                  <a:close/>
                </a:path>
              </a:pathLst>
            </a:custGeom>
            <a:solidFill>
              <a:srgbClr val="000000">
                <a:alpha val="0"/>
              </a:srgbClr>
            </a:solidFill>
          </p:spPr>
        </p:sp>
      </p:grpSp>
      <p:grpSp>
        <p:nvGrpSpPr>
          <p:cNvPr id="37" name="Group 37"/>
          <p:cNvGrpSpPr/>
          <p:nvPr/>
        </p:nvGrpSpPr>
        <p:grpSpPr>
          <a:xfrm>
            <a:off x="10759257" y="3305591"/>
            <a:ext cx="6187769" cy="445960"/>
            <a:chOff x="0" y="0"/>
            <a:chExt cx="13163395" cy="948703"/>
          </a:xfrm>
        </p:grpSpPr>
        <p:sp>
          <p:nvSpPr>
            <p:cNvPr id="38" name="Freeform 38"/>
            <p:cNvSpPr/>
            <p:nvPr/>
          </p:nvSpPr>
          <p:spPr>
            <a:xfrm>
              <a:off x="0" y="0"/>
              <a:ext cx="13163373" cy="948690"/>
            </a:xfrm>
            <a:custGeom>
              <a:avLst/>
              <a:gdLst/>
              <a:ahLst/>
              <a:cxnLst/>
              <a:rect l="l" t="t" r="r" b="b"/>
              <a:pathLst>
                <a:path w="13163373" h="948690">
                  <a:moveTo>
                    <a:pt x="0" y="0"/>
                  </a:moveTo>
                  <a:lnTo>
                    <a:pt x="13163373" y="0"/>
                  </a:lnTo>
                  <a:lnTo>
                    <a:pt x="13163373" y="948690"/>
                  </a:lnTo>
                  <a:lnTo>
                    <a:pt x="0" y="948690"/>
                  </a:lnTo>
                  <a:close/>
                </a:path>
              </a:pathLst>
            </a:custGeom>
            <a:solidFill>
              <a:srgbClr val="000000">
                <a:alpha val="0"/>
              </a:srgbClr>
            </a:solidFill>
          </p:spPr>
        </p:sp>
      </p:grpSp>
      <p:grpSp>
        <p:nvGrpSpPr>
          <p:cNvPr id="39" name="Group 39"/>
          <p:cNvGrpSpPr/>
          <p:nvPr/>
        </p:nvGrpSpPr>
        <p:grpSpPr>
          <a:xfrm>
            <a:off x="10759257" y="4528652"/>
            <a:ext cx="6187769" cy="445960"/>
            <a:chOff x="0" y="0"/>
            <a:chExt cx="13163395" cy="948703"/>
          </a:xfrm>
        </p:grpSpPr>
        <p:sp>
          <p:nvSpPr>
            <p:cNvPr id="40" name="Freeform 40"/>
            <p:cNvSpPr/>
            <p:nvPr/>
          </p:nvSpPr>
          <p:spPr>
            <a:xfrm>
              <a:off x="0" y="0"/>
              <a:ext cx="13163373" cy="948690"/>
            </a:xfrm>
            <a:custGeom>
              <a:avLst/>
              <a:gdLst/>
              <a:ahLst/>
              <a:cxnLst/>
              <a:rect l="l" t="t" r="r" b="b"/>
              <a:pathLst>
                <a:path w="13163373" h="948690">
                  <a:moveTo>
                    <a:pt x="0" y="0"/>
                  </a:moveTo>
                  <a:lnTo>
                    <a:pt x="13163373" y="0"/>
                  </a:lnTo>
                  <a:lnTo>
                    <a:pt x="13163373" y="948690"/>
                  </a:lnTo>
                  <a:lnTo>
                    <a:pt x="0" y="948690"/>
                  </a:lnTo>
                  <a:close/>
                </a:path>
              </a:pathLst>
            </a:custGeom>
            <a:solidFill>
              <a:srgbClr val="000000">
                <a:alpha val="0"/>
              </a:srgbClr>
            </a:solidFill>
          </p:spPr>
        </p:sp>
      </p:grpSp>
      <p:grpSp>
        <p:nvGrpSpPr>
          <p:cNvPr id="41" name="Group 41"/>
          <p:cNvGrpSpPr/>
          <p:nvPr/>
        </p:nvGrpSpPr>
        <p:grpSpPr>
          <a:xfrm>
            <a:off x="7877700" y="1565557"/>
            <a:ext cx="1689349" cy="16895"/>
            <a:chOff x="0" y="0"/>
            <a:chExt cx="3593795" cy="35941"/>
          </a:xfrm>
        </p:grpSpPr>
        <p:sp>
          <p:nvSpPr>
            <p:cNvPr id="42" name="Freeform 42"/>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43" name="TextBox 43"/>
          <p:cNvSpPr txBox="1"/>
          <p:nvPr/>
        </p:nvSpPr>
        <p:spPr>
          <a:xfrm>
            <a:off x="8062553" y="1663792"/>
            <a:ext cx="1454790" cy="315447"/>
          </a:xfrm>
          <a:prstGeom prst="rect">
            <a:avLst/>
          </a:prstGeom>
        </p:spPr>
        <p:txBody>
          <a:bodyPr lIns="0" tIns="0" rIns="0" bIns="0" rtlCol="0" anchor="t">
            <a:spAutoFit/>
          </a:bodyPr>
          <a:lstStyle/>
          <a:p>
            <a:pPr algn="l">
              <a:lnSpc>
                <a:spcPts val="2537"/>
              </a:lnSpc>
            </a:pPr>
            <a:r>
              <a:rPr lang="en-US" sz="1952">
                <a:solidFill>
                  <a:srgbClr val="1C1851"/>
                </a:solidFill>
                <a:latin typeface="WWF"/>
                <a:ea typeface="WWF"/>
                <a:cs typeface="WWF"/>
                <a:sym typeface="WWF"/>
              </a:rPr>
              <a:t>9.30</a:t>
            </a:r>
          </a:p>
        </p:txBody>
      </p:sp>
      <p:grpSp>
        <p:nvGrpSpPr>
          <p:cNvPr id="44" name="Group 44"/>
          <p:cNvGrpSpPr/>
          <p:nvPr/>
        </p:nvGrpSpPr>
        <p:grpSpPr>
          <a:xfrm>
            <a:off x="9567050" y="1565557"/>
            <a:ext cx="1520412" cy="16895"/>
            <a:chOff x="0" y="0"/>
            <a:chExt cx="3234411" cy="35941"/>
          </a:xfrm>
        </p:grpSpPr>
        <p:sp>
          <p:nvSpPr>
            <p:cNvPr id="45" name="Freeform 45"/>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46" name="TextBox 46"/>
          <p:cNvSpPr txBox="1"/>
          <p:nvPr/>
        </p:nvSpPr>
        <p:spPr>
          <a:xfrm>
            <a:off x="9751903" y="1663792"/>
            <a:ext cx="1285853" cy="315447"/>
          </a:xfrm>
          <a:prstGeom prst="rect">
            <a:avLst/>
          </a:prstGeom>
        </p:spPr>
        <p:txBody>
          <a:bodyPr lIns="0" tIns="0" rIns="0" bIns="0" rtlCol="0" anchor="t">
            <a:spAutoFit/>
          </a:bodyPr>
          <a:lstStyle/>
          <a:p>
            <a:pPr algn="l">
              <a:lnSpc>
                <a:spcPts val="2537"/>
              </a:lnSpc>
            </a:pPr>
            <a:r>
              <a:rPr lang="en-US" sz="1952">
                <a:solidFill>
                  <a:srgbClr val="88B32D"/>
                </a:solidFill>
                <a:latin typeface="WWF"/>
                <a:ea typeface="WWF"/>
                <a:cs typeface="WWF"/>
                <a:sym typeface="WWF"/>
              </a:rPr>
              <a:t>1.2</a:t>
            </a:r>
          </a:p>
        </p:txBody>
      </p:sp>
      <p:grpSp>
        <p:nvGrpSpPr>
          <p:cNvPr id="47" name="Group 47"/>
          <p:cNvGrpSpPr/>
          <p:nvPr/>
        </p:nvGrpSpPr>
        <p:grpSpPr>
          <a:xfrm>
            <a:off x="10759257" y="1565557"/>
            <a:ext cx="6187769" cy="16895"/>
            <a:chOff x="0" y="0"/>
            <a:chExt cx="13163395" cy="35941"/>
          </a:xfrm>
        </p:grpSpPr>
        <p:sp>
          <p:nvSpPr>
            <p:cNvPr id="48" name="Freeform 48"/>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49" name="TextBox 49"/>
          <p:cNvSpPr txBox="1"/>
          <p:nvPr/>
        </p:nvSpPr>
        <p:spPr>
          <a:xfrm>
            <a:off x="11272315" y="1663792"/>
            <a:ext cx="5515690" cy="268398"/>
          </a:xfrm>
          <a:prstGeom prst="rect">
            <a:avLst/>
          </a:prstGeom>
        </p:spPr>
        <p:txBody>
          <a:bodyPr lIns="0" tIns="0" rIns="0" bIns="0" rtlCol="0" anchor="t">
            <a:spAutoFit/>
          </a:bodyPr>
          <a:lstStyle/>
          <a:p>
            <a:pPr algn="l">
              <a:lnSpc>
                <a:spcPts val="2162"/>
              </a:lnSpc>
            </a:pPr>
            <a:r>
              <a:rPr lang="en-US" sz="1663">
                <a:solidFill>
                  <a:srgbClr val="1C1851"/>
                </a:solidFill>
                <a:latin typeface="Open Sans"/>
                <a:ea typeface="Open Sans"/>
                <a:cs typeface="Open Sans"/>
                <a:sym typeface="Open Sans"/>
              </a:rPr>
              <a:t>Introduction, Workshop Expectations, Pre-Assessment</a:t>
            </a:r>
          </a:p>
        </p:txBody>
      </p:sp>
      <p:grpSp>
        <p:nvGrpSpPr>
          <p:cNvPr id="50" name="Group 50"/>
          <p:cNvGrpSpPr/>
          <p:nvPr/>
        </p:nvGrpSpPr>
        <p:grpSpPr>
          <a:xfrm>
            <a:off x="7877700" y="2047020"/>
            <a:ext cx="1689349" cy="16895"/>
            <a:chOff x="0" y="0"/>
            <a:chExt cx="3593795" cy="35941"/>
          </a:xfrm>
        </p:grpSpPr>
        <p:sp>
          <p:nvSpPr>
            <p:cNvPr id="51" name="Freeform 5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52" name="TextBox 52"/>
          <p:cNvSpPr txBox="1"/>
          <p:nvPr/>
        </p:nvSpPr>
        <p:spPr>
          <a:xfrm>
            <a:off x="8062553" y="2145256"/>
            <a:ext cx="1454790" cy="315447"/>
          </a:xfrm>
          <a:prstGeom prst="rect">
            <a:avLst/>
          </a:prstGeom>
        </p:spPr>
        <p:txBody>
          <a:bodyPr lIns="0" tIns="0" rIns="0" bIns="0" rtlCol="0" anchor="t">
            <a:spAutoFit/>
          </a:bodyPr>
          <a:lstStyle/>
          <a:p>
            <a:pPr algn="l">
              <a:lnSpc>
                <a:spcPts val="2537"/>
              </a:lnSpc>
            </a:pPr>
            <a:r>
              <a:rPr lang="en-US" sz="1952">
                <a:solidFill>
                  <a:srgbClr val="1C1851"/>
                </a:solidFill>
                <a:latin typeface="WWF"/>
                <a:ea typeface="WWF"/>
                <a:cs typeface="WWF"/>
                <a:sym typeface="WWF"/>
              </a:rPr>
              <a:t>10.00</a:t>
            </a:r>
          </a:p>
        </p:txBody>
      </p:sp>
      <p:grpSp>
        <p:nvGrpSpPr>
          <p:cNvPr id="53" name="Group 53"/>
          <p:cNvGrpSpPr/>
          <p:nvPr/>
        </p:nvGrpSpPr>
        <p:grpSpPr>
          <a:xfrm>
            <a:off x="9567050" y="2047020"/>
            <a:ext cx="1520412" cy="16895"/>
            <a:chOff x="0" y="0"/>
            <a:chExt cx="3234411" cy="35941"/>
          </a:xfrm>
        </p:grpSpPr>
        <p:sp>
          <p:nvSpPr>
            <p:cNvPr id="54" name="Freeform 54"/>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55" name="TextBox 55"/>
          <p:cNvSpPr txBox="1"/>
          <p:nvPr/>
        </p:nvSpPr>
        <p:spPr>
          <a:xfrm>
            <a:off x="9751903" y="2145256"/>
            <a:ext cx="1285853" cy="315447"/>
          </a:xfrm>
          <a:prstGeom prst="rect">
            <a:avLst/>
          </a:prstGeom>
        </p:spPr>
        <p:txBody>
          <a:bodyPr lIns="0" tIns="0" rIns="0" bIns="0" rtlCol="0" anchor="t">
            <a:spAutoFit/>
          </a:bodyPr>
          <a:lstStyle/>
          <a:p>
            <a:pPr algn="l">
              <a:lnSpc>
                <a:spcPts val="2537"/>
              </a:lnSpc>
            </a:pPr>
            <a:r>
              <a:rPr lang="en-US" sz="1952">
                <a:solidFill>
                  <a:srgbClr val="88B32D"/>
                </a:solidFill>
                <a:latin typeface="WWF"/>
                <a:ea typeface="WWF"/>
                <a:cs typeface="WWF"/>
                <a:sym typeface="WWF"/>
              </a:rPr>
              <a:t>1.3</a:t>
            </a:r>
          </a:p>
        </p:txBody>
      </p:sp>
      <p:grpSp>
        <p:nvGrpSpPr>
          <p:cNvPr id="56" name="Group 56"/>
          <p:cNvGrpSpPr/>
          <p:nvPr/>
        </p:nvGrpSpPr>
        <p:grpSpPr>
          <a:xfrm>
            <a:off x="10759257" y="2047020"/>
            <a:ext cx="6187769" cy="16895"/>
            <a:chOff x="0" y="0"/>
            <a:chExt cx="13163395" cy="35941"/>
          </a:xfrm>
        </p:grpSpPr>
        <p:sp>
          <p:nvSpPr>
            <p:cNvPr id="57" name="Freeform 57"/>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58" name="TextBox 58"/>
          <p:cNvSpPr txBox="1"/>
          <p:nvPr/>
        </p:nvSpPr>
        <p:spPr>
          <a:xfrm>
            <a:off x="11272315" y="2145256"/>
            <a:ext cx="5515690" cy="538875"/>
          </a:xfrm>
          <a:prstGeom prst="rect">
            <a:avLst/>
          </a:prstGeom>
        </p:spPr>
        <p:txBody>
          <a:bodyPr lIns="0" tIns="0" rIns="0" bIns="0" rtlCol="0" anchor="t">
            <a:spAutoFit/>
          </a:bodyPr>
          <a:lstStyle/>
          <a:p>
            <a:pPr algn="l">
              <a:lnSpc>
                <a:spcPts val="2162"/>
              </a:lnSpc>
            </a:pPr>
            <a:r>
              <a:rPr lang="en-US" sz="1663">
                <a:solidFill>
                  <a:srgbClr val="1C1851"/>
                </a:solidFill>
                <a:latin typeface="Open Sans"/>
                <a:ea typeface="Open Sans"/>
                <a:cs typeface="Open Sans"/>
                <a:sym typeface="Open Sans"/>
              </a:rPr>
              <a:t>Spirit of the Workshop: Workshop Goals, Concerns, Expectation and Norms</a:t>
            </a:r>
          </a:p>
        </p:txBody>
      </p:sp>
      <p:grpSp>
        <p:nvGrpSpPr>
          <p:cNvPr id="59" name="Group 59"/>
          <p:cNvGrpSpPr/>
          <p:nvPr/>
        </p:nvGrpSpPr>
        <p:grpSpPr>
          <a:xfrm>
            <a:off x="7877700" y="2824121"/>
            <a:ext cx="1689349" cy="16895"/>
            <a:chOff x="0" y="0"/>
            <a:chExt cx="3593795" cy="35941"/>
          </a:xfrm>
        </p:grpSpPr>
        <p:sp>
          <p:nvSpPr>
            <p:cNvPr id="60" name="Freeform 60"/>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61" name="TextBox 61"/>
          <p:cNvSpPr txBox="1"/>
          <p:nvPr/>
        </p:nvSpPr>
        <p:spPr>
          <a:xfrm>
            <a:off x="8062553" y="2922357"/>
            <a:ext cx="1454790" cy="315447"/>
          </a:xfrm>
          <a:prstGeom prst="rect">
            <a:avLst/>
          </a:prstGeom>
        </p:spPr>
        <p:txBody>
          <a:bodyPr lIns="0" tIns="0" rIns="0" bIns="0" rtlCol="0" anchor="t">
            <a:spAutoFit/>
          </a:bodyPr>
          <a:lstStyle/>
          <a:p>
            <a:pPr algn="l">
              <a:lnSpc>
                <a:spcPts val="2537"/>
              </a:lnSpc>
            </a:pPr>
            <a:r>
              <a:rPr lang="en-US" sz="1952">
                <a:solidFill>
                  <a:srgbClr val="1C1851"/>
                </a:solidFill>
                <a:latin typeface="WWF"/>
                <a:ea typeface="WWF"/>
                <a:cs typeface="WWF"/>
                <a:sym typeface="WWF"/>
              </a:rPr>
              <a:t>10.00</a:t>
            </a:r>
          </a:p>
        </p:txBody>
      </p:sp>
      <p:grpSp>
        <p:nvGrpSpPr>
          <p:cNvPr id="62" name="Group 62"/>
          <p:cNvGrpSpPr/>
          <p:nvPr/>
        </p:nvGrpSpPr>
        <p:grpSpPr>
          <a:xfrm>
            <a:off x="9567050" y="2824121"/>
            <a:ext cx="1520412" cy="16895"/>
            <a:chOff x="0" y="0"/>
            <a:chExt cx="3234411" cy="35941"/>
          </a:xfrm>
        </p:grpSpPr>
        <p:sp>
          <p:nvSpPr>
            <p:cNvPr id="63" name="Freeform 63"/>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64" name="TextBox 64"/>
          <p:cNvSpPr txBox="1"/>
          <p:nvPr/>
        </p:nvSpPr>
        <p:spPr>
          <a:xfrm>
            <a:off x="9751903" y="2922357"/>
            <a:ext cx="1285853" cy="315447"/>
          </a:xfrm>
          <a:prstGeom prst="rect">
            <a:avLst/>
          </a:prstGeom>
        </p:spPr>
        <p:txBody>
          <a:bodyPr lIns="0" tIns="0" rIns="0" bIns="0" rtlCol="0" anchor="t">
            <a:spAutoFit/>
          </a:bodyPr>
          <a:lstStyle/>
          <a:p>
            <a:pPr algn="l">
              <a:lnSpc>
                <a:spcPts val="2537"/>
              </a:lnSpc>
            </a:pPr>
            <a:r>
              <a:rPr lang="en-US" sz="1952">
                <a:solidFill>
                  <a:srgbClr val="88B32D"/>
                </a:solidFill>
                <a:latin typeface="WWF"/>
                <a:ea typeface="WWF"/>
                <a:cs typeface="WWF"/>
                <a:sym typeface="WWF"/>
              </a:rPr>
              <a:t>1.4</a:t>
            </a:r>
          </a:p>
        </p:txBody>
      </p:sp>
      <p:grpSp>
        <p:nvGrpSpPr>
          <p:cNvPr id="65" name="Group 65"/>
          <p:cNvGrpSpPr/>
          <p:nvPr/>
        </p:nvGrpSpPr>
        <p:grpSpPr>
          <a:xfrm>
            <a:off x="10759257" y="2824121"/>
            <a:ext cx="6187769" cy="16895"/>
            <a:chOff x="0" y="0"/>
            <a:chExt cx="13163395" cy="35941"/>
          </a:xfrm>
        </p:grpSpPr>
        <p:sp>
          <p:nvSpPr>
            <p:cNvPr id="66" name="Freeform 66"/>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67" name="TextBox 67"/>
          <p:cNvSpPr txBox="1"/>
          <p:nvPr/>
        </p:nvSpPr>
        <p:spPr>
          <a:xfrm>
            <a:off x="11272315" y="2922357"/>
            <a:ext cx="5515690" cy="268398"/>
          </a:xfrm>
          <a:prstGeom prst="rect">
            <a:avLst/>
          </a:prstGeom>
        </p:spPr>
        <p:txBody>
          <a:bodyPr lIns="0" tIns="0" rIns="0" bIns="0" rtlCol="0" anchor="t">
            <a:spAutoFit/>
          </a:bodyPr>
          <a:lstStyle/>
          <a:p>
            <a:pPr algn="l">
              <a:lnSpc>
                <a:spcPts val="2162"/>
              </a:lnSpc>
            </a:pPr>
            <a:r>
              <a:rPr lang="en-US" sz="1663">
                <a:solidFill>
                  <a:srgbClr val="1C1851"/>
                </a:solidFill>
                <a:latin typeface="Open Sans"/>
                <a:ea typeface="Open Sans"/>
                <a:cs typeface="Open Sans"/>
                <a:sym typeface="Open Sans"/>
              </a:rPr>
              <a:t>Aliens! Exploring Gender Roles and Identities</a:t>
            </a:r>
          </a:p>
        </p:txBody>
      </p:sp>
      <p:grpSp>
        <p:nvGrpSpPr>
          <p:cNvPr id="68" name="Group 68"/>
          <p:cNvGrpSpPr/>
          <p:nvPr/>
        </p:nvGrpSpPr>
        <p:grpSpPr>
          <a:xfrm>
            <a:off x="7877700" y="3305591"/>
            <a:ext cx="1689349" cy="445960"/>
            <a:chOff x="0" y="0"/>
            <a:chExt cx="3593795" cy="948703"/>
          </a:xfrm>
        </p:grpSpPr>
        <p:sp>
          <p:nvSpPr>
            <p:cNvPr id="69" name="Freeform 69"/>
            <p:cNvSpPr/>
            <p:nvPr/>
          </p:nvSpPr>
          <p:spPr>
            <a:xfrm>
              <a:off x="0" y="0"/>
              <a:ext cx="3593846" cy="948690"/>
            </a:xfrm>
            <a:custGeom>
              <a:avLst/>
              <a:gdLst/>
              <a:ahLst/>
              <a:cxnLst/>
              <a:rect l="l" t="t" r="r" b="b"/>
              <a:pathLst>
                <a:path w="3593846" h="948690">
                  <a:moveTo>
                    <a:pt x="0" y="0"/>
                  </a:moveTo>
                  <a:lnTo>
                    <a:pt x="3593846" y="0"/>
                  </a:lnTo>
                  <a:lnTo>
                    <a:pt x="3593846" y="948690"/>
                  </a:lnTo>
                  <a:lnTo>
                    <a:pt x="0" y="948690"/>
                  </a:lnTo>
                  <a:close/>
                </a:path>
              </a:pathLst>
            </a:custGeom>
            <a:solidFill>
              <a:srgbClr val="000000">
                <a:alpha val="0"/>
              </a:srgbClr>
            </a:solidFill>
          </p:spPr>
        </p:sp>
      </p:grpSp>
      <p:grpSp>
        <p:nvGrpSpPr>
          <p:cNvPr id="70" name="Group 70"/>
          <p:cNvGrpSpPr/>
          <p:nvPr/>
        </p:nvGrpSpPr>
        <p:grpSpPr>
          <a:xfrm>
            <a:off x="7877700" y="3305591"/>
            <a:ext cx="1689349" cy="16895"/>
            <a:chOff x="0" y="0"/>
            <a:chExt cx="3593795" cy="35941"/>
          </a:xfrm>
        </p:grpSpPr>
        <p:sp>
          <p:nvSpPr>
            <p:cNvPr id="71" name="Freeform 7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72" name="TextBox 72"/>
          <p:cNvSpPr txBox="1"/>
          <p:nvPr/>
        </p:nvSpPr>
        <p:spPr>
          <a:xfrm>
            <a:off x="8062553" y="3394392"/>
            <a:ext cx="1454790" cy="315447"/>
          </a:xfrm>
          <a:prstGeom prst="rect">
            <a:avLst/>
          </a:prstGeom>
        </p:spPr>
        <p:txBody>
          <a:bodyPr lIns="0" tIns="0" rIns="0" bIns="0" rtlCol="0" anchor="t">
            <a:spAutoFit/>
          </a:bodyPr>
          <a:lstStyle/>
          <a:p>
            <a:pPr marL="0" lvl="0" indent="0" algn="l">
              <a:lnSpc>
                <a:spcPts val="2537"/>
              </a:lnSpc>
            </a:pPr>
            <a:r>
              <a:rPr lang="en-US" sz="1952" u="none" strike="noStrike">
                <a:solidFill>
                  <a:srgbClr val="88B32D"/>
                </a:solidFill>
                <a:latin typeface="WWF"/>
                <a:ea typeface="WWF"/>
                <a:cs typeface="WWF"/>
                <a:sym typeface="WWF"/>
              </a:rPr>
              <a:t>10.45</a:t>
            </a:r>
          </a:p>
        </p:txBody>
      </p:sp>
      <p:grpSp>
        <p:nvGrpSpPr>
          <p:cNvPr id="73" name="Group 73"/>
          <p:cNvGrpSpPr/>
          <p:nvPr/>
        </p:nvGrpSpPr>
        <p:grpSpPr>
          <a:xfrm>
            <a:off x="9567050" y="3305591"/>
            <a:ext cx="1192208" cy="445960"/>
            <a:chOff x="0" y="0"/>
            <a:chExt cx="2536213" cy="948703"/>
          </a:xfrm>
        </p:grpSpPr>
        <p:sp>
          <p:nvSpPr>
            <p:cNvPr id="74" name="Freeform 74"/>
            <p:cNvSpPr/>
            <p:nvPr/>
          </p:nvSpPr>
          <p:spPr>
            <a:xfrm>
              <a:off x="0" y="0"/>
              <a:ext cx="2536239" cy="948690"/>
            </a:xfrm>
            <a:custGeom>
              <a:avLst/>
              <a:gdLst/>
              <a:ahLst/>
              <a:cxnLst/>
              <a:rect l="l" t="t" r="r" b="b"/>
              <a:pathLst>
                <a:path w="2536239" h="948690">
                  <a:moveTo>
                    <a:pt x="0" y="0"/>
                  </a:moveTo>
                  <a:lnTo>
                    <a:pt x="2536239" y="0"/>
                  </a:lnTo>
                  <a:lnTo>
                    <a:pt x="2536239" y="948690"/>
                  </a:lnTo>
                  <a:lnTo>
                    <a:pt x="0" y="948690"/>
                  </a:lnTo>
                  <a:close/>
                </a:path>
              </a:pathLst>
            </a:custGeom>
            <a:solidFill>
              <a:srgbClr val="000000">
                <a:alpha val="0"/>
              </a:srgbClr>
            </a:solidFill>
          </p:spPr>
        </p:sp>
      </p:grpSp>
      <p:grpSp>
        <p:nvGrpSpPr>
          <p:cNvPr id="75" name="Group 75"/>
          <p:cNvGrpSpPr/>
          <p:nvPr/>
        </p:nvGrpSpPr>
        <p:grpSpPr>
          <a:xfrm>
            <a:off x="9567050" y="3305591"/>
            <a:ext cx="1520412" cy="16895"/>
            <a:chOff x="0" y="0"/>
            <a:chExt cx="3234411" cy="35941"/>
          </a:xfrm>
        </p:grpSpPr>
        <p:sp>
          <p:nvSpPr>
            <p:cNvPr id="76" name="Freeform 76"/>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77" name="Group 77"/>
          <p:cNvGrpSpPr/>
          <p:nvPr/>
        </p:nvGrpSpPr>
        <p:grpSpPr>
          <a:xfrm>
            <a:off x="10759257" y="3305591"/>
            <a:ext cx="6187769" cy="16895"/>
            <a:chOff x="0" y="0"/>
            <a:chExt cx="13163395" cy="35941"/>
          </a:xfrm>
        </p:grpSpPr>
        <p:sp>
          <p:nvSpPr>
            <p:cNvPr id="78" name="Freeform 78"/>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79" name="TextBox 79"/>
          <p:cNvSpPr txBox="1"/>
          <p:nvPr/>
        </p:nvSpPr>
        <p:spPr>
          <a:xfrm>
            <a:off x="11272315" y="3337245"/>
            <a:ext cx="5628674" cy="314896"/>
          </a:xfrm>
          <a:prstGeom prst="rect">
            <a:avLst/>
          </a:prstGeom>
        </p:spPr>
        <p:txBody>
          <a:bodyPr lIns="0" tIns="0" rIns="0" bIns="0" rtlCol="0" anchor="t">
            <a:spAutoFit/>
          </a:bodyPr>
          <a:lstStyle/>
          <a:p>
            <a:pPr algn="l">
              <a:lnSpc>
                <a:spcPts val="2594"/>
              </a:lnSpc>
            </a:pPr>
            <a:r>
              <a:rPr lang="en-US" sz="1995">
                <a:solidFill>
                  <a:srgbClr val="88B32D"/>
                </a:solidFill>
                <a:latin typeface="WWF"/>
                <a:ea typeface="WWF"/>
                <a:cs typeface="WWF"/>
                <a:sym typeface="WWF"/>
              </a:rPr>
              <a:t>BREAK</a:t>
            </a:r>
          </a:p>
        </p:txBody>
      </p:sp>
      <p:grpSp>
        <p:nvGrpSpPr>
          <p:cNvPr id="80" name="Group 80"/>
          <p:cNvGrpSpPr/>
          <p:nvPr/>
        </p:nvGrpSpPr>
        <p:grpSpPr>
          <a:xfrm>
            <a:off x="7877700" y="3751551"/>
            <a:ext cx="1689349" cy="16895"/>
            <a:chOff x="0" y="0"/>
            <a:chExt cx="3593795" cy="35941"/>
          </a:xfrm>
        </p:grpSpPr>
        <p:sp>
          <p:nvSpPr>
            <p:cNvPr id="81" name="Freeform 8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82" name="TextBox 82"/>
          <p:cNvSpPr txBox="1"/>
          <p:nvPr/>
        </p:nvSpPr>
        <p:spPr>
          <a:xfrm>
            <a:off x="8062553" y="3849781"/>
            <a:ext cx="1454790" cy="315447"/>
          </a:xfrm>
          <a:prstGeom prst="rect">
            <a:avLst/>
          </a:prstGeom>
        </p:spPr>
        <p:txBody>
          <a:bodyPr lIns="0" tIns="0" rIns="0" bIns="0" rtlCol="0" anchor="t">
            <a:spAutoFit/>
          </a:bodyPr>
          <a:lstStyle/>
          <a:p>
            <a:pPr algn="l">
              <a:lnSpc>
                <a:spcPts val="2537"/>
              </a:lnSpc>
            </a:pPr>
            <a:r>
              <a:rPr lang="en-US" sz="1952">
                <a:solidFill>
                  <a:srgbClr val="1C1851"/>
                </a:solidFill>
                <a:latin typeface="WWF"/>
                <a:ea typeface="WWF"/>
                <a:cs typeface="WWF"/>
                <a:sym typeface="WWF"/>
              </a:rPr>
              <a:t>11.00</a:t>
            </a:r>
          </a:p>
        </p:txBody>
      </p:sp>
      <p:grpSp>
        <p:nvGrpSpPr>
          <p:cNvPr id="83" name="Group 83"/>
          <p:cNvGrpSpPr/>
          <p:nvPr/>
        </p:nvGrpSpPr>
        <p:grpSpPr>
          <a:xfrm>
            <a:off x="9567050" y="3751551"/>
            <a:ext cx="1520412" cy="16895"/>
            <a:chOff x="0" y="0"/>
            <a:chExt cx="3234411" cy="35941"/>
          </a:xfrm>
        </p:grpSpPr>
        <p:sp>
          <p:nvSpPr>
            <p:cNvPr id="84" name="Freeform 84"/>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85" name="TextBox 85"/>
          <p:cNvSpPr txBox="1"/>
          <p:nvPr/>
        </p:nvSpPr>
        <p:spPr>
          <a:xfrm>
            <a:off x="9751903" y="3849781"/>
            <a:ext cx="1285853" cy="636638"/>
          </a:xfrm>
          <a:prstGeom prst="rect">
            <a:avLst/>
          </a:prstGeom>
        </p:spPr>
        <p:txBody>
          <a:bodyPr lIns="0" tIns="0" rIns="0" bIns="0" rtlCol="0" anchor="t">
            <a:spAutoFit/>
          </a:bodyPr>
          <a:lstStyle/>
          <a:p>
            <a:pPr algn="l">
              <a:lnSpc>
                <a:spcPts val="2537"/>
              </a:lnSpc>
            </a:pPr>
            <a:r>
              <a:rPr lang="en-US" sz="1952">
                <a:solidFill>
                  <a:srgbClr val="88B32D"/>
                </a:solidFill>
                <a:latin typeface="WWF"/>
                <a:ea typeface="WWF"/>
                <a:cs typeface="WWF"/>
                <a:sym typeface="WWF"/>
              </a:rPr>
              <a:t>1.5</a:t>
            </a:r>
          </a:p>
          <a:p>
            <a:pPr algn="l">
              <a:lnSpc>
                <a:spcPts val="2537"/>
              </a:lnSpc>
            </a:pPr>
            <a:r>
              <a:rPr lang="en-US" sz="1952">
                <a:solidFill>
                  <a:srgbClr val="88B32D"/>
                </a:solidFill>
                <a:latin typeface="WWF"/>
                <a:ea typeface="WWF"/>
                <a:cs typeface="WWF"/>
                <a:sym typeface="WWF"/>
              </a:rPr>
              <a:t>1.6</a:t>
            </a:r>
          </a:p>
        </p:txBody>
      </p:sp>
      <p:grpSp>
        <p:nvGrpSpPr>
          <p:cNvPr id="86" name="Group 86"/>
          <p:cNvGrpSpPr/>
          <p:nvPr/>
        </p:nvGrpSpPr>
        <p:grpSpPr>
          <a:xfrm>
            <a:off x="10759257" y="3751551"/>
            <a:ext cx="6187769" cy="16895"/>
            <a:chOff x="0" y="0"/>
            <a:chExt cx="13163395" cy="35941"/>
          </a:xfrm>
        </p:grpSpPr>
        <p:sp>
          <p:nvSpPr>
            <p:cNvPr id="87" name="Freeform 87"/>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88" name="TextBox 88"/>
          <p:cNvSpPr txBox="1"/>
          <p:nvPr/>
        </p:nvSpPr>
        <p:spPr>
          <a:xfrm>
            <a:off x="11272315" y="3849781"/>
            <a:ext cx="5515690" cy="538875"/>
          </a:xfrm>
          <a:prstGeom prst="rect">
            <a:avLst/>
          </a:prstGeom>
        </p:spPr>
        <p:txBody>
          <a:bodyPr lIns="0" tIns="0" rIns="0" bIns="0" rtlCol="0" anchor="t">
            <a:spAutoFit/>
          </a:bodyPr>
          <a:lstStyle/>
          <a:p>
            <a:pPr algn="l">
              <a:lnSpc>
                <a:spcPts val="2162"/>
              </a:lnSpc>
            </a:pPr>
            <a:r>
              <a:rPr lang="en-US" sz="1663">
                <a:solidFill>
                  <a:srgbClr val="1C1851"/>
                </a:solidFill>
                <a:latin typeface="Open Sans"/>
                <a:ea typeface="Open Sans"/>
                <a:cs typeface="Open Sans"/>
                <a:sym typeface="Open Sans"/>
              </a:rPr>
              <a:t>Gender Concepts Summary Optional Activity: Vote with Your Feet: Gender vs Sex</a:t>
            </a:r>
          </a:p>
        </p:txBody>
      </p:sp>
      <p:grpSp>
        <p:nvGrpSpPr>
          <p:cNvPr id="89" name="Group 89"/>
          <p:cNvGrpSpPr/>
          <p:nvPr/>
        </p:nvGrpSpPr>
        <p:grpSpPr>
          <a:xfrm>
            <a:off x="7877700" y="4528652"/>
            <a:ext cx="1689349" cy="445960"/>
            <a:chOff x="0" y="0"/>
            <a:chExt cx="3593795" cy="948703"/>
          </a:xfrm>
        </p:grpSpPr>
        <p:sp>
          <p:nvSpPr>
            <p:cNvPr id="90" name="Freeform 90"/>
            <p:cNvSpPr/>
            <p:nvPr/>
          </p:nvSpPr>
          <p:spPr>
            <a:xfrm>
              <a:off x="0" y="0"/>
              <a:ext cx="3593846" cy="948690"/>
            </a:xfrm>
            <a:custGeom>
              <a:avLst/>
              <a:gdLst/>
              <a:ahLst/>
              <a:cxnLst/>
              <a:rect l="l" t="t" r="r" b="b"/>
              <a:pathLst>
                <a:path w="3593846" h="948690">
                  <a:moveTo>
                    <a:pt x="0" y="0"/>
                  </a:moveTo>
                  <a:lnTo>
                    <a:pt x="3593846" y="0"/>
                  </a:lnTo>
                  <a:lnTo>
                    <a:pt x="3593846" y="948690"/>
                  </a:lnTo>
                  <a:lnTo>
                    <a:pt x="0" y="948690"/>
                  </a:lnTo>
                  <a:close/>
                </a:path>
              </a:pathLst>
            </a:custGeom>
            <a:solidFill>
              <a:srgbClr val="000000">
                <a:alpha val="0"/>
              </a:srgbClr>
            </a:solidFill>
          </p:spPr>
        </p:sp>
      </p:grpSp>
      <p:grpSp>
        <p:nvGrpSpPr>
          <p:cNvPr id="91" name="Group 91"/>
          <p:cNvGrpSpPr/>
          <p:nvPr/>
        </p:nvGrpSpPr>
        <p:grpSpPr>
          <a:xfrm>
            <a:off x="7877700" y="4528652"/>
            <a:ext cx="1689349" cy="16895"/>
            <a:chOff x="0" y="0"/>
            <a:chExt cx="3593795" cy="35941"/>
          </a:xfrm>
        </p:grpSpPr>
        <p:sp>
          <p:nvSpPr>
            <p:cNvPr id="92" name="Freeform 92"/>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93" name="TextBox 93"/>
          <p:cNvSpPr txBox="1"/>
          <p:nvPr/>
        </p:nvSpPr>
        <p:spPr>
          <a:xfrm>
            <a:off x="8062553" y="4560307"/>
            <a:ext cx="1454790" cy="315447"/>
          </a:xfrm>
          <a:prstGeom prst="rect">
            <a:avLst/>
          </a:prstGeom>
        </p:spPr>
        <p:txBody>
          <a:bodyPr lIns="0" tIns="0" rIns="0" bIns="0" rtlCol="0" anchor="t">
            <a:spAutoFit/>
          </a:bodyPr>
          <a:lstStyle/>
          <a:p>
            <a:pPr marL="0" lvl="0" indent="0" algn="l">
              <a:lnSpc>
                <a:spcPts val="2537"/>
              </a:lnSpc>
            </a:pPr>
            <a:r>
              <a:rPr lang="en-US" sz="1952" u="none" strike="noStrike">
                <a:solidFill>
                  <a:srgbClr val="88B32D"/>
                </a:solidFill>
                <a:latin typeface="WWF"/>
                <a:ea typeface="WWF"/>
                <a:cs typeface="WWF"/>
                <a:sym typeface="WWF"/>
              </a:rPr>
              <a:t>12.00</a:t>
            </a:r>
          </a:p>
        </p:txBody>
      </p:sp>
      <p:grpSp>
        <p:nvGrpSpPr>
          <p:cNvPr id="94" name="Group 94"/>
          <p:cNvGrpSpPr/>
          <p:nvPr/>
        </p:nvGrpSpPr>
        <p:grpSpPr>
          <a:xfrm>
            <a:off x="9567050" y="4528652"/>
            <a:ext cx="1192208" cy="445960"/>
            <a:chOff x="0" y="0"/>
            <a:chExt cx="2536213" cy="948703"/>
          </a:xfrm>
        </p:grpSpPr>
        <p:sp>
          <p:nvSpPr>
            <p:cNvPr id="95" name="Freeform 95"/>
            <p:cNvSpPr/>
            <p:nvPr/>
          </p:nvSpPr>
          <p:spPr>
            <a:xfrm>
              <a:off x="0" y="0"/>
              <a:ext cx="2536239" cy="948690"/>
            </a:xfrm>
            <a:custGeom>
              <a:avLst/>
              <a:gdLst/>
              <a:ahLst/>
              <a:cxnLst/>
              <a:rect l="l" t="t" r="r" b="b"/>
              <a:pathLst>
                <a:path w="2536239" h="948690">
                  <a:moveTo>
                    <a:pt x="0" y="0"/>
                  </a:moveTo>
                  <a:lnTo>
                    <a:pt x="2536239" y="0"/>
                  </a:lnTo>
                  <a:lnTo>
                    <a:pt x="2536239" y="948690"/>
                  </a:lnTo>
                  <a:lnTo>
                    <a:pt x="0" y="948690"/>
                  </a:lnTo>
                  <a:close/>
                </a:path>
              </a:pathLst>
            </a:custGeom>
            <a:solidFill>
              <a:srgbClr val="000000">
                <a:alpha val="0"/>
              </a:srgbClr>
            </a:solidFill>
          </p:spPr>
        </p:sp>
      </p:grpSp>
      <p:grpSp>
        <p:nvGrpSpPr>
          <p:cNvPr id="96" name="Group 96"/>
          <p:cNvGrpSpPr/>
          <p:nvPr/>
        </p:nvGrpSpPr>
        <p:grpSpPr>
          <a:xfrm>
            <a:off x="9567050" y="4528652"/>
            <a:ext cx="1520412" cy="16895"/>
            <a:chOff x="0" y="0"/>
            <a:chExt cx="3234411" cy="35941"/>
          </a:xfrm>
        </p:grpSpPr>
        <p:sp>
          <p:nvSpPr>
            <p:cNvPr id="97" name="Freeform 97"/>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98" name="TextBox 98"/>
          <p:cNvSpPr txBox="1"/>
          <p:nvPr/>
        </p:nvSpPr>
        <p:spPr>
          <a:xfrm>
            <a:off x="11272315" y="4560307"/>
            <a:ext cx="5900690" cy="314896"/>
          </a:xfrm>
          <a:prstGeom prst="rect">
            <a:avLst/>
          </a:prstGeom>
        </p:spPr>
        <p:txBody>
          <a:bodyPr lIns="0" tIns="0" rIns="0" bIns="0" rtlCol="0" anchor="t">
            <a:spAutoFit/>
          </a:bodyPr>
          <a:lstStyle/>
          <a:p>
            <a:pPr algn="l">
              <a:lnSpc>
                <a:spcPts val="2594"/>
              </a:lnSpc>
            </a:pPr>
            <a:r>
              <a:rPr lang="en-US" sz="1995">
                <a:solidFill>
                  <a:srgbClr val="88B32D"/>
                </a:solidFill>
                <a:latin typeface="WWF"/>
                <a:ea typeface="WWF"/>
                <a:cs typeface="WWF"/>
                <a:sym typeface="WWF"/>
              </a:rPr>
              <a:t>LUNCH</a:t>
            </a:r>
          </a:p>
        </p:txBody>
      </p:sp>
      <p:grpSp>
        <p:nvGrpSpPr>
          <p:cNvPr id="99" name="Group 99"/>
          <p:cNvGrpSpPr/>
          <p:nvPr/>
        </p:nvGrpSpPr>
        <p:grpSpPr>
          <a:xfrm>
            <a:off x="10759257" y="4528652"/>
            <a:ext cx="6187769" cy="16895"/>
            <a:chOff x="0" y="0"/>
            <a:chExt cx="13163395" cy="35941"/>
          </a:xfrm>
        </p:grpSpPr>
        <p:sp>
          <p:nvSpPr>
            <p:cNvPr id="100" name="Freeform 100"/>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grpSp>
        <p:nvGrpSpPr>
          <p:cNvPr id="101" name="Group 101"/>
          <p:cNvGrpSpPr/>
          <p:nvPr/>
        </p:nvGrpSpPr>
        <p:grpSpPr>
          <a:xfrm>
            <a:off x="7877700" y="4974612"/>
            <a:ext cx="1689349" cy="16895"/>
            <a:chOff x="0" y="0"/>
            <a:chExt cx="3593795" cy="35941"/>
          </a:xfrm>
        </p:grpSpPr>
        <p:sp>
          <p:nvSpPr>
            <p:cNvPr id="102" name="Freeform 102"/>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103" name="TextBox 103"/>
          <p:cNvSpPr txBox="1"/>
          <p:nvPr/>
        </p:nvSpPr>
        <p:spPr>
          <a:xfrm>
            <a:off x="8062553" y="5072842"/>
            <a:ext cx="1454790" cy="315447"/>
          </a:xfrm>
          <a:prstGeom prst="rect">
            <a:avLst/>
          </a:prstGeom>
        </p:spPr>
        <p:txBody>
          <a:bodyPr lIns="0" tIns="0" rIns="0" bIns="0" rtlCol="0" anchor="t">
            <a:spAutoFit/>
          </a:bodyPr>
          <a:lstStyle/>
          <a:p>
            <a:pPr algn="l">
              <a:lnSpc>
                <a:spcPts val="2537"/>
              </a:lnSpc>
            </a:pPr>
            <a:r>
              <a:rPr lang="en-US" sz="1952">
                <a:solidFill>
                  <a:srgbClr val="1C1851"/>
                </a:solidFill>
                <a:latin typeface="WWF"/>
                <a:ea typeface="WWF"/>
                <a:cs typeface="WWF"/>
                <a:sym typeface="WWF"/>
              </a:rPr>
              <a:t>13.00</a:t>
            </a:r>
          </a:p>
        </p:txBody>
      </p:sp>
      <p:grpSp>
        <p:nvGrpSpPr>
          <p:cNvPr id="104" name="Group 104"/>
          <p:cNvGrpSpPr/>
          <p:nvPr/>
        </p:nvGrpSpPr>
        <p:grpSpPr>
          <a:xfrm>
            <a:off x="9567050" y="4974612"/>
            <a:ext cx="1520412" cy="16895"/>
            <a:chOff x="0" y="0"/>
            <a:chExt cx="3234411" cy="35941"/>
          </a:xfrm>
        </p:grpSpPr>
        <p:sp>
          <p:nvSpPr>
            <p:cNvPr id="105" name="Freeform 105"/>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106" name="TextBox 106"/>
          <p:cNvSpPr txBox="1"/>
          <p:nvPr/>
        </p:nvSpPr>
        <p:spPr>
          <a:xfrm>
            <a:off x="9751903" y="5072842"/>
            <a:ext cx="1285853" cy="636638"/>
          </a:xfrm>
          <a:prstGeom prst="rect">
            <a:avLst/>
          </a:prstGeom>
        </p:spPr>
        <p:txBody>
          <a:bodyPr lIns="0" tIns="0" rIns="0" bIns="0" rtlCol="0" anchor="t">
            <a:spAutoFit/>
          </a:bodyPr>
          <a:lstStyle/>
          <a:p>
            <a:pPr algn="l">
              <a:lnSpc>
                <a:spcPts val="2537"/>
              </a:lnSpc>
            </a:pPr>
            <a:r>
              <a:rPr lang="en-US" sz="1952">
                <a:solidFill>
                  <a:srgbClr val="88B32D"/>
                </a:solidFill>
                <a:latin typeface="WWF"/>
                <a:ea typeface="WWF"/>
                <a:cs typeface="WWF"/>
                <a:sym typeface="WWF"/>
              </a:rPr>
              <a:t>1.7</a:t>
            </a:r>
          </a:p>
          <a:p>
            <a:pPr algn="l">
              <a:lnSpc>
                <a:spcPts val="2537"/>
              </a:lnSpc>
            </a:pPr>
            <a:r>
              <a:rPr lang="en-US" sz="1952">
                <a:solidFill>
                  <a:srgbClr val="88B32D"/>
                </a:solidFill>
                <a:latin typeface="WWF"/>
                <a:ea typeface="WWF"/>
                <a:cs typeface="WWF"/>
                <a:sym typeface="WWF"/>
              </a:rPr>
              <a:t>1.8</a:t>
            </a:r>
          </a:p>
        </p:txBody>
      </p:sp>
      <p:grpSp>
        <p:nvGrpSpPr>
          <p:cNvPr id="107" name="Group 107"/>
          <p:cNvGrpSpPr/>
          <p:nvPr/>
        </p:nvGrpSpPr>
        <p:grpSpPr>
          <a:xfrm>
            <a:off x="10759257" y="4974612"/>
            <a:ext cx="6187769" cy="16895"/>
            <a:chOff x="0" y="0"/>
            <a:chExt cx="13163395" cy="35941"/>
          </a:xfrm>
        </p:grpSpPr>
        <p:sp>
          <p:nvSpPr>
            <p:cNvPr id="108" name="Freeform 108"/>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109" name="TextBox 109"/>
          <p:cNvSpPr txBox="1"/>
          <p:nvPr/>
        </p:nvSpPr>
        <p:spPr>
          <a:xfrm>
            <a:off x="11272315" y="5072842"/>
            <a:ext cx="5515690" cy="538875"/>
          </a:xfrm>
          <a:prstGeom prst="rect">
            <a:avLst/>
          </a:prstGeom>
        </p:spPr>
        <p:txBody>
          <a:bodyPr lIns="0" tIns="0" rIns="0" bIns="0" rtlCol="0" anchor="t">
            <a:spAutoFit/>
          </a:bodyPr>
          <a:lstStyle/>
          <a:p>
            <a:pPr algn="l">
              <a:lnSpc>
                <a:spcPts val="2162"/>
              </a:lnSpc>
            </a:pPr>
            <a:r>
              <a:rPr lang="en-US" sz="1663">
                <a:solidFill>
                  <a:srgbClr val="1C1851"/>
                </a:solidFill>
                <a:latin typeface="Open Sans"/>
                <a:ea typeface="Open Sans"/>
                <a:cs typeface="Open Sans"/>
                <a:sym typeface="Open Sans"/>
              </a:rPr>
              <a:t>Introducing Genderbread Person Optional Activity: Summary of SOGIESC</a:t>
            </a:r>
          </a:p>
        </p:txBody>
      </p:sp>
      <p:grpSp>
        <p:nvGrpSpPr>
          <p:cNvPr id="110" name="Group 110"/>
          <p:cNvGrpSpPr/>
          <p:nvPr/>
        </p:nvGrpSpPr>
        <p:grpSpPr>
          <a:xfrm>
            <a:off x="7877700" y="5751713"/>
            <a:ext cx="1689349" cy="16895"/>
            <a:chOff x="0" y="0"/>
            <a:chExt cx="3593795" cy="35941"/>
          </a:xfrm>
        </p:grpSpPr>
        <p:sp>
          <p:nvSpPr>
            <p:cNvPr id="111" name="Freeform 11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112" name="TextBox 112"/>
          <p:cNvSpPr txBox="1"/>
          <p:nvPr/>
        </p:nvSpPr>
        <p:spPr>
          <a:xfrm>
            <a:off x="8062553" y="5849943"/>
            <a:ext cx="1454790" cy="315447"/>
          </a:xfrm>
          <a:prstGeom prst="rect">
            <a:avLst/>
          </a:prstGeom>
        </p:spPr>
        <p:txBody>
          <a:bodyPr lIns="0" tIns="0" rIns="0" bIns="0" rtlCol="0" anchor="t">
            <a:spAutoFit/>
          </a:bodyPr>
          <a:lstStyle/>
          <a:p>
            <a:pPr algn="l">
              <a:lnSpc>
                <a:spcPts val="2537"/>
              </a:lnSpc>
            </a:pPr>
            <a:r>
              <a:rPr lang="en-US" sz="1952">
                <a:solidFill>
                  <a:srgbClr val="1C1851"/>
                </a:solidFill>
                <a:latin typeface="WWF"/>
                <a:ea typeface="WWF"/>
                <a:cs typeface="WWF"/>
                <a:sym typeface="WWF"/>
              </a:rPr>
              <a:t>13.45</a:t>
            </a:r>
          </a:p>
        </p:txBody>
      </p:sp>
      <p:grpSp>
        <p:nvGrpSpPr>
          <p:cNvPr id="113" name="Group 113"/>
          <p:cNvGrpSpPr/>
          <p:nvPr/>
        </p:nvGrpSpPr>
        <p:grpSpPr>
          <a:xfrm>
            <a:off x="9567050" y="5751713"/>
            <a:ext cx="1520412" cy="16895"/>
            <a:chOff x="0" y="0"/>
            <a:chExt cx="3234411" cy="35941"/>
          </a:xfrm>
        </p:grpSpPr>
        <p:sp>
          <p:nvSpPr>
            <p:cNvPr id="114" name="Freeform 114"/>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115" name="TextBox 115"/>
          <p:cNvSpPr txBox="1"/>
          <p:nvPr/>
        </p:nvSpPr>
        <p:spPr>
          <a:xfrm>
            <a:off x="9751903" y="5849943"/>
            <a:ext cx="1285853" cy="957829"/>
          </a:xfrm>
          <a:prstGeom prst="rect">
            <a:avLst/>
          </a:prstGeom>
        </p:spPr>
        <p:txBody>
          <a:bodyPr lIns="0" tIns="0" rIns="0" bIns="0" rtlCol="0" anchor="t">
            <a:spAutoFit/>
          </a:bodyPr>
          <a:lstStyle/>
          <a:p>
            <a:pPr algn="l">
              <a:lnSpc>
                <a:spcPts val="2537"/>
              </a:lnSpc>
            </a:pPr>
            <a:r>
              <a:rPr lang="en-US" sz="1952">
                <a:solidFill>
                  <a:srgbClr val="88B32D"/>
                </a:solidFill>
                <a:latin typeface="WWF"/>
                <a:ea typeface="WWF"/>
                <a:cs typeface="WWF"/>
                <a:sym typeface="WWF"/>
              </a:rPr>
              <a:t>1.9</a:t>
            </a:r>
          </a:p>
          <a:p>
            <a:pPr algn="l">
              <a:lnSpc>
                <a:spcPts val="2537"/>
              </a:lnSpc>
            </a:pPr>
            <a:r>
              <a:rPr lang="en-US" sz="1952">
                <a:solidFill>
                  <a:srgbClr val="88B32D"/>
                </a:solidFill>
                <a:latin typeface="WWF"/>
                <a:ea typeface="WWF"/>
                <a:cs typeface="WWF"/>
                <a:sym typeface="WWF"/>
              </a:rPr>
              <a:t>1.10</a:t>
            </a:r>
          </a:p>
          <a:p>
            <a:pPr algn="l">
              <a:lnSpc>
                <a:spcPts val="2537"/>
              </a:lnSpc>
            </a:pPr>
            <a:r>
              <a:rPr lang="en-US" sz="1952">
                <a:solidFill>
                  <a:srgbClr val="88B32D"/>
                </a:solidFill>
                <a:latin typeface="WWF"/>
                <a:ea typeface="WWF"/>
                <a:cs typeface="WWF"/>
                <a:sym typeface="WWF"/>
              </a:rPr>
              <a:t>1.11</a:t>
            </a:r>
          </a:p>
        </p:txBody>
      </p:sp>
      <p:grpSp>
        <p:nvGrpSpPr>
          <p:cNvPr id="116" name="Group 116"/>
          <p:cNvGrpSpPr/>
          <p:nvPr/>
        </p:nvGrpSpPr>
        <p:grpSpPr>
          <a:xfrm>
            <a:off x="10759257" y="5751713"/>
            <a:ext cx="6187769" cy="16895"/>
            <a:chOff x="0" y="0"/>
            <a:chExt cx="13163395" cy="35941"/>
          </a:xfrm>
        </p:grpSpPr>
        <p:sp>
          <p:nvSpPr>
            <p:cNvPr id="117" name="Freeform 117"/>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118" name="TextBox 118"/>
          <p:cNvSpPr txBox="1"/>
          <p:nvPr/>
        </p:nvSpPr>
        <p:spPr>
          <a:xfrm>
            <a:off x="11272315" y="5849943"/>
            <a:ext cx="5515690" cy="809351"/>
          </a:xfrm>
          <a:prstGeom prst="rect">
            <a:avLst/>
          </a:prstGeom>
        </p:spPr>
        <p:txBody>
          <a:bodyPr lIns="0" tIns="0" rIns="0" bIns="0" rtlCol="0" anchor="t">
            <a:spAutoFit/>
          </a:bodyPr>
          <a:lstStyle/>
          <a:p>
            <a:pPr algn="l">
              <a:lnSpc>
                <a:spcPts val="2162"/>
              </a:lnSpc>
            </a:pPr>
            <a:r>
              <a:rPr lang="en-US" sz="1663">
                <a:solidFill>
                  <a:srgbClr val="1C1851"/>
                </a:solidFill>
                <a:latin typeface="Open Sans"/>
                <a:ea typeface="Open Sans"/>
                <a:cs typeface="Open Sans"/>
                <a:sym typeface="Open Sans"/>
              </a:rPr>
              <a:t>Gender and Social Norms</a:t>
            </a:r>
          </a:p>
          <a:p>
            <a:pPr algn="l">
              <a:lnSpc>
                <a:spcPts val="2162"/>
              </a:lnSpc>
            </a:pPr>
            <a:r>
              <a:rPr lang="en-US" sz="1663">
                <a:solidFill>
                  <a:srgbClr val="1C1851"/>
                </a:solidFill>
                <a:latin typeface="Open Sans"/>
                <a:ea typeface="Open Sans"/>
                <a:cs typeface="Open Sans"/>
                <a:sym typeface="Open Sans"/>
              </a:rPr>
              <a:t>Optional Activity: Changing Social Norms</a:t>
            </a:r>
          </a:p>
          <a:p>
            <a:pPr algn="l">
              <a:lnSpc>
                <a:spcPts val="2162"/>
              </a:lnSpc>
            </a:pPr>
            <a:r>
              <a:rPr lang="en-US" sz="1663">
                <a:solidFill>
                  <a:srgbClr val="1C1851"/>
                </a:solidFill>
                <a:latin typeface="Open Sans"/>
                <a:ea typeface="Open Sans"/>
                <a:cs typeface="Open Sans"/>
                <a:sym typeface="Open Sans"/>
              </a:rPr>
              <a:t>Optional Activity: What would you do?</a:t>
            </a:r>
          </a:p>
        </p:txBody>
      </p:sp>
      <p:grpSp>
        <p:nvGrpSpPr>
          <p:cNvPr id="119" name="Group 119"/>
          <p:cNvGrpSpPr/>
          <p:nvPr/>
        </p:nvGrpSpPr>
        <p:grpSpPr>
          <a:xfrm>
            <a:off x="7877700" y="6824452"/>
            <a:ext cx="1689349" cy="445960"/>
            <a:chOff x="0" y="0"/>
            <a:chExt cx="3593795" cy="948703"/>
          </a:xfrm>
        </p:grpSpPr>
        <p:sp>
          <p:nvSpPr>
            <p:cNvPr id="120" name="Freeform 120"/>
            <p:cNvSpPr/>
            <p:nvPr/>
          </p:nvSpPr>
          <p:spPr>
            <a:xfrm>
              <a:off x="0" y="0"/>
              <a:ext cx="3593846" cy="948690"/>
            </a:xfrm>
            <a:custGeom>
              <a:avLst/>
              <a:gdLst/>
              <a:ahLst/>
              <a:cxnLst/>
              <a:rect l="l" t="t" r="r" b="b"/>
              <a:pathLst>
                <a:path w="3593846" h="948690">
                  <a:moveTo>
                    <a:pt x="0" y="0"/>
                  </a:moveTo>
                  <a:lnTo>
                    <a:pt x="3593846" y="0"/>
                  </a:lnTo>
                  <a:lnTo>
                    <a:pt x="3593846" y="948690"/>
                  </a:lnTo>
                  <a:lnTo>
                    <a:pt x="0" y="948690"/>
                  </a:lnTo>
                  <a:close/>
                </a:path>
              </a:pathLst>
            </a:custGeom>
            <a:solidFill>
              <a:srgbClr val="000000">
                <a:alpha val="0"/>
              </a:srgbClr>
            </a:solidFill>
          </p:spPr>
        </p:sp>
      </p:grpSp>
      <p:grpSp>
        <p:nvGrpSpPr>
          <p:cNvPr id="121" name="Group 121"/>
          <p:cNvGrpSpPr/>
          <p:nvPr/>
        </p:nvGrpSpPr>
        <p:grpSpPr>
          <a:xfrm>
            <a:off x="7877700" y="6824452"/>
            <a:ext cx="1689349" cy="16895"/>
            <a:chOff x="0" y="0"/>
            <a:chExt cx="3593795" cy="35941"/>
          </a:xfrm>
        </p:grpSpPr>
        <p:sp>
          <p:nvSpPr>
            <p:cNvPr id="122" name="Freeform 122"/>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123" name="TextBox 123"/>
          <p:cNvSpPr txBox="1"/>
          <p:nvPr/>
        </p:nvSpPr>
        <p:spPr>
          <a:xfrm>
            <a:off x="8062553" y="6856106"/>
            <a:ext cx="1454790" cy="315447"/>
          </a:xfrm>
          <a:prstGeom prst="rect">
            <a:avLst/>
          </a:prstGeom>
        </p:spPr>
        <p:txBody>
          <a:bodyPr lIns="0" tIns="0" rIns="0" bIns="0" rtlCol="0" anchor="t">
            <a:spAutoFit/>
          </a:bodyPr>
          <a:lstStyle/>
          <a:p>
            <a:pPr marL="0" lvl="0" indent="0" algn="l">
              <a:lnSpc>
                <a:spcPts val="2537"/>
              </a:lnSpc>
            </a:pPr>
            <a:r>
              <a:rPr lang="en-US" sz="1952" u="none" strike="noStrike">
                <a:solidFill>
                  <a:srgbClr val="88B32D"/>
                </a:solidFill>
                <a:latin typeface="WWF"/>
                <a:ea typeface="WWF"/>
                <a:cs typeface="WWF"/>
                <a:sym typeface="WWF"/>
              </a:rPr>
              <a:t>14.30</a:t>
            </a:r>
          </a:p>
        </p:txBody>
      </p:sp>
      <p:grpSp>
        <p:nvGrpSpPr>
          <p:cNvPr id="124" name="Group 124"/>
          <p:cNvGrpSpPr/>
          <p:nvPr/>
        </p:nvGrpSpPr>
        <p:grpSpPr>
          <a:xfrm>
            <a:off x="9567050" y="6824452"/>
            <a:ext cx="1520412" cy="445960"/>
            <a:chOff x="0" y="0"/>
            <a:chExt cx="3234411" cy="948703"/>
          </a:xfrm>
        </p:grpSpPr>
        <p:sp>
          <p:nvSpPr>
            <p:cNvPr id="125" name="Freeform 125"/>
            <p:cNvSpPr/>
            <p:nvPr/>
          </p:nvSpPr>
          <p:spPr>
            <a:xfrm>
              <a:off x="0" y="0"/>
              <a:ext cx="3234436" cy="948690"/>
            </a:xfrm>
            <a:custGeom>
              <a:avLst/>
              <a:gdLst/>
              <a:ahLst/>
              <a:cxnLst/>
              <a:rect l="l" t="t" r="r" b="b"/>
              <a:pathLst>
                <a:path w="3234436" h="948690">
                  <a:moveTo>
                    <a:pt x="0" y="0"/>
                  </a:moveTo>
                  <a:lnTo>
                    <a:pt x="3234436" y="0"/>
                  </a:lnTo>
                  <a:lnTo>
                    <a:pt x="3234436" y="948690"/>
                  </a:lnTo>
                  <a:lnTo>
                    <a:pt x="0" y="948690"/>
                  </a:lnTo>
                  <a:close/>
                </a:path>
              </a:pathLst>
            </a:custGeom>
            <a:solidFill>
              <a:srgbClr val="000000">
                <a:alpha val="0"/>
              </a:srgbClr>
            </a:solidFill>
          </p:spPr>
        </p:sp>
      </p:grpSp>
      <p:grpSp>
        <p:nvGrpSpPr>
          <p:cNvPr id="126" name="Group 126"/>
          <p:cNvGrpSpPr/>
          <p:nvPr/>
        </p:nvGrpSpPr>
        <p:grpSpPr>
          <a:xfrm>
            <a:off x="9567050" y="6824452"/>
            <a:ext cx="1520412" cy="16895"/>
            <a:chOff x="0" y="0"/>
            <a:chExt cx="3234411" cy="35941"/>
          </a:xfrm>
        </p:grpSpPr>
        <p:sp>
          <p:nvSpPr>
            <p:cNvPr id="127" name="Freeform 127"/>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128" name="Group 128"/>
          <p:cNvGrpSpPr/>
          <p:nvPr/>
        </p:nvGrpSpPr>
        <p:grpSpPr>
          <a:xfrm>
            <a:off x="10759257" y="6824452"/>
            <a:ext cx="6187769" cy="16895"/>
            <a:chOff x="0" y="0"/>
            <a:chExt cx="13163395" cy="35941"/>
          </a:xfrm>
        </p:grpSpPr>
        <p:sp>
          <p:nvSpPr>
            <p:cNvPr id="129" name="Freeform 129"/>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130" name="TextBox 130"/>
          <p:cNvSpPr txBox="1"/>
          <p:nvPr/>
        </p:nvSpPr>
        <p:spPr>
          <a:xfrm>
            <a:off x="11272315" y="6856106"/>
            <a:ext cx="5060484" cy="314896"/>
          </a:xfrm>
          <a:prstGeom prst="rect">
            <a:avLst/>
          </a:prstGeom>
        </p:spPr>
        <p:txBody>
          <a:bodyPr lIns="0" tIns="0" rIns="0" bIns="0" rtlCol="0" anchor="t">
            <a:spAutoFit/>
          </a:bodyPr>
          <a:lstStyle/>
          <a:p>
            <a:pPr algn="l">
              <a:lnSpc>
                <a:spcPts val="2594"/>
              </a:lnSpc>
            </a:pPr>
            <a:r>
              <a:rPr lang="en-US" sz="1995">
                <a:solidFill>
                  <a:srgbClr val="88B32D"/>
                </a:solidFill>
                <a:latin typeface="WWF"/>
                <a:ea typeface="WWF"/>
                <a:cs typeface="WWF"/>
                <a:sym typeface="WWF"/>
              </a:rPr>
              <a:t>BREAK</a:t>
            </a:r>
          </a:p>
        </p:txBody>
      </p:sp>
      <p:grpSp>
        <p:nvGrpSpPr>
          <p:cNvPr id="131" name="Group 131"/>
          <p:cNvGrpSpPr/>
          <p:nvPr/>
        </p:nvGrpSpPr>
        <p:grpSpPr>
          <a:xfrm>
            <a:off x="7877700" y="7270412"/>
            <a:ext cx="1689349" cy="16895"/>
            <a:chOff x="0" y="0"/>
            <a:chExt cx="3593795" cy="35941"/>
          </a:xfrm>
        </p:grpSpPr>
        <p:sp>
          <p:nvSpPr>
            <p:cNvPr id="132" name="Freeform 132"/>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133" name="TextBox 133"/>
          <p:cNvSpPr txBox="1"/>
          <p:nvPr/>
        </p:nvSpPr>
        <p:spPr>
          <a:xfrm>
            <a:off x="8062553" y="7368647"/>
            <a:ext cx="1454790" cy="315447"/>
          </a:xfrm>
          <a:prstGeom prst="rect">
            <a:avLst/>
          </a:prstGeom>
        </p:spPr>
        <p:txBody>
          <a:bodyPr lIns="0" tIns="0" rIns="0" bIns="0" rtlCol="0" anchor="t">
            <a:spAutoFit/>
          </a:bodyPr>
          <a:lstStyle/>
          <a:p>
            <a:pPr algn="l">
              <a:lnSpc>
                <a:spcPts val="2537"/>
              </a:lnSpc>
            </a:pPr>
            <a:r>
              <a:rPr lang="en-US" sz="1952">
                <a:solidFill>
                  <a:srgbClr val="1C1851"/>
                </a:solidFill>
                <a:latin typeface="WWF"/>
                <a:ea typeface="WWF"/>
                <a:cs typeface="WWF"/>
                <a:sym typeface="WWF"/>
              </a:rPr>
              <a:t>14.45</a:t>
            </a:r>
          </a:p>
        </p:txBody>
      </p:sp>
      <p:grpSp>
        <p:nvGrpSpPr>
          <p:cNvPr id="134" name="Group 134"/>
          <p:cNvGrpSpPr/>
          <p:nvPr/>
        </p:nvGrpSpPr>
        <p:grpSpPr>
          <a:xfrm>
            <a:off x="9567050" y="7270412"/>
            <a:ext cx="1520412" cy="16895"/>
            <a:chOff x="0" y="0"/>
            <a:chExt cx="3234411" cy="35941"/>
          </a:xfrm>
        </p:grpSpPr>
        <p:sp>
          <p:nvSpPr>
            <p:cNvPr id="135" name="Freeform 135"/>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136" name="TextBox 136"/>
          <p:cNvSpPr txBox="1"/>
          <p:nvPr/>
        </p:nvSpPr>
        <p:spPr>
          <a:xfrm>
            <a:off x="9751903" y="7368647"/>
            <a:ext cx="1285853" cy="315447"/>
          </a:xfrm>
          <a:prstGeom prst="rect">
            <a:avLst/>
          </a:prstGeom>
        </p:spPr>
        <p:txBody>
          <a:bodyPr lIns="0" tIns="0" rIns="0" bIns="0" rtlCol="0" anchor="t">
            <a:spAutoFit/>
          </a:bodyPr>
          <a:lstStyle/>
          <a:p>
            <a:pPr algn="l">
              <a:lnSpc>
                <a:spcPts val="2537"/>
              </a:lnSpc>
            </a:pPr>
            <a:r>
              <a:rPr lang="en-US" sz="1952">
                <a:solidFill>
                  <a:srgbClr val="88B32D"/>
                </a:solidFill>
                <a:latin typeface="WWF"/>
                <a:ea typeface="WWF"/>
                <a:cs typeface="WWF"/>
                <a:sym typeface="WWF"/>
              </a:rPr>
              <a:t>1.12</a:t>
            </a:r>
          </a:p>
        </p:txBody>
      </p:sp>
      <p:grpSp>
        <p:nvGrpSpPr>
          <p:cNvPr id="137" name="Group 137"/>
          <p:cNvGrpSpPr/>
          <p:nvPr/>
        </p:nvGrpSpPr>
        <p:grpSpPr>
          <a:xfrm>
            <a:off x="10759257" y="7270412"/>
            <a:ext cx="6187769" cy="16895"/>
            <a:chOff x="0" y="0"/>
            <a:chExt cx="13163395" cy="35941"/>
          </a:xfrm>
        </p:grpSpPr>
        <p:sp>
          <p:nvSpPr>
            <p:cNvPr id="138" name="Freeform 138"/>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139" name="TextBox 139"/>
          <p:cNvSpPr txBox="1"/>
          <p:nvPr/>
        </p:nvSpPr>
        <p:spPr>
          <a:xfrm>
            <a:off x="11272315" y="7368647"/>
            <a:ext cx="5515690" cy="268398"/>
          </a:xfrm>
          <a:prstGeom prst="rect">
            <a:avLst/>
          </a:prstGeom>
        </p:spPr>
        <p:txBody>
          <a:bodyPr lIns="0" tIns="0" rIns="0" bIns="0" rtlCol="0" anchor="t">
            <a:spAutoFit/>
          </a:bodyPr>
          <a:lstStyle/>
          <a:p>
            <a:pPr algn="l">
              <a:lnSpc>
                <a:spcPts val="2162"/>
              </a:lnSpc>
            </a:pPr>
            <a:r>
              <a:rPr lang="en-US" sz="1663">
                <a:solidFill>
                  <a:srgbClr val="1C1851"/>
                </a:solidFill>
                <a:latin typeface="Open Sans"/>
                <a:ea typeface="Open Sans"/>
                <a:cs typeface="Open Sans"/>
                <a:sym typeface="Open Sans"/>
              </a:rPr>
              <a:t>24 Hours Clock</a:t>
            </a:r>
          </a:p>
        </p:txBody>
      </p:sp>
      <p:grpSp>
        <p:nvGrpSpPr>
          <p:cNvPr id="140" name="Group 140"/>
          <p:cNvGrpSpPr/>
          <p:nvPr/>
        </p:nvGrpSpPr>
        <p:grpSpPr>
          <a:xfrm>
            <a:off x="7877700" y="7751876"/>
            <a:ext cx="1689349" cy="16895"/>
            <a:chOff x="0" y="0"/>
            <a:chExt cx="3593795" cy="35941"/>
          </a:xfrm>
        </p:grpSpPr>
        <p:sp>
          <p:nvSpPr>
            <p:cNvPr id="141" name="Freeform 14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142" name="TextBox 142"/>
          <p:cNvSpPr txBox="1"/>
          <p:nvPr/>
        </p:nvSpPr>
        <p:spPr>
          <a:xfrm>
            <a:off x="8062553" y="7850111"/>
            <a:ext cx="1454790" cy="315447"/>
          </a:xfrm>
          <a:prstGeom prst="rect">
            <a:avLst/>
          </a:prstGeom>
        </p:spPr>
        <p:txBody>
          <a:bodyPr lIns="0" tIns="0" rIns="0" bIns="0" rtlCol="0" anchor="t">
            <a:spAutoFit/>
          </a:bodyPr>
          <a:lstStyle/>
          <a:p>
            <a:pPr algn="l">
              <a:lnSpc>
                <a:spcPts val="2537"/>
              </a:lnSpc>
            </a:pPr>
            <a:r>
              <a:rPr lang="en-US" sz="1952">
                <a:solidFill>
                  <a:srgbClr val="1C1851"/>
                </a:solidFill>
                <a:latin typeface="WWF"/>
                <a:ea typeface="WWF"/>
                <a:cs typeface="WWF"/>
                <a:sym typeface="WWF"/>
              </a:rPr>
              <a:t>15.45</a:t>
            </a:r>
          </a:p>
        </p:txBody>
      </p:sp>
      <p:grpSp>
        <p:nvGrpSpPr>
          <p:cNvPr id="143" name="Group 143"/>
          <p:cNvGrpSpPr/>
          <p:nvPr/>
        </p:nvGrpSpPr>
        <p:grpSpPr>
          <a:xfrm>
            <a:off x="9567050" y="7751876"/>
            <a:ext cx="1520412" cy="16895"/>
            <a:chOff x="0" y="0"/>
            <a:chExt cx="3234411" cy="35941"/>
          </a:xfrm>
        </p:grpSpPr>
        <p:sp>
          <p:nvSpPr>
            <p:cNvPr id="144" name="Freeform 144"/>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145" name="TextBox 145"/>
          <p:cNvSpPr txBox="1"/>
          <p:nvPr/>
        </p:nvSpPr>
        <p:spPr>
          <a:xfrm>
            <a:off x="9751903" y="7850111"/>
            <a:ext cx="1285853" cy="315447"/>
          </a:xfrm>
          <a:prstGeom prst="rect">
            <a:avLst/>
          </a:prstGeom>
        </p:spPr>
        <p:txBody>
          <a:bodyPr lIns="0" tIns="0" rIns="0" bIns="0" rtlCol="0" anchor="t">
            <a:spAutoFit/>
          </a:bodyPr>
          <a:lstStyle/>
          <a:p>
            <a:pPr algn="l">
              <a:lnSpc>
                <a:spcPts val="2537"/>
              </a:lnSpc>
            </a:pPr>
            <a:r>
              <a:rPr lang="en-US" sz="1952">
                <a:solidFill>
                  <a:srgbClr val="88B32D"/>
                </a:solidFill>
                <a:latin typeface="WWF"/>
                <a:ea typeface="WWF"/>
                <a:cs typeface="WWF"/>
                <a:sym typeface="WWF"/>
              </a:rPr>
              <a:t>1.13</a:t>
            </a:r>
          </a:p>
        </p:txBody>
      </p:sp>
      <p:grpSp>
        <p:nvGrpSpPr>
          <p:cNvPr id="146" name="Group 146"/>
          <p:cNvGrpSpPr/>
          <p:nvPr/>
        </p:nvGrpSpPr>
        <p:grpSpPr>
          <a:xfrm>
            <a:off x="10759257" y="7751876"/>
            <a:ext cx="6187769" cy="16895"/>
            <a:chOff x="0" y="0"/>
            <a:chExt cx="13163395" cy="35941"/>
          </a:xfrm>
        </p:grpSpPr>
        <p:sp>
          <p:nvSpPr>
            <p:cNvPr id="147" name="Freeform 147"/>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148" name="TextBox 148"/>
          <p:cNvSpPr txBox="1"/>
          <p:nvPr/>
        </p:nvSpPr>
        <p:spPr>
          <a:xfrm>
            <a:off x="11272315" y="7850111"/>
            <a:ext cx="5515690" cy="268398"/>
          </a:xfrm>
          <a:prstGeom prst="rect">
            <a:avLst/>
          </a:prstGeom>
        </p:spPr>
        <p:txBody>
          <a:bodyPr lIns="0" tIns="0" rIns="0" bIns="0" rtlCol="0" anchor="t">
            <a:spAutoFit/>
          </a:bodyPr>
          <a:lstStyle/>
          <a:p>
            <a:pPr algn="l">
              <a:lnSpc>
                <a:spcPts val="2162"/>
              </a:lnSpc>
            </a:pPr>
            <a:r>
              <a:rPr lang="en-US" sz="1663">
                <a:solidFill>
                  <a:srgbClr val="1C1851"/>
                </a:solidFill>
                <a:latin typeface="Open Sans"/>
                <a:ea typeface="Open Sans"/>
                <a:cs typeface="Open Sans"/>
                <a:sym typeface="Open Sans"/>
              </a:rPr>
              <a:t>Pile Sorting</a:t>
            </a:r>
          </a:p>
        </p:txBody>
      </p:sp>
      <p:grpSp>
        <p:nvGrpSpPr>
          <p:cNvPr id="149" name="Group 149"/>
          <p:cNvGrpSpPr/>
          <p:nvPr/>
        </p:nvGrpSpPr>
        <p:grpSpPr>
          <a:xfrm>
            <a:off x="7877700" y="8233345"/>
            <a:ext cx="1689349" cy="16895"/>
            <a:chOff x="0" y="0"/>
            <a:chExt cx="3593795" cy="35941"/>
          </a:xfrm>
        </p:grpSpPr>
        <p:sp>
          <p:nvSpPr>
            <p:cNvPr id="150" name="Freeform 150"/>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151" name="TextBox 151"/>
          <p:cNvSpPr txBox="1"/>
          <p:nvPr/>
        </p:nvSpPr>
        <p:spPr>
          <a:xfrm>
            <a:off x="8062553" y="8331575"/>
            <a:ext cx="1454790" cy="315447"/>
          </a:xfrm>
          <a:prstGeom prst="rect">
            <a:avLst/>
          </a:prstGeom>
        </p:spPr>
        <p:txBody>
          <a:bodyPr lIns="0" tIns="0" rIns="0" bIns="0" rtlCol="0" anchor="t">
            <a:spAutoFit/>
          </a:bodyPr>
          <a:lstStyle/>
          <a:p>
            <a:pPr algn="l">
              <a:lnSpc>
                <a:spcPts val="2537"/>
              </a:lnSpc>
            </a:pPr>
            <a:r>
              <a:rPr lang="en-US" sz="1952">
                <a:solidFill>
                  <a:srgbClr val="1C1851"/>
                </a:solidFill>
                <a:latin typeface="WWF"/>
                <a:ea typeface="WWF"/>
                <a:cs typeface="WWF"/>
                <a:sym typeface="WWF"/>
              </a:rPr>
              <a:t>16.45</a:t>
            </a:r>
          </a:p>
        </p:txBody>
      </p:sp>
      <p:grpSp>
        <p:nvGrpSpPr>
          <p:cNvPr id="152" name="Group 152"/>
          <p:cNvGrpSpPr/>
          <p:nvPr/>
        </p:nvGrpSpPr>
        <p:grpSpPr>
          <a:xfrm>
            <a:off x="9567050" y="8233345"/>
            <a:ext cx="1520412" cy="16895"/>
            <a:chOff x="0" y="0"/>
            <a:chExt cx="3234411" cy="35941"/>
          </a:xfrm>
        </p:grpSpPr>
        <p:sp>
          <p:nvSpPr>
            <p:cNvPr id="153" name="Freeform 153"/>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154" name="TextBox 154"/>
          <p:cNvSpPr txBox="1"/>
          <p:nvPr/>
        </p:nvSpPr>
        <p:spPr>
          <a:xfrm>
            <a:off x="9751903" y="8331575"/>
            <a:ext cx="1285853" cy="315447"/>
          </a:xfrm>
          <a:prstGeom prst="rect">
            <a:avLst/>
          </a:prstGeom>
        </p:spPr>
        <p:txBody>
          <a:bodyPr lIns="0" tIns="0" rIns="0" bIns="0" rtlCol="0" anchor="t">
            <a:spAutoFit/>
          </a:bodyPr>
          <a:lstStyle/>
          <a:p>
            <a:pPr algn="l">
              <a:lnSpc>
                <a:spcPts val="2537"/>
              </a:lnSpc>
            </a:pPr>
            <a:r>
              <a:rPr lang="en-US" sz="1952">
                <a:solidFill>
                  <a:srgbClr val="88B32D"/>
                </a:solidFill>
                <a:latin typeface="WWF"/>
                <a:ea typeface="WWF"/>
                <a:cs typeface="WWF"/>
                <a:sym typeface="WWF"/>
              </a:rPr>
              <a:t>1.14</a:t>
            </a:r>
          </a:p>
        </p:txBody>
      </p:sp>
      <p:grpSp>
        <p:nvGrpSpPr>
          <p:cNvPr id="155" name="Group 155"/>
          <p:cNvGrpSpPr/>
          <p:nvPr/>
        </p:nvGrpSpPr>
        <p:grpSpPr>
          <a:xfrm>
            <a:off x="10759257" y="8233345"/>
            <a:ext cx="6187769" cy="16895"/>
            <a:chOff x="0" y="0"/>
            <a:chExt cx="13163395" cy="35941"/>
          </a:xfrm>
        </p:grpSpPr>
        <p:sp>
          <p:nvSpPr>
            <p:cNvPr id="156" name="Freeform 156"/>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157" name="TextBox 157"/>
          <p:cNvSpPr txBox="1"/>
          <p:nvPr/>
        </p:nvSpPr>
        <p:spPr>
          <a:xfrm>
            <a:off x="11272315" y="8331575"/>
            <a:ext cx="5515690" cy="268398"/>
          </a:xfrm>
          <a:prstGeom prst="rect">
            <a:avLst/>
          </a:prstGeom>
        </p:spPr>
        <p:txBody>
          <a:bodyPr lIns="0" tIns="0" rIns="0" bIns="0" rtlCol="0" anchor="t">
            <a:spAutoFit/>
          </a:bodyPr>
          <a:lstStyle/>
          <a:p>
            <a:pPr algn="l">
              <a:lnSpc>
                <a:spcPts val="2162"/>
              </a:lnSpc>
            </a:pPr>
            <a:r>
              <a:rPr lang="en-US" sz="1663">
                <a:solidFill>
                  <a:srgbClr val="1C1851"/>
                </a:solidFill>
                <a:latin typeface="Open Sans"/>
                <a:ea typeface="Open Sans"/>
                <a:cs typeface="Open Sans"/>
                <a:sym typeface="Open Sans"/>
              </a:rPr>
              <a:t>Power Walk</a:t>
            </a:r>
          </a:p>
        </p:txBody>
      </p:sp>
      <p:grpSp>
        <p:nvGrpSpPr>
          <p:cNvPr id="158" name="Group 158"/>
          <p:cNvGrpSpPr/>
          <p:nvPr/>
        </p:nvGrpSpPr>
        <p:grpSpPr>
          <a:xfrm>
            <a:off x="7877700" y="8714809"/>
            <a:ext cx="1689349" cy="16895"/>
            <a:chOff x="0" y="0"/>
            <a:chExt cx="3593795" cy="35941"/>
          </a:xfrm>
        </p:grpSpPr>
        <p:sp>
          <p:nvSpPr>
            <p:cNvPr id="159" name="Freeform 159"/>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160" name="TextBox 160"/>
          <p:cNvSpPr txBox="1"/>
          <p:nvPr/>
        </p:nvSpPr>
        <p:spPr>
          <a:xfrm>
            <a:off x="8062553" y="8813038"/>
            <a:ext cx="1454790" cy="315447"/>
          </a:xfrm>
          <a:prstGeom prst="rect">
            <a:avLst/>
          </a:prstGeom>
        </p:spPr>
        <p:txBody>
          <a:bodyPr lIns="0" tIns="0" rIns="0" bIns="0" rtlCol="0" anchor="t">
            <a:spAutoFit/>
          </a:bodyPr>
          <a:lstStyle/>
          <a:p>
            <a:pPr algn="l">
              <a:lnSpc>
                <a:spcPts val="2537"/>
              </a:lnSpc>
            </a:pPr>
            <a:r>
              <a:rPr lang="en-US" sz="1952">
                <a:solidFill>
                  <a:srgbClr val="1C1851"/>
                </a:solidFill>
                <a:latin typeface="WWF"/>
                <a:ea typeface="WWF"/>
                <a:cs typeface="WWF"/>
                <a:sym typeface="WWF"/>
              </a:rPr>
              <a:t>17.30</a:t>
            </a:r>
          </a:p>
        </p:txBody>
      </p:sp>
      <p:grpSp>
        <p:nvGrpSpPr>
          <p:cNvPr id="161" name="Group 161"/>
          <p:cNvGrpSpPr/>
          <p:nvPr/>
        </p:nvGrpSpPr>
        <p:grpSpPr>
          <a:xfrm>
            <a:off x="9567050" y="8714809"/>
            <a:ext cx="1520412" cy="16895"/>
            <a:chOff x="0" y="0"/>
            <a:chExt cx="3234411" cy="35941"/>
          </a:xfrm>
        </p:grpSpPr>
        <p:sp>
          <p:nvSpPr>
            <p:cNvPr id="162" name="Freeform 162"/>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163" name="Group 163"/>
          <p:cNvGrpSpPr/>
          <p:nvPr/>
        </p:nvGrpSpPr>
        <p:grpSpPr>
          <a:xfrm>
            <a:off x="10759257" y="8714809"/>
            <a:ext cx="6187769" cy="16895"/>
            <a:chOff x="0" y="0"/>
            <a:chExt cx="13163395" cy="35941"/>
          </a:xfrm>
        </p:grpSpPr>
        <p:sp>
          <p:nvSpPr>
            <p:cNvPr id="164" name="Freeform 164"/>
            <p:cNvSpPr/>
            <p:nvPr/>
          </p:nvSpPr>
          <p:spPr>
            <a:xfrm>
              <a:off x="0" y="0"/>
              <a:ext cx="13163373" cy="35941"/>
            </a:xfrm>
            <a:custGeom>
              <a:avLst/>
              <a:gdLst/>
              <a:ahLst/>
              <a:cxnLst/>
              <a:rect l="l" t="t" r="r" b="b"/>
              <a:pathLst>
                <a:path w="13163373" h="35941">
                  <a:moveTo>
                    <a:pt x="0" y="0"/>
                  </a:moveTo>
                  <a:lnTo>
                    <a:pt x="13163373" y="0"/>
                  </a:lnTo>
                  <a:lnTo>
                    <a:pt x="13163373" y="35941"/>
                  </a:lnTo>
                  <a:lnTo>
                    <a:pt x="0" y="35941"/>
                  </a:lnTo>
                  <a:close/>
                </a:path>
              </a:pathLst>
            </a:custGeom>
            <a:solidFill>
              <a:srgbClr val="E6E2F0"/>
            </a:solidFill>
          </p:spPr>
        </p:sp>
      </p:grpSp>
      <p:sp>
        <p:nvSpPr>
          <p:cNvPr id="165" name="TextBox 165"/>
          <p:cNvSpPr txBox="1"/>
          <p:nvPr/>
        </p:nvSpPr>
        <p:spPr>
          <a:xfrm>
            <a:off x="11272315" y="8813038"/>
            <a:ext cx="5515690" cy="268398"/>
          </a:xfrm>
          <a:prstGeom prst="rect">
            <a:avLst/>
          </a:prstGeom>
        </p:spPr>
        <p:txBody>
          <a:bodyPr lIns="0" tIns="0" rIns="0" bIns="0" rtlCol="0" anchor="t">
            <a:spAutoFit/>
          </a:bodyPr>
          <a:lstStyle/>
          <a:p>
            <a:pPr algn="l">
              <a:lnSpc>
                <a:spcPts val="2162"/>
              </a:lnSpc>
            </a:pPr>
            <a:r>
              <a:rPr lang="en-US" sz="1663">
                <a:solidFill>
                  <a:srgbClr val="1C1851"/>
                </a:solidFill>
                <a:latin typeface="Open Sans"/>
                <a:ea typeface="Open Sans"/>
                <a:cs typeface="Open Sans"/>
                <a:sym typeface="Open Sans"/>
              </a:rPr>
              <a:t>Daily Recap</a:t>
            </a:r>
          </a:p>
        </p:txBody>
      </p:sp>
      <p:grpSp>
        <p:nvGrpSpPr>
          <p:cNvPr id="166" name="Group 166"/>
          <p:cNvGrpSpPr/>
          <p:nvPr/>
        </p:nvGrpSpPr>
        <p:grpSpPr>
          <a:xfrm>
            <a:off x="541760" y="2121153"/>
            <a:ext cx="1508683" cy="49484"/>
            <a:chOff x="0" y="0"/>
            <a:chExt cx="397349" cy="13033"/>
          </a:xfrm>
        </p:grpSpPr>
        <p:sp>
          <p:nvSpPr>
            <p:cNvPr id="167" name="Freeform 167"/>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168" name="TextBox 168"/>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A0396E"/>
            </a:solidFill>
          </p:spPr>
        </p:sp>
      </p:grpSp>
      <p:sp>
        <p:nvSpPr>
          <p:cNvPr id="4" name="TextBox 4"/>
          <p:cNvSpPr txBox="1"/>
          <p:nvPr/>
        </p:nvSpPr>
        <p:spPr>
          <a:xfrm>
            <a:off x="990600" y="600075"/>
            <a:ext cx="3486150"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2 · FOUNDATIONAL GBV KNOWLEDGE</a:t>
            </a:r>
          </a:p>
        </p:txBody>
      </p:sp>
      <p:sp>
        <p:nvSpPr>
          <p:cNvPr id="5" name="TextBox 5"/>
          <p:cNvSpPr txBox="1"/>
          <p:nvPr/>
        </p:nvSpPr>
        <p:spPr>
          <a:xfrm>
            <a:off x="542925" y="1104900"/>
            <a:ext cx="5144876" cy="923841"/>
          </a:xfrm>
          <a:prstGeom prst="rect">
            <a:avLst/>
          </a:prstGeom>
        </p:spPr>
        <p:txBody>
          <a:bodyPr lIns="0" tIns="0" rIns="0" bIns="0" rtlCol="0" anchor="t">
            <a:spAutoFit/>
          </a:bodyPr>
          <a:lstStyle/>
          <a:p>
            <a:pPr marL="0" lvl="0" indent="0" algn="l">
              <a:lnSpc>
                <a:spcPts val="6748"/>
              </a:lnSpc>
              <a:spcBef>
                <a:spcPct val="0"/>
              </a:spcBef>
            </a:pPr>
            <a:r>
              <a:rPr lang="en-US" sz="7497" u="none" strike="noStrike">
                <a:solidFill>
                  <a:srgbClr val="1C1851"/>
                </a:solidFill>
                <a:latin typeface="WWF"/>
                <a:ea typeface="WWF"/>
                <a:cs typeface="WWF"/>
                <a:sym typeface="WWF"/>
              </a:rPr>
              <a:t>DAY 2 AGENDA</a:t>
            </a:r>
          </a:p>
        </p:txBody>
      </p:sp>
      <p:grpSp>
        <p:nvGrpSpPr>
          <p:cNvPr id="6" name="Group 6"/>
          <p:cNvGrpSpPr/>
          <p:nvPr/>
        </p:nvGrpSpPr>
        <p:grpSpPr>
          <a:xfrm>
            <a:off x="542925" y="2124075"/>
            <a:ext cx="1514475" cy="57150"/>
            <a:chOff x="0" y="0"/>
            <a:chExt cx="2019300" cy="76200"/>
          </a:xfrm>
        </p:grpSpPr>
        <p:sp>
          <p:nvSpPr>
            <p:cNvPr id="7" name="Freeform 7"/>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A0396E"/>
            </a:solidFill>
          </p:spPr>
        </p:sp>
      </p:grpSp>
      <p:grpSp>
        <p:nvGrpSpPr>
          <p:cNvPr id="8" name="Group 8"/>
          <p:cNvGrpSpPr/>
          <p:nvPr/>
        </p:nvGrpSpPr>
        <p:grpSpPr>
          <a:xfrm>
            <a:off x="285750" y="9591675"/>
            <a:ext cx="17678400" cy="47625"/>
            <a:chOff x="0" y="0"/>
            <a:chExt cx="23571200" cy="63500"/>
          </a:xfrm>
        </p:grpSpPr>
        <p:sp>
          <p:nvSpPr>
            <p:cNvPr id="9" name="Freeform 9"/>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10" name="TextBox 10"/>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grpSp>
        <p:nvGrpSpPr>
          <p:cNvPr id="11" name="Group 11"/>
          <p:cNvGrpSpPr/>
          <p:nvPr/>
        </p:nvGrpSpPr>
        <p:grpSpPr>
          <a:xfrm>
            <a:off x="7877700" y="612618"/>
            <a:ext cx="9014462" cy="4653321"/>
            <a:chOff x="0" y="0"/>
            <a:chExt cx="19367785" cy="9997770"/>
          </a:xfrm>
        </p:grpSpPr>
        <p:sp>
          <p:nvSpPr>
            <p:cNvPr id="12" name="Freeform 12"/>
            <p:cNvSpPr/>
            <p:nvPr/>
          </p:nvSpPr>
          <p:spPr>
            <a:xfrm>
              <a:off x="0" y="0"/>
              <a:ext cx="19367822" cy="9997694"/>
            </a:xfrm>
            <a:custGeom>
              <a:avLst/>
              <a:gdLst/>
              <a:ahLst/>
              <a:cxnLst/>
              <a:rect l="l" t="t" r="r" b="b"/>
              <a:pathLst>
                <a:path w="19367822" h="9997694">
                  <a:moveTo>
                    <a:pt x="0" y="431292"/>
                  </a:moveTo>
                  <a:cubicBezTo>
                    <a:pt x="0" y="193040"/>
                    <a:pt x="173969" y="0"/>
                    <a:pt x="388684" y="0"/>
                  </a:cubicBezTo>
                  <a:lnTo>
                    <a:pt x="18979135" y="0"/>
                  </a:lnTo>
                  <a:cubicBezTo>
                    <a:pt x="19193850" y="0"/>
                    <a:pt x="19367822" y="193040"/>
                    <a:pt x="19367822" y="431292"/>
                  </a:cubicBezTo>
                  <a:lnTo>
                    <a:pt x="19367822" y="9566402"/>
                  </a:lnTo>
                  <a:cubicBezTo>
                    <a:pt x="19367822" y="9804653"/>
                    <a:pt x="19193850" y="9997694"/>
                    <a:pt x="18979135" y="9997694"/>
                  </a:cubicBezTo>
                  <a:lnTo>
                    <a:pt x="388684" y="9997694"/>
                  </a:lnTo>
                  <a:cubicBezTo>
                    <a:pt x="173969" y="9997821"/>
                    <a:pt x="0" y="9804654"/>
                    <a:pt x="0" y="9566529"/>
                  </a:cubicBezTo>
                  <a:close/>
                </a:path>
              </a:pathLst>
            </a:custGeom>
            <a:solidFill>
              <a:srgbClr val="FFFFFF"/>
            </a:solidFill>
          </p:spPr>
        </p:sp>
      </p:grpSp>
      <p:grpSp>
        <p:nvGrpSpPr>
          <p:cNvPr id="13" name="Group 13"/>
          <p:cNvGrpSpPr/>
          <p:nvPr/>
        </p:nvGrpSpPr>
        <p:grpSpPr>
          <a:xfrm>
            <a:off x="7877700" y="612618"/>
            <a:ext cx="1672681" cy="476713"/>
            <a:chOff x="0" y="0"/>
            <a:chExt cx="3593795" cy="1024230"/>
          </a:xfrm>
        </p:grpSpPr>
        <p:sp>
          <p:nvSpPr>
            <p:cNvPr id="14" name="Freeform 14"/>
            <p:cNvSpPr/>
            <p:nvPr/>
          </p:nvSpPr>
          <p:spPr>
            <a:xfrm>
              <a:off x="0" y="0"/>
              <a:ext cx="3593846" cy="1024255"/>
            </a:xfrm>
            <a:custGeom>
              <a:avLst/>
              <a:gdLst/>
              <a:ahLst/>
              <a:cxnLst/>
              <a:rect l="l" t="t" r="r" b="b"/>
              <a:pathLst>
                <a:path w="3593846" h="1024255">
                  <a:moveTo>
                    <a:pt x="0" y="0"/>
                  </a:moveTo>
                  <a:lnTo>
                    <a:pt x="3593846" y="0"/>
                  </a:lnTo>
                  <a:lnTo>
                    <a:pt x="3593846" y="1024255"/>
                  </a:lnTo>
                  <a:lnTo>
                    <a:pt x="0" y="1024255"/>
                  </a:lnTo>
                  <a:close/>
                </a:path>
              </a:pathLst>
            </a:custGeom>
            <a:solidFill>
              <a:srgbClr val="1C1851"/>
            </a:solidFill>
          </p:spPr>
        </p:sp>
      </p:grpSp>
      <p:grpSp>
        <p:nvGrpSpPr>
          <p:cNvPr id="15" name="Group 15"/>
          <p:cNvGrpSpPr/>
          <p:nvPr/>
        </p:nvGrpSpPr>
        <p:grpSpPr>
          <a:xfrm>
            <a:off x="8044965" y="625014"/>
            <a:ext cx="1471960" cy="471801"/>
            <a:chOff x="0" y="0"/>
            <a:chExt cx="3162541" cy="1013675"/>
          </a:xfrm>
        </p:grpSpPr>
        <p:sp>
          <p:nvSpPr>
            <p:cNvPr id="16" name="Freeform 16"/>
            <p:cNvSpPr/>
            <p:nvPr/>
          </p:nvSpPr>
          <p:spPr>
            <a:xfrm>
              <a:off x="0" y="0"/>
              <a:ext cx="3162540" cy="1013678"/>
            </a:xfrm>
            <a:custGeom>
              <a:avLst/>
              <a:gdLst/>
              <a:ahLst/>
              <a:cxnLst/>
              <a:rect l="l" t="t" r="r" b="b"/>
              <a:pathLst>
                <a:path w="3162540" h="1013678">
                  <a:moveTo>
                    <a:pt x="0" y="0"/>
                  </a:moveTo>
                  <a:lnTo>
                    <a:pt x="3162540" y="0"/>
                  </a:lnTo>
                  <a:lnTo>
                    <a:pt x="3162540" y="1013678"/>
                  </a:lnTo>
                  <a:lnTo>
                    <a:pt x="0" y="1013678"/>
                  </a:lnTo>
                  <a:close/>
                </a:path>
              </a:pathLst>
            </a:custGeom>
            <a:solidFill>
              <a:srgbClr val="1C1851">
                <a:alpha val="0"/>
              </a:srgbClr>
            </a:solidFill>
          </p:spPr>
        </p:sp>
        <p:sp>
          <p:nvSpPr>
            <p:cNvPr id="17" name="TextBox 17"/>
            <p:cNvSpPr txBox="1"/>
            <p:nvPr/>
          </p:nvSpPr>
          <p:spPr>
            <a:xfrm>
              <a:off x="0" y="0"/>
              <a:ext cx="3162541" cy="1013675"/>
            </a:xfrm>
            <a:prstGeom prst="rect">
              <a:avLst/>
            </a:prstGeom>
          </p:spPr>
          <p:txBody>
            <a:bodyPr lIns="0" tIns="0" rIns="0" bIns="0" rtlCol="0" anchor="ctr"/>
            <a:lstStyle/>
            <a:p>
              <a:pPr marL="0" lvl="0" indent="0" algn="l">
                <a:lnSpc>
                  <a:spcPts val="2669"/>
                </a:lnSpc>
                <a:spcBef>
                  <a:spcPct val="0"/>
                </a:spcBef>
              </a:pPr>
              <a:r>
                <a:rPr lang="en-US" sz="2224" u="none" strike="noStrike">
                  <a:solidFill>
                    <a:srgbClr val="FFFFFF"/>
                  </a:solidFill>
                  <a:latin typeface="WWF"/>
                  <a:ea typeface="WWF"/>
                  <a:cs typeface="WWF"/>
                  <a:sym typeface="WWF"/>
                </a:rPr>
                <a:t>TIME</a:t>
              </a:r>
            </a:p>
          </p:txBody>
        </p:sp>
      </p:grpSp>
      <p:grpSp>
        <p:nvGrpSpPr>
          <p:cNvPr id="18" name="Group 18"/>
          <p:cNvGrpSpPr/>
          <p:nvPr/>
        </p:nvGrpSpPr>
        <p:grpSpPr>
          <a:xfrm>
            <a:off x="9550382" y="612618"/>
            <a:ext cx="1505411" cy="476713"/>
            <a:chOff x="0" y="0"/>
            <a:chExt cx="3234411" cy="1024230"/>
          </a:xfrm>
        </p:grpSpPr>
        <p:sp>
          <p:nvSpPr>
            <p:cNvPr id="19" name="Freeform 19"/>
            <p:cNvSpPr/>
            <p:nvPr/>
          </p:nvSpPr>
          <p:spPr>
            <a:xfrm>
              <a:off x="0" y="0"/>
              <a:ext cx="3234436" cy="1024255"/>
            </a:xfrm>
            <a:custGeom>
              <a:avLst/>
              <a:gdLst/>
              <a:ahLst/>
              <a:cxnLst/>
              <a:rect l="l" t="t" r="r" b="b"/>
              <a:pathLst>
                <a:path w="3234436" h="1024255">
                  <a:moveTo>
                    <a:pt x="0" y="0"/>
                  </a:moveTo>
                  <a:lnTo>
                    <a:pt x="3234436" y="0"/>
                  </a:lnTo>
                  <a:lnTo>
                    <a:pt x="3234436" y="1024255"/>
                  </a:lnTo>
                  <a:lnTo>
                    <a:pt x="0" y="1024255"/>
                  </a:lnTo>
                  <a:close/>
                </a:path>
              </a:pathLst>
            </a:custGeom>
            <a:solidFill>
              <a:srgbClr val="1C1851"/>
            </a:solidFill>
          </p:spPr>
        </p:sp>
      </p:grpSp>
      <p:grpSp>
        <p:nvGrpSpPr>
          <p:cNvPr id="20" name="Group 20"/>
          <p:cNvGrpSpPr/>
          <p:nvPr/>
        </p:nvGrpSpPr>
        <p:grpSpPr>
          <a:xfrm>
            <a:off x="9717646" y="625014"/>
            <a:ext cx="1304690" cy="471801"/>
            <a:chOff x="0" y="0"/>
            <a:chExt cx="2803157" cy="1013675"/>
          </a:xfrm>
        </p:grpSpPr>
        <p:sp>
          <p:nvSpPr>
            <p:cNvPr id="21" name="Freeform 21"/>
            <p:cNvSpPr/>
            <p:nvPr/>
          </p:nvSpPr>
          <p:spPr>
            <a:xfrm>
              <a:off x="0" y="0"/>
              <a:ext cx="2803161" cy="1013678"/>
            </a:xfrm>
            <a:custGeom>
              <a:avLst/>
              <a:gdLst/>
              <a:ahLst/>
              <a:cxnLst/>
              <a:rect l="l" t="t" r="r" b="b"/>
              <a:pathLst>
                <a:path w="2803161" h="1013678">
                  <a:moveTo>
                    <a:pt x="0" y="0"/>
                  </a:moveTo>
                  <a:lnTo>
                    <a:pt x="2803161" y="0"/>
                  </a:lnTo>
                  <a:lnTo>
                    <a:pt x="2803161" y="1013678"/>
                  </a:lnTo>
                  <a:lnTo>
                    <a:pt x="0" y="1013678"/>
                  </a:lnTo>
                  <a:close/>
                </a:path>
              </a:pathLst>
            </a:custGeom>
            <a:solidFill>
              <a:srgbClr val="1C1851">
                <a:alpha val="0"/>
              </a:srgbClr>
            </a:solidFill>
          </p:spPr>
        </p:sp>
        <p:sp>
          <p:nvSpPr>
            <p:cNvPr id="22" name="TextBox 22"/>
            <p:cNvSpPr txBox="1"/>
            <p:nvPr/>
          </p:nvSpPr>
          <p:spPr>
            <a:xfrm>
              <a:off x="0" y="0"/>
              <a:ext cx="2803157" cy="1013675"/>
            </a:xfrm>
            <a:prstGeom prst="rect">
              <a:avLst/>
            </a:prstGeom>
          </p:spPr>
          <p:txBody>
            <a:bodyPr lIns="0" tIns="0" rIns="0" bIns="0" rtlCol="0" anchor="ctr"/>
            <a:lstStyle/>
            <a:p>
              <a:pPr marL="0" lvl="0" indent="0" algn="l">
                <a:lnSpc>
                  <a:spcPts val="2669"/>
                </a:lnSpc>
                <a:spcBef>
                  <a:spcPct val="0"/>
                </a:spcBef>
              </a:pPr>
              <a:r>
                <a:rPr lang="en-US" sz="2224" u="none" strike="noStrike">
                  <a:solidFill>
                    <a:srgbClr val="FFFFFF"/>
                  </a:solidFill>
                  <a:latin typeface="WWF"/>
                  <a:ea typeface="WWF"/>
                  <a:cs typeface="WWF"/>
                  <a:sym typeface="WWF"/>
                </a:rPr>
                <a:t>ACTIVITY</a:t>
              </a:r>
            </a:p>
          </p:txBody>
        </p:sp>
      </p:grpSp>
      <p:grpSp>
        <p:nvGrpSpPr>
          <p:cNvPr id="23" name="Group 23"/>
          <p:cNvGrpSpPr/>
          <p:nvPr/>
        </p:nvGrpSpPr>
        <p:grpSpPr>
          <a:xfrm>
            <a:off x="10741824" y="612618"/>
            <a:ext cx="6150333" cy="476713"/>
            <a:chOff x="0" y="0"/>
            <a:chExt cx="13214136" cy="1024230"/>
          </a:xfrm>
        </p:grpSpPr>
        <p:sp>
          <p:nvSpPr>
            <p:cNvPr id="24" name="Freeform 24"/>
            <p:cNvSpPr/>
            <p:nvPr/>
          </p:nvSpPr>
          <p:spPr>
            <a:xfrm>
              <a:off x="0" y="0"/>
              <a:ext cx="13214113" cy="1024255"/>
            </a:xfrm>
            <a:custGeom>
              <a:avLst/>
              <a:gdLst/>
              <a:ahLst/>
              <a:cxnLst/>
              <a:rect l="l" t="t" r="r" b="b"/>
              <a:pathLst>
                <a:path w="13214113" h="1024255">
                  <a:moveTo>
                    <a:pt x="0" y="0"/>
                  </a:moveTo>
                  <a:lnTo>
                    <a:pt x="13214113" y="0"/>
                  </a:lnTo>
                  <a:lnTo>
                    <a:pt x="13214113" y="1024255"/>
                  </a:lnTo>
                  <a:lnTo>
                    <a:pt x="0" y="1024255"/>
                  </a:lnTo>
                  <a:close/>
                </a:path>
              </a:pathLst>
            </a:custGeom>
            <a:solidFill>
              <a:srgbClr val="1C1851"/>
            </a:solidFill>
          </p:spPr>
        </p:sp>
      </p:grpSp>
      <p:grpSp>
        <p:nvGrpSpPr>
          <p:cNvPr id="25" name="Group 25"/>
          <p:cNvGrpSpPr/>
          <p:nvPr/>
        </p:nvGrpSpPr>
        <p:grpSpPr>
          <a:xfrm>
            <a:off x="10892570" y="625014"/>
            <a:ext cx="6033355" cy="471801"/>
            <a:chOff x="0" y="0"/>
            <a:chExt cx="12962807" cy="1013675"/>
          </a:xfrm>
        </p:grpSpPr>
        <p:sp>
          <p:nvSpPr>
            <p:cNvPr id="26" name="Freeform 26"/>
            <p:cNvSpPr/>
            <p:nvPr/>
          </p:nvSpPr>
          <p:spPr>
            <a:xfrm>
              <a:off x="0" y="0"/>
              <a:ext cx="12962810" cy="1013678"/>
            </a:xfrm>
            <a:custGeom>
              <a:avLst/>
              <a:gdLst/>
              <a:ahLst/>
              <a:cxnLst/>
              <a:rect l="l" t="t" r="r" b="b"/>
              <a:pathLst>
                <a:path w="12962810" h="1013678">
                  <a:moveTo>
                    <a:pt x="0" y="0"/>
                  </a:moveTo>
                  <a:lnTo>
                    <a:pt x="12962810" y="0"/>
                  </a:lnTo>
                  <a:lnTo>
                    <a:pt x="12962810" y="1013678"/>
                  </a:lnTo>
                  <a:lnTo>
                    <a:pt x="0" y="1013678"/>
                  </a:lnTo>
                  <a:close/>
                </a:path>
              </a:pathLst>
            </a:custGeom>
            <a:solidFill>
              <a:srgbClr val="1C1851">
                <a:alpha val="0"/>
              </a:srgbClr>
            </a:solidFill>
          </p:spPr>
        </p:sp>
        <p:sp>
          <p:nvSpPr>
            <p:cNvPr id="27" name="TextBox 27"/>
            <p:cNvSpPr txBox="1"/>
            <p:nvPr/>
          </p:nvSpPr>
          <p:spPr>
            <a:xfrm>
              <a:off x="0" y="0"/>
              <a:ext cx="12962807" cy="1013675"/>
            </a:xfrm>
            <a:prstGeom prst="rect">
              <a:avLst/>
            </a:prstGeom>
          </p:spPr>
          <p:txBody>
            <a:bodyPr lIns="0" tIns="0" rIns="0" bIns="0" rtlCol="0" anchor="ctr"/>
            <a:lstStyle/>
            <a:p>
              <a:pPr marL="0" lvl="0" indent="0" algn="l">
                <a:lnSpc>
                  <a:spcPts val="2669"/>
                </a:lnSpc>
                <a:spcBef>
                  <a:spcPct val="0"/>
                </a:spcBef>
              </a:pPr>
              <a:r>
                <a:rPr lang="en-US" sz="2224" u="none" strike="noStrike">
                  <a:solidFill>
                    <a:srgbClr val="FFFFFF"/>
                  </a:solidFill>
                  <a:latin typeface="WWF"/>
                  <a:ea typeface="WWF"/>
                  <a:cs typeface="WWF"/>
                  <a:sym typeface="WWF"/>
                </a:rPr>
                <a:t>NOTES</a:t>
              </a:r>
            </a:p>
          </p:txBody>
        </p:sp>
      </p:grpSp>
      <p:grpSp>
        <p:nvGrpSpPr>
          <p:cNvPr id="28" name="Group 28"/>
          <p:cNvGrpSpPr/>
          <p:nvPr/>
        </p:nvGrpSpPr>
        <p:grpSpPr>
          <a:xfrm>
            <a:off x="7877700" y="1089331"/>
            <a:ext cx="1672681" cy="16728"/>
            <a:chOff x="0" y="0"/>
            <a:chExt cx="3593795" cy="35941"/>
          </a:xfrm>
        </p:grpSpPr>
        <p:sp>
          <p:nvSpPr>
            <p:cNvPr id="29" name="Freeform 29"/>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grpSp>
        <p:nvGrpSpPr>
          <p:cNvPr id="30" name="Group 30"/>
          <p:cNvGrpSpPr/>
          <p:nvPr/>
        </p:nvGrpSpPr>
        <p:grpSpPr>
          <a:xfrm>
            <a:off x="9550382" y="1089331"/>
            <a:ext cx="1505411" cy="16728"/>
            <a:chOff x="0" y="0"/>
            <a:chExt cx="3234411" cy="35941"/>
          </a:xfrm>
        </p:grpSpPr>
        <p:sp>
          <p:nvSpPr>
            <p:cNvPr id="31" name="Freeform 31"/>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32" name="Group 32"/>
          <p:cNvGrpSpPr/>
          <p:nvPr/>
        </p:nvGrpSpPr>
        <p:grpSpPr>
          <a:xfrm>
            <a:off x="10741824" y="1089331"/>
            <a:ext cx="6150333" cy="16728"/>
            <a:chOff x="0" y="0"/>
            <a:chExt cx="13214136" cy="35941"/>
          </a:xfrm>
        </p:grpSpPr>
        <p:sp>
          <p:nvSpPr>
            <p:cNvPr id="33" name="Freeform 33"/>
            <p:cNvSpPr/>
            <p:nvPr/>
          </p:nvSpPr>
          <p:spPr>
            <a:xfrm>
              <a:off x="0" y="0"/>
              <a:ext cx="13214113" cy="35941"/>
            </a:xfrm>
            <a:custGeom>
              <a:avLst/>
              <a:gdLst/>
              <a:ahLst/>
              <a:cxnLst/>
              <a:rect l="l" t="t" r="r" b="b"/>
              <a:pathLst>
                <a:path w="13214113" h="35941">
                  <a:moveTo>
                    <a:pt x="0" y="0"/>
                  </a:moveTo>
                  <a:lnTo>
                    <a:pt x="13214113" y="0"/>
                  </a:lnTo>
                  <a:lnTo>
                    <a:pt x="13214113" y="35941"/>
                  </a:lnTo>
                  <a:lnTo>
                    <a:pt x="0" y="35941"/>
                  </a:lnTo>
                  <a:close/>
                </a:path>
              </a:pathLst>
            </a:custGeom>
            <a:solidFill>
              <a:srgbClr val="E6E2F0"/>
            </a:solidFill>
          </p:spPr>
        </p:sp>
      </p:grpSp>
      <p:grpSp>
        <p:nvGrpSpPr>
          <p:cNvPr id="34" name="Group 34"/>
          <p:cNvGrpSpPr/>
          <p:nvPr/>
        </p:nvGrpSpPr>
        <p:grpSpPr>
          <a:xfrm>
            <a:off x="7877700" y="1566050"/>
            <a:ext cx="1672681" cy="16728"/>
            <a:chOff x="0" y="0"/>
            <a:chExt cx="3593795" cy="35941"/>
          </a:xfrm>
        </p:grpSpPr>
        <p:sp>
          <p:nvSpPr>
            <p:cNvPr id="35" name="Freeform 35"/>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grpSp>
        <p:nvGrpSpPr>
          <p:cNvPr id="36" name="Group 36"/>
          <p:cNvGrpSpPr/>
          <p:nvPr/>
        </p:nvGrpSpPr>
        <p:grpSpPr>
          <a:xfrm>
            <a:off x="9550382" y="1566050"/>
            <a:ext cx="1505411" cy="16728"/>
            <a:chOff x="0" y="0"/>
            <a:chExt cx="3234411" cy="35941"/>
          </a:xfrm>
        </p:grpSpPr>
        <p:sp>
          <p:nvSpPr>
            <p:cNvPr id="37" name="Freeform 37"/>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38" name="Group 38"/>
          <p:cNvGrpSpPr/>
          <p:nvPr/>
        </p:nvGrpSpPr>
        <p:grpSpPr>
          <a:xfrm>
            <a:off x="10741824" y="1566050"/>
            <a:ext cx="6150333" cy="16728"/>
            <a:chOff x="0" y="0"/>
            <a:chExt cx="13214136" cy="35941"/>
          </a:xfrm>
        </p:grpSpPr>
        <p:sp>
          <p:nvSpPr>
            <p:cNvPr id="39" name="Freeform 39"/>
            <p:cNvSpPr/>
            <p:nvPr/>
          </p:nvSpPr>
          <p:spPr>
            <a:xfrm>
              <a:off x="0" y="0"/>
              <a:ext cx="13214113" cy="35941"/>
            </a:xfrm>
            <a:custGeom>
              <a:avLst/>
              <a:gdLst/>
              <a:ahLst/>
              <a:cxnLst/>
              <a:rect l="l" t="t" r="r" b="b"/>
              <a:pathLst>
                <a:path w="13214113" h="35941">
                  <a:moveTo>
                    <a:pt x="0" y="0"/>
                  </a:moveTo>
                  <a:lnTo>
                    <a:pt x="13214113" y="0"/>
                  </a:lnTo>
                  <a:lnTo>
                    <a:pt x="13214113" y="35941"/>
                  </a:lnTo>
                  <a:lnTo>
                    <a:pt x="0" y="35941"/>
                  </a:lnTo>
                  <a:close/>
                </a:path>
              </a:pathLst>
            </a:custGeom>
            <a:solidFill>
              <a:srgbClr val="E6E2F0"/>
            </a:solidFill>
          </p:spPr>
        </p:sp>
      </p:grpSp>
      <p:grpSp>
        <p:nvGrpSpPr>
          <p:cNvPr id="40" name="Group 40"/>
          <p:cNvGrpSpPr/>
          <p:nvPr/>
        </p:nvGrpSpPr>
        <p:grpSpPr>
          <a:xfrm>
            <a:off x="7877700" y="2042763"/>
            <a:ext cx="1672681" cy="441560"/>
            <a:chOff x="0" y="0"/>
            <a:chExt cx="3593795" cy="948703"/>
          </a:xfrm>
        </p:grpSpPr>
        <p:sp>
          <p:nvSpPr>
            <p:cNvPr id="41" name="Freeform 41"/>
            <p:cNvSpPr/>
            <p:nvPr/>
          </p:nvSpPr>
          <p:spPr>
            <a:xfrm>
              <a:off x="0" y="0"/>
              <a:ext cx="3593846" cy="948690"/>
            </a:xfrm>
            <a:custGeom>
              <a:avLst/>
              <a:gdLst/>
              <a:ahLst/>
              <a:cxnLst/>
              <a:rect l="l" t="t" r="r" b="b"/>
              <a:pathLst>
                <a:path w="3593846" h="948690">
                  <a:moveTo>
                    <a:pt x="0" y="0"/>
                  </a:moveTo>
                  <a:lnTo>
                    <a:pt x="3593846" y="0"/>
                  </a:lnTo>
                  <a:lnTo>
                    <a:pt x="3593846" y="948690"/>
                  </a:lnTo>
                  <a:lnTo>
                    <a:pt x="0" y="948690"/>
                  </a:lnTo>
                  <a:close/>
                </a:path>
              </a:pathLst>
            </a:custGeom>
            <a:solidFill>
              <a:srgbClr val="000000">
                <a:alpha val="0"/>
              </a:srgbClr>
            </a:solidFill>
          </p:spPr>
        </p:sp>
      </p:grpSp>
      <p:grpSp>
        <p:nvGrpSpPr>
          <p:cNvPr id="42" name="Group 42"/>
          <p:cNvGrpSpPr/>
          <p:nvPr/>
        </p:nvGrpSpPr>
        <p:grpSpPr>
          <a:xfrm>
            <a:off x="7877700" y="2042763"/>
            <a:ext cx="1672681" cy="16728"/>
            <a:chOff x="0" y="0"/>
            <a:chExt cx="3593795" cy="35941"/>
          </a:xfrm>
        </p:grpSpPr>
        <p:sp>
          <p:nvSpPr>
            <p:cNvPr id="43" name="Freeform 43"/>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grpSp>
        <p:nvGrpSpPr>
          <p:cNvPr id="44" name="Group 44"/>
          <p:cNvGrpSpPr/>
          <p:nvPr/>
        </p:nvGrpSpPr>
        <p:grpSpPr>
          <a:xfrm>
            <a:off x="9550382" y="2042763"/>
            <a:ext cx="1505411" cy="441560"/>
            <a:chOff x="0" y="0"/>
            <a:chExt cx="3234411" cy="948703"/>
          </a:xfrm>
        </p:grpSpPr>
        <p:sp>
          <p:nvSpPr>
            <p:cNvPr id="45" name="Freeform 45"/>
            <p:cNvSpPr/>
            <p:nvPr/>
          </p:nvSpPr>
          <p:spPr>
            <a:xfrm>
              <a:off x="0" y="0"/>
              <a:ext cx="3234436" cy="948690"/>
            </a:xfrm>
            <a:custGeom>
              <a:avLst/>
              <a:gdLst/>
              <a:ahLst/>
              <a:cxnLst/>
              <a:rect l="l" t="t" r="r" b="b"/>
              <a:pathLst>
                <a:path w="3234436" h="948690">
                  <a:moveTo>
                    <a:pt x="0" y="0"/>
                  </a:moveTo>
                  <a:lnTo>
                    <a:pt x="3234436" y="0"/>
                  </a:lnTo>
                  <a:lnTo>
                    <a:pt x="3234436" y="948690"/>
                  </a:lnTo>
                  <a:lnTo>
                    <a:pt x="0" y="948690"/>
                  </a:lnTo>
                  <a:close/>
                </a:path>
              </a:pathLst>
            </a:custGeom>
            <a:solidFill>
              <a:srgbClr val="000000">
                <a:alpha val="0"/>
              </a:srgbClr>
            </a:solidFill>
          </p:spPr>
        </p:sp>
      </p:grpSp>
      <p:grpSp>
        <p:nvGrpSpPr>
          <p:cNvPr id="46" name="Group 46"/>
          <p:cNvGrpSpPr/>
          <p:nvPr/>
        </p:nvGrpSpPr>
        <p:grpSpPr>
          <a:xfrm>
            <a:off x="9550382" y="2042763"/>
            <a:ext cx="1505411" cy="16728"/>
            <a:chOff x="0" y="0"/>
            <a:chExt cx="3234411" cy="35941"/>
          </a:xfrm>
        </p:grpSpPr>
        <p:sp>
          <p:nvSpPr>
            <p:cNvPr id="47" name="Freeform 47"/>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48" name="Group 48"/>
          <p:cNvGrpSpPr/>
          <p:nvPr/>
        </p:nvGrpSpPr>
        <p:grpSpPr>
          <a:xfrm>
            <a:off x="7877700" y="2042763"/>
            <a:ext cx="9014456" cy="441560"/>
            <a:chOff x="0" y="0"/>
            <a:chExt cx="19367773" cy="948703"/>
          </a:xfrm>
        </p:grpSpPr>
        <p:sp>
          <p:nvSpPr>
            <p:cNvPr id="49" name="Freeform 49"/>
            <p:cNvSpPr/>
            <p:nvPr/>
          </p:nvSpPr>
          <p:spPr>
            <a:xfrm>
              <a:off x="0" y="0"/>
              <a:ext cx="19367740" cy="948690"/>
            </a:xfrm>
            <a:custGeom>
              <a:avLst/>
              <a:gdLst/>
              <a:ahLst/>
              <a:cxnLst/>
              <a:rect l="l" t="t" r="r" b="b"/>
              <a:pathLst>
                <a:path w="19367740" h="948690">
                  <a:moveTo>
                    <a:pt x="0" y="0"/>
                  </a:moveTo>
                  <a:lnTo>
                    <a:pt x="19367740" y="0"/>
                  </a:lnTo>
                  <a:lnTo>
                    <a:pt x="19367740" y="948690"/>
                  </a:lnTo>
                  <a:lnTo>
                    <a:pt x="0" y="948690"/>
                  </a:lnTo>
                  <a:close/>
                </a:path>
              </a:pathLst>
            </a:custGeom>
            <a:solidFill>
              <a:srgbClr val="000000">
                <a:alpha val="0"/>
              </a:srgbClr>
            </a:solidFill>
          </p:spPr>
        </p:sp>
      </p:grpSp>
      <p:grpSp>
        <p:nvGrpSpPr>
          <p:cNvPr id="50" name="Group 50"/>
          <p:cNvGrpSpPr/>
          <p:nvPr/>
        </p:nvGrpSpPr>
        <p:grpSpPr>
          <a:xfrm>
            <a:off x="10741824" y="2042763"/>
            <a:ext cx="6150333" cy="16728"/>
            <a:chOff x="0" y="0"/>
            <a:chExt cx="13214136" cy="35941"/>
          </a:xfrm>
        </p:grpSpPr>
        <p:sp>
          <p:nvSpPr>
            <p:cNvPr id="51" name="Freeform 51"/>
            <p:cNvSpPr/>
            <p:nvPr/>
          </p:nvSpPr>
          <p:spPr>
            <a:xfrm>
              <a:off x="0" y="0"/>
              <a:ext cx="13214113" cy="35941"/>
            </a:xfrm>
            <a:custGeom>
              <a:avLst/>
              <a:gdLst/>
              <a:ahLst/>
              <a:cxnLst/>
              <a:rect l="l" t="t" r="r" b="b"/>
              <a:pathLst>
                <a:path w="13214113" h="35941">
                  <a:moveTo>
                    <a:pt x="0" y="0"/>
                  </a:moveTo>
                  <a:lnTo>
                    <a:pt x="13214113" y="0"/>
                  </a:lnTo>
                  <a:lnTo>
                    <a:pt x="13214113" y="35941"/>
                  </a:lnTo>
                  <a:lnTo>
                    <a:pt x="0" y="35941"/>
                  </a:lnTo>
                  <a:close/>
                </a:path>
              </a:pathLst>
            </a:custGeom>
            <a:solidFill>
              <a:srgbClr val="E6E2F0"/>
            </a:solidFill>
          </p:spPr>
        </p:sp>
      </p:grpSp>
      <p:grpSp>
        <p:nvGrpSpPr>
          <p:cNvPr id="52" name="Group 52"/>
          <p:cNvGrpSpPr/>
          <p:nvPr/>
        </p:nvGrpSpPr>
        <p:grpSpPr>
          <a:xfrm>
            <a:off x="7877700" y="2484323"/>
            <a:ext cx="1672681" cy="16728"/>
            <a:chOff x="0" y="0"/>
            <a:chExt cx="3593795" cy="35941"/>
          </a:xfrm>
        </p:grpSpPr>
        <p:sp>
          <p:nvSpPr>
            <p:cNvPr id="53" name="Freeform 53"/>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grpSp>
        <p:nvGrpSpPr>
          <p:cNvPr id="54" name="Group 54"/>
          <p:cNvGrpSpPr/>
          <p:nvPr/>
        </p:nvGrpSpPr>
        <p:grpSpPr>
          <a:xfrm>
            <a:off x="9550382" y="2484323"/>
            <a:ext cx="1505411" cy="16728"/>
            <a:chOff x="0" y="0"/>
            <a:chExt cx="3234411" cy="35941"/>
          </a:xfrm>
        </p:grpSpPr>
        <p:sp>
          <p:nvSpPr>
            <p:cNvPr id="55" name="Freeform 55"/>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56" name="Group 56"/>
          <p:cNvGrpSpPr/>
          <p:nvPr/>
        </p:nvGrpSpPr>
        <p:grpSpPr>
          <a:xfrm>
            <a:off x="10741824" y="2484323"/>
            <a:ext cx="6150333" cy="16728"/>
            <a:chOff x="0" y="0"/>
            <a:chExt cx="13214136" cy="35941"/>
          </a:xfrm>
        </p:grpSpPr>
        <p:sp>
          <p:nvSpPr>
            <p:cNvPr id="57" name="Freeform 57"/>
            <p:cNvSpPr/>
            <p:nvPr/>
          </p:nvSpPr>
          <p:spPr>
            <a:xfrm>
              <a:off x="0" y="0"/>
              <a:ext cx="13214113" cy="35941"/>
            </a:xfrm>
            <a:custGeom>
              <a:avLst/>
              <a:gdLst/>
              <a:ahLst/>
              <a:cxnLst/>
              <a:rect l="l" t="t" r="r" b="b"/>
              <a:pathLst>
                <a:path w="13214113" h="35941">
                  <a:moveTo>
                    <a:pt x="0" y="0"/>
                  </a:moveTo>
                  <a:lnTo>
                    <a:pt x="13214113" y="0"/>
                  </a:lnTo>
                  <a:lnTo>
                    <a:pt x="13214113" y="35941"/>
                  </a:lnTo>
                  <a:lnTo>
                    <a:pt x="0" y="35941"/>
                  </a:lnTo>
                  <a:close/>
                </a:path>
              </a:pathLst>
            </a:custGeom>
            <a:solidFill>
              <a:srgbClr val="E6E2F0"/>
            </a:solidFill>
          </p:spPr>
        </p:sp>
      </p:grpSp>
      <p:grpSp>
        <p:nvGrpSpPr>
          <p:cNvPr id="58" name="Group 58"/>
          <p:cNvGrpSpPr/>
          <p:nvPr/>
        </p:nvGrpSpPr>
        <p:grpSpPr>
          <a:xfrm>
            <a:off x="7877700" y="2961037"/>
            <a:ext cx="1672681" cy="441560"/>
            <a:chOff x="0" y="0"/>
            <a:chExt cx="3593795" cy="948703"/>
          </a:xfrm>
        </p:grpSpPr>
        <p:sp>
          <p:nvSpPr>
            <p:cNvPr id="59" name="Freeform 59"/>
            <p:cNvSpPr/>
            <p:nvPr/>
          </p:nvSpPr>
          <p:spPr>
            <a:xfrm>
              <a:off x="0" y="0"/>
              <a:ext cx="3593846" cy="948690"/>
            </a:xfrm>
            <a:custGeom>
              <a:avLst/>
              <a:gdLst/>
              <a:ahLst/>
              <a:cxnLst/>
              <a:rect l="l" t="t" r="r" b="b"/>
              <a:pathLst>
                <a:path w="3593846" h="948690">
                  <a:moveTo>
                    <a:pt x="0" y="0"/>
                  </a:moveTo>
                  <a:lnTo>
                    <a:pt x="3593846" y="0"/>
                  </a:lnTo>
                  <a:lnTo>
                    <a:pt x="3593846" y="948690"/>
                  </a:lnTo>
                  <a:lnTo>
                    <a:pt x="0" y="948690"/>
                  </a:lnTo>
                  <a:close/>
                </a:path>
              </a:pathLst>
            </a:custGeom>
            <a:solidFill>
              <a:srgbClr val="000000">
                <a:alpha val="0"/>
              </a:srgbClr>
            </a:solidFill>
          </p:spPr>
        </p:sp>
      </p:grpSp>
      <p:grpSp>
        <p:nvGrpSpPr>
          <p:cNvPr id="60" name="Group 60"/>
          <p:cNvGrpSpPr/>
          <p:nvPr/>
        </p:nvGrpSpPr>
        <p:grpSpPr>
          <a:xfrm>
            <a:off x="7877700" y="2961037"/>
            <a:ext cx="1672681" cy="16728"/>
            <a:chOff x="0" y="0"/>
            <a:chExt cx="3593795" cy="35941"/>
          </a:xfrm>
        </p:grpSpPr>
        <p:sp>
          <p:nvSpPr>
            <p:cNvPr id="61" name="Freeform 6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grpSp>
        <p:nvGrpSpPr>
          <p:cNvPr id="62" name="Group 62"/>
          <p:cNvGrpSpPr/>
          <p:nvPr/>
        </p:nvGrpSpPr>
        <p:grpSpPr>
          <a:xfrm>
            <a:off x="9550382" y="2961037"/>
            <a:ext cx="1505411" cy="441560"/>
            <a:chOff x="0" y="0"/>
            <a:chExt cx="3234411" cy="948703"/>
          </a:xfrm>
        </p:grpSpPr>
        <p:sp>
          <p:nvSpPr>
            <p:cNvPr id="63" name="Freeform 63"/>
            <p:cNvSpPr/>
            <p:nvPr/>
          </p:nvSpPr>
          <p:spPr>
            <a:xfrm>
              <a:off x="0" y="0"/>
              <a:ext cx="3234436" cy="948690"/>
            </a:xfrm>
            <a:custGeom>
              <a:avLst/>
              <a:gdLst/>
              <a:ahLst/>
              <a:cxnLst/>
              <a:rect l="l" t="t" r="r" b="b"/>
              <a:pathLst>
                <a:path w="3234436" h="948690">
                  <a:moveTo>
                    <a:pt x="0" y="0"/>
                  </a:moveTo>
                  <a:lnTo>
                    <a:pt x="3234436" y="0"/>
                  </a:lnTo>
                  <a:lnTo>
                    <a:pt x="3234436" y="948690"/>
                  </a:lnTo>
                  <a:lnTo>
                    <a:pt x="0" y="948690"/>
                  </a:lnTo>
                  <a:close/>
                </a:path>
              </a:pathLst>
            </a:custGeom>
            <a:solidFill>
              <a:srgbClr val="000000">
                <a:alpha val="0"/>
              </a:srgbClr>
            </a:solidFill>
          </p:spPr>
        </p:sp>
      </p:grpSp>
      <p:grpSp>
        <p:nvGrpSpPr>
          <p:cNvPr id="64" name="Group 64"/>
          <p:cNvGrpSpPr/>
          <p:nvPr/>
        </p:nvGrpSpPr>
        <p:grpSpPr>
          <a:xfrm>
            <a:off x="9550382" y="2961037"/>
            <a:ext cx="1505411" cy="16728"/>
            <a:chOff x="0" y="0"/>
            <a:chExt cx="3234411" cy="35941"/>
          </a:xfrm>
        </p:grpSpPr>
        <p:sp>
          <p:nvSpPr>
            <p:cNvPr id="65" name="Freeform 65"/>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66" name="Group 66"/>
          <p:cNvGrpSpPr/>
          <p:nvPr/>
        </p:nvGrpSpPr>
        <p:grpSpPr>
          <a:xfrm>
            <a:off x="7877700" y="2961037"/>
            <a:ext cx="9014456" cy="441560"/>
            <a:chOff x="0" y="0"/>
            <a:chExt cx="19367773" cy="948703"/>
          </a:xfrm>
        </p:grpSpPr>
        <p:sp>
          <p:nvSpPr>
            <p:cNvPr id="67" name="Freeform 67"/>
            <p:cNvSpPr/>
            <p:nvPr/>
          </p:nvSpPr>
          <p:spPr>
            <a:xfrm>
              <a:off x="0" y="0"/>
              <a:ext cx="19367740" cy="948690"/>
            </a:xfrm>
            <a:custGeom>
              <a:avLst/>
              <a:gdLst/>
              <a:ahLst/>
              <a:cxnLst/>
              <a:rect l="l" t="t" r="r" b="b"/>
              <a:pathLst>
                <a:path w="19367740" h="948690">
                  <a:moveTo>
                    <a:pt x="0" y="0"/>
                  </a:moveTo>
                  <a:lnTo>
                    <a:pt x="19367740" y="0"/>
                  </a:lnTo>
                  <a:lnTo>
                    <a:pt x="19367740" y="948690"/>
                  </a:lnTo>
                  <a:lnTo>
                    <a:pt x="0" y="948690"/>
                  </a:lnTo>
                  <a:close/>
                </a:path>
              </a:pathLst>
            </a:custGeom>
            <a:solidFill>
              <a:srgbClr val="000000">
                <a:alpha val="0"/>
              </a:srgbClr>
            </a:solidFill>
          </p:spPr>
        </p:sp>
      </p:grpSp>
      <p:grpSp>
        <p:nvGrpSpPr>
          <p:cNvPr id="68" name="Group 68"/>
          <p:cNvGrpSpPr/>
          <p:nvPr/>
        </p:nvGrpSpPr>
        <p:grpSpPr>
          <a:xfrm>
            <a:off x="10741824" y="2961037"/>
            <a:ext cx="6150333" cy="16728"/>
            <a:chOff x="0" y="0"/>
            <a:chExt cx="13214136" cy="35941"/>
          </a:xfrm>
        </p:grpSpPr>
        <p:sp>
          <p:nvSpPr>
            <p:cNvPr id="69" name="Freeform 69"/>
            <p:cNvSpPr/>
            <p:nvPr/>
          </p:nvSpPr>
          <p:spPr>
            <a:xfrm>
              <a:off x="0" y="0"/>
              <a:ext cx="13214113" cy="35941"/>
            </a:xfrm>
            <a:custGeom>
              <a:avLst/>
              <a:gdLst/>
              <a:ahLst/>
              <a:cxnLst/>
              <a:rect l="l" t="t" r="r" b="b"/>
              <a:pathLst>
                <a:path w="13214113" h="35941">
                  <a:moveTo>
                    <a:pt x="0" y="0"/>
                  </a:moveTo>
                  <a:lnTo>
                    <a:pt x="13214113" y="0"/>
                  </a:lnTo>
                  <a:lnTo>
                    <a:pt x="13214113" y="35941"/>
                  </a:lnTo>
                  <a:lnTo>
                    <a:pt x="0" y="35941"/>
                  </a:lnTo>
                  <a:close/>
                </a:path>
              </a:pathLst>
            </a:custGeom>
            <a:solidFill>
              <a:srgbClr val="E6E2F0"/>
            </a:solidFill>
          </p:spPr>
        </p:sp>
      </p:grpSp>
      <p:grpSp>
        <p:nvGrpSpPr>
          <p:cNvPr id="70" name="Group 70"/>
          <p:cNvGrpSpPr/>
          <p:nvPr/>
        </p:nvGrpSpPr>
        <p:grpSpPr>
          <a:xfrm>
            <a:off x="7877700" y="3402597"/>
            <a:ext cx="1672681" cy="16728"/>
            <a:chOff x="0" y="0"/>
            <a:chExt cx="3593795" cy="35941"/>
          </a:xfrm>
        </p:grpSpPr>
        <p:sp>
          <p:nvSpPr>
            <p:cNvPr id="71" name="Freeform 7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grpSp>
        <p:nvGrpSpPr>
          <p:cNvPr id="72" name="Group 72"/>
          <p:cNvGrpSpPr/>
          <p:nvPr/>
        </p:nvGrpSpPr>
        <p:grpSpPr>
          <a:xfrm>
            <a:off x="9550382" y="3402597"/>
            <a:ext cx="1505411" cy="16728"/>
            <a:chOff x="0" y="0"/>
            <a:chExt cx="3234411" cy="35941"/>
          </a:xfrm>
        </p:grpSpPr>
        <p:sp>
          <p:nvSpPr>
            <p:cNvPr id="73" name="Freeform 73"/>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74" name="Group 74"/>
          <p:cNvGrpSpPr/>
          <p:nvPr/>
        </p:nvGrpSpPr>
        <p:grpSpPr>
          <a:xfrm>
            <a:off x="10741824" y="3402597"/>
            <a:ext cx="6150333" cy="16728"/>
            <a:chOff x="0" y="0"/>
            <a:chExt cx="13214136" cy="35941"/>
          </a:xfrm>
        </p:grpSpPr>
        <p:sp>
          <p:nvSpPr>
            <p:cNvPr id="75" name="Freeform 75"/>
            <p:cNvSpPr/>
            <p:nvPr/>
          </p:nvSpPr>
          <p:spPr>
            <a:xfrm>
              <a:off x="0" y="0"/>
              <a:ext cx="13214113" cy="35941"/>
            </a:xfrm>
            <a:custGeom>
              <a:avLst/>
              <a:gdLst/>
              <a:ahLst/>
              <a:cxnLst/>
              <a:rect l="l" t="t" r="r" b="b"/>
              <a:pathLst>
                <a:path w="13214113" h="35941">
                  <a:moveTo>
                    <a:pt x="0" y="0"/>
                  </a:moveTo>
                  <a:lnTo>
                    <a:pt x="13214113" y="0"/>
                  </a:lnTo>
                  <a:lnTo>
                    <a:pt x="13214113" y="35941"/>
                  </a:lnTo>
                  <a:lnTo>
                    <a:pt x="0" y="35941"/>
                  </a:lnTo>
                  <a:close/>
                </a:path>
              </a:pathLst>
            </a:custGeom>
            <a:solidFill>
              <a:srgbClr val="E6E2F0"/>
            </a:solidFill>
          </p:spPr>
        </p:sp>
      </p:grpSp>
      <p:grpSp>
        <p:nvGrpSpPr>
          <p:cNvPr id="76" name="Group 76"/>
          <p:cNvGrpSpPr/>
          <p:nvPr/>
        </p:nvGrpSpPr>
        <p:grpSpPr>
          <a:xfrm>
            <a:off x="7877700" y="3879310"/>
            <a:ext cx="1672681" cy="441560"/>
            <a:chOff x="0" y="0"/>
            <a:chExt cx="3593795" cy="948703"/>
          </a:xfrm>
        </p:grpSpPr>
        <p:sp>
          <p:nvSpPr>
            <p:cNvPr id="77" name="Freeform 77"/>
            <p:cNvSpPr/>
            <p:nvPr/>
          </p:nvSpPr>
          <p:spPr>
            <a:xfrm>
              <a:off x="0" y="0"/>
              <a:ext cx="3593846" cy="948690"/>
            </a:xfrm>
            <a:custGeom>
              <a:avLst/>
              <a:gdLst/>
              <a:ahLst/>
              <a:cxnLst/>
              <a:rect l="l" t="t" r="r" b="b"/>
              <a:pathLst>
                <a:path w="3593846" h="948690">
                  <a:moveTo>
                    <a:pt x="0" y="0"/>
                  </a:moveTo>
                  <a:lnTo>
                    <a:pt x="3593846" y="0"/>
                  </a:lnTo>
                  <a:lnTo>
                    <a:pt x="3593846" y="948690"/>
                  </a:lnTo>
                  <a:lnTo>
                    <a:pt x="0" y="948690"/>
                  </a:lnTo>
                  <a:close/>
                </a:path>
              </a:pathLst>
            </a:custGeom>
            <a:solidFill>
              <a:srgbClr val="000000">
                <a:alpha val="0"/>
              </a:srgbClr>
            </a:solidFill>
          </p:spPr>
        </p:sp>
      </p:grpSp>
      <p:grpSp>
        <p:nvGrpSpPr>
          <p:cNvPr id="78" name="Group 78"/>
          <p:cNvGrpSpPr/>
          <p:nvPr/>
        </p:nvGrpSpPr>
        <p:grpSpPr>
          <a:xfrm>
            <a:off x="7877700" y="3879310"/>
            <a:ext cx="1672681" cy="16728"/>
            <a:chOff x="0" y="0"/>
            <a:chExt cx="3593795" cy="35941"/>
          </a:xfrm>
        </p:grpSpPr>
        <p:sp>
          <p:nvSpPr>
            <p:cNvPr id="79" name="Freeform 79"/>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grpSp>
        <p:nvGrpSpPr>
          <p:cNvPr id="80" name="Group 80"/>
          <p:cNvGrpSpPr/>
          <p:nvPr/>
        </p:nvGrpSpPr>
        <p:grpSpPr>
          <a:xfrm>
            <a:off x="9550382" y="3879310"/>
            <a:ext cx="1505411" cy="441560"/>
            <a:chOff x="0" y="0"/>
            <a:chExt cx="3234411" cy="948703"/>
          </a:xfrm>
        </p:grpSpPr>
        <p:sp>
          <p:nvSpPr>
            <p:cNvPr id="81" name="Freeform 81"/>
            <p:cNvSpPr/>
            <p:nvPr/>
          </p:nvSpPr>
          <p:spPr>
            <a:xfrm>
              <a:off x="0" y="0"/>
              <a:ext cx="3234436" cy="948690"/>
            </a:xfrm>
            <a:custGeom>
              <a:avLst/>
              <a:gdLst/>
              <a:ahLst/>
              <a:cxnLst/>
              <a:rect l="l" t="t" r="r" b="b"/>
              <a:pathLst>
                <a:path w="3234436" h="948690">
                  <a:moveTo>
                    <a:pt x="0" y="0"/>
                  </a:moveTo>
                  <a:lnTo>
                    <a:pt x="3234436" y="0"/>
                  </a:lnTo>
                  <a:lnTo>
                    <a:pt x="3234436" y="948690"/>
                  </a:lnTo>
                  <a:lnTo>
                    <a:pt x="0" y="948690"/>
                  </a:lnTo>
                  <a:close/>
                </a:path>
              </a:pathLst>
            </a:custGeom>
            <a:solidFill>
              <a:srgbClr val="000000">
                <a:alpha val="0"/>
              </a:srgbClr>
            </a:solidFill>
          </p:spPr>
        </p:sp>
      </p:grpSp>
      <p:grpSp>
        <p:nvGrpSpPr>
          <p:cNvPr id="82" name="Group 82"/>
          <p:cNvGrpSpPr/>
          <p:nvPr/>
        </p:nvGrpSpPr>
        <p:grpSpPr>
          <a:xfrm>
            <a:off x="9550382" y="3879310"/>
            <a:ext cx="1505411" cy="16728"/>
            <a:chOff x="0" y="0"/>
            <a:chExt cx="3234411" cy="35941"/>
          </a:xfrm>
        </p:grpSpPr>
        <p:sp>
          <p:nvSpPr>
            <p:cNvPr id="83" name="Freeform 83"/>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84" name="Group 84"/>
          <p:cNvGrpSpPr/>
          <p:nvPr/>
        </p:nvGrpSpPr>
        <p:grpSpPr>
          <a:xfrm>
            <a:off x="7877700" y="3879310"/>
            <a:ext cx="9014456" cy="441560"/>
            <a:chOff x="0" y="0"/>
            <a:chExt cx="19367773" cy="948703"/>
          </a:xfrm>
        </p:grpSpPr>
        <p:sp>
          <p:nvSpPr>
            <p:cNvPr id="85" name="Freeform 85"/>
            <p:cNvSpPr/>
            <p:nvPr/>
          </p:nvSpPr>
          <p:spPr>
            <a:xfrm>
              <a:off x="0" y="0"/>
              <a:ext cx="19367740" cy="948690"/>
            </a:xfrm>
            <a:custGeom>
              <a:avLst/>
              <a:gdLst/>
              <a:ahLst/>
              <a:cxnLst/>
              <a:rect l="l" t="t" r="r" b="b"/>
              <a:pathLst>
                <a:path w="19367740" h="948690">
                  <a:moveTo>
                    <a:pt x="0" y="0"/>
                  </a:moveTo>
                  <a:lnTo>
                    <a:pt x="19367740" y="0"/>
                  </a:lnTo>
                  <a:lnTo>
                    <a:pt x="19367740" y="948690"/>
                  </a:lnTo>
                  <a:lnTo>
                    <a:pt x="0" y="948690"/>
                  </a:lnTo>
                  <a:close/>
                </a:path>
              </a:pathLst>
            </a:custGeom>
            <a:solidFill>
              <a:srgbClr val="000000">
                <a:alpha val="0"/>
              </a:srgbClr>
            </a:solidFill>
          </p:spPr>
        </p:sp>
      </p:grpSp>
      <p:grpSp>
        <p:nvGrpSpPr>
          <p:cNvPr id="86" name="Group 86"/>
          <p:cNvGrpSpPr/>
          <p:nvPr/>
        </p:nvGrpSpPr>
        <p:grpSpPr>
          <a:xfrm>
            <a:off x="10741824" y="3879310"/>
            <a:ext cx="6150333" cy="16728"/>
            <a:chOff x="0" y="0"/>
            <a:chExt cx="13214136" cy="35941"/>
          </a:xfrm>
        </p:grpSpPr>
        <p:sp>
          <p:nvSpPr>
            <p:cNvPr id="87" name="Freeform 87"/>
            <p:cNvSpPr/>
            <p:nvPr/>
          </p:nvSpPr>
          <p:spPr>
            <a:xfrm>
              <a:off x="0" y="0"/>
              <a:ext cx="13214113" cy="35941"/>
            </a:xfrm>
            <a:custGeom>
              <a:avLst/>
              <a:gdLst/>
              <a:ahLst/>
              <a:cxnLst/>
              <a:rect l="l" t="t" r="r" b="b"/>
              <a:pathLst>
                <a:path w="13214113" h="35941">
                  <a:moveTo>
                    <a:pt x="0" y="0"/>
                  </a:moveTo>
                  <a:lnTo>
                    <a:pt x="13214113" y="0"/>
                  </a:lnTo>
                  <a:lnTo>
                    <a:pt x="13214113" y="35941"/>
                  </a:lnTo>
                  <a:lnTo>
                    <a:pt x="0" y="35941"/>
                  </a:lnTo>
                  <a:close/>
                </a:path>
              </a:pathLst>
            </a:custGeom>
            <a:solidFill>
              <a:srgbClr val="E6E2F0"/>
            </a:solidFill>
          </p:spPr>
        </p:sp>
      </p:grpSp>
      <p:grpSp>
        <p:nvGrpSpPr>
          <p:cNvPr id="88" name="Group 88"/>
          <p:cNvGrpSpPr/>
          <p:nvPr/>
        </p:nvGrpSpPr>
        <p:grpSpPr>
          <a:xfrm>
            <a:off x="7877700" y="4320876"/>
            <a:ext cx="1672681" cy="16728"/>
            <a:chOff x="0" y="0"/>
            <a:chExt cx="3593795" cy="35941"/>
          </a:xfrm>
        </p:grpSpPr>
        <p:sp>
          <p:nvSpPr>
            <p:cNvPr id="89" name="Freeform 89"/>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grpSp>
        <p:nvGrpSpPr>
          <p:cNvPr id="90" name="Group 90"/>
          <p:cNvGrpSpPr/>
          <p:nvPr/>
        </p:nvGrpSpPr>
        <p:grpSpPr>
          <a:xfrm>
            <a:off x="9550382" y="4320876"/>
            <a:ext cx="1505411" cy="16728"/>
            <a:chOff x="0" y="0"/>
            <a:chExt cx="3234411" cy="35941"/>
          </a:xfrm>
        </p:grpSpPr>
        <p:sp>
          <p:nvSpPr>
            <p:cNvPr id="91" name="Freeform 91"/>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92" name="Group 92"/>
          <p:cNvGrpSpPr/>
          <p:nvPr/>
        </p:nvGrpSpPr>
        <p:grpSpPr>
          <a:xfrm>
            <a:off x="10741824" y="4320876"/>
            <a:ext cx="6150333" cy="16728"/>
            <a:chOff x="0" y="0"/>
            <a:chExt cx="13214136" cy="35941"/>
          </a:xfrm>
        </p:grpSpPr>
        <p:sp>
          <p:nvSpPr>
            <p:cNvPr id="93" name="Freeform 93"/>
            <p:cNvSpPr/>
            <p:nvPr/>
          </p:nvSpPr>
          <p:spPr>
            <a:xfrm>
              <a:off x="0" y="0"/>
              <a:ext cx="13214113" cy="35941"/>
            </a:xfrm>
            <a:custGeom>
              <a:avLst/>
              <a:gdLst/>
              <a:ahLst/>
              <a:cxnLst/>
              <a:rect l="l" t="t" r="r" b="b"/>
              <a:pathLst>
                <a:path w="13214113" h="35941">
                  <a:moveTo>
                    <a:pt x="0" y="0"/>
                  </a:moveTo>
                  <a:lnTo>
                    <a:pt x="13214113" y="0"/>
                  </a:lnTo>
                  <a:lnTo>
                    <a:pt x="13214113" y="35941"/>
                  </a:lnTo>
                  <a:lnTo>
                    <a:pt x="0" y="35941"/>
                  </a:lnTo>
                  <a:close/>
                </a:path>
              </a:pathLst>
            </a:custGeom>
            <a:solidFill>
              <a:srgbClr val="E6E2F0"/>
            </a:solidFill>
          </p:spPr>
        </p:sp>
      </p:grpSp>
      <p:grpSp>
        <p:nvGrpSpPr>
          <p:cNvPr id="94" name="Group 94"/>
          <p:cNvGrpSpPr/>
          <p:nvPr/>
        </p:nvGrpSpPr>
        <p:grpSpPr>
          <a:xfrm>
            <a:off x="7877700" y="4797589"/>
            <a:ext cx="1672681" cy="16728"/>
            <a:chOff x="0" y="0"/>
            <a:chExt cx="3593795" cy="35941"/>
          </a:xfrm>
        </p:grpSpPr>
        <p:sp>
          <p:nvSpPr>
            <p:cNvPr id="95" name="Freeform 95"/>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grpSp>
        <p:nvGrpSpPr>
          <p:cNvPr id="96" name="Group 96"/>
          <p:cNvGrpSpPr/>
          <p:nvPr/>
        </p:nvGrpSpPr>
        <p:grpSpPr>
          <a:xfrm>
            <a:off x="9550382" y="4797589"/>
            <a:ext cx="1505411" cy="16728"/>
            <a:chOff x="0" y="0"/>
            <a:chExt cx="3234411" cy="35941"/>
          </a:xfrm>
        </p:grpSpPr>
        <p:sp>
          <p:nvSpPr>
            <p:cNvPr id="97" name="Freeform 97"/>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98" name="Group 98"/>
          <p:cNvGrpSpPr/>
          <p:nvPr/>
        </p:nvGrpSpPr>
        <p:grpSpPr>
          <a:xfrm>
            <a:off x="10741824" y="4797589"/>
            <a:ext cx="6150333" cy="16728"/>
            <a:chOff x="0" y="0"/>
            <a:chExt cx="13214136" cy="35941"/>
          </a:xfrm>
        </p:grpSpPr>
        <p:sp>
          <p:nvSpPr>
            <p:cNvPr id="99" name="Freeform 99"/>
            <p:cNvSpPr/>
            <p:nvPr/>
          </p:nvSpPr>
          <p:spPr>
            <a:xfrm>
              <a:off x="0" y="0"/>
              <a:ext cx="13214113" cy="35941"/>
            </a:xfrm>
            <a:custGeom>
              <a:avLst/>
              <a:gdLst/>
              <a:ahLst/>
              <a:cxnLst/>
              <a:rect l="l" t="t" r="r" b="b"/>
              <a:pathLst>
                <a:path w="13214113" h="35941">
                  <a:moveTo>
                    <a:pt x="0" y="0"/>
                  </a:moveTo>
                  <a:lnTo>
                    <a:pt x="13214113" y="0"/>
                  </a:lnTo>
                  <a:lnTo>
                    <a:pt x="13214113" y="35941"/>
                  </a:lnTo>
                  <a:lnTo>
                    <a:pt x="0" y="35941"/>
                  </a:lnTo>
                  <a:close/>
                </a:path>
              </a:pathLst>
            </a:custGeom>
            <a:solidFill>
              <a:srgbClr val="E6E2F0"/>
            </a:solidFill>
          </p:spPr>
        </p:sp>
      </p:grpSp>
      <p:sp>
        <p:nvSpPr>
          <p:cNvPr id="100" name="TextBox 100"/>
          <p:cNvSpPr txBox="1"/>
          <p:nvPr/>
        </p:nvSpPr>
        <p:spPr>
          <a:xfrm>
            <a:off x="8060730" y="1119728"/>
            <a:ext cx="1440437" cy="369602"/>
          </a:xfrm>
          <a:prstGeom prst="rect">
            <a:avLst/>
          </a:prstGeom>
        </p:spPr>
        <p:txBody>
          <a:bodyPr lIns="0" tIns="0" rIns="0" bIns="0" rtlCol="0" anchor="t">
            <a:spAutoFit/>
          </a:bodyPr>
          <a:lstStyle/>
          <a:p>
            <a:pPr algn="l">
              <a:lnSpc>
                <a:spcPts val="3247"/>
              </a:lnSpc>
            </a:pPr>
            <a:r>
              <a:rPr lang="en-US" sz="1932">
                <a:solidFill>
                  <a:srgbClr val="1C1851"/>
                </a:solidFill>
                <a:latin typeface="WWF"/>
                <a:ea typeface="WWF"/>
                <a:cs typeface="WWF"/>
                <a:sym typeface="WWF"/>
              </a:rPr>
              <a:t>9.00</a:t>
            </a:r>
          </a:p>
        </p:txBody>
      </p:sp>
      <p:sp>
        <p:nvSpPr>
          <p:cNvPr id="101" name="TextBox 101"/>
          <p:cNvSpPr txBox="1"/>
          <p:nvPr/>
        </p:nvSpPr>
        <p:spPr>
          <a:xfrm>
            <a:off x="10906772" y="1129253"/>
            <a:ext cx="6004946" cy="324537"/>
          </a:xfrm>
          <a:prstGeom prst="rect">
            <a:avLst/>
          </a:prstGeom>
        </p:spPr>
        <p:txBody>
          <a:bodyPr lIns="0" tIns="0" rIns="0" bIns="0" rtlCol="0" anchor="t">
            <a:spAutoFit/>
          </a:bodyPr>
          <a:lstStyle/>
          <a:p>
            <a:pPr algn="l">
              <a:lnSpc>
                <a:spcPts val="2767"/>
              </a:lnSpc>
            </a:pPr>
            <a:r>
              <a:rPr lang="en-US" sz="1647">
                <a:solidFill>
                  <a:srgbClr val="1C1851"/>
                </a:solidFill>
                <a:latin typeface="Open Sans"/>
                <a:ea typeface="Open Sans"/>
                <a:cs typeface="Open Sans"/>
                <a:sym typeface="Open Sans"/>
              </a:rPr>
              <a:t>Recap of Day 1</a:t>
            </a:r>
          </a:p>
        </p:txBody>
      </p:sp>
      <p:sp>
        <p:nvSpPr>
          <p:cNvPr id="102" name="TextBox 102"/>
          <p:cNvSpPr txBox="1"/>
          <p:nvPr/>
        </p:nvSpPr>
        <p:spPr>
          <a:xfrm>
            <a:off x="8060730" y="1596447"/>
            <a:ext cx="1440437" cy="369602"/>
          </a:xfrm>
          <a:prstGeom prst="rect">
            <a:avLst/>
          </a:prstGeom>
        </p:spPr>
        <p:txBody>
          <a:bodyPr lIns="0" tIns="0" rIns="0" bIns="0" rtlCol="0" anchor="t">
            <a:spAutoFit/>
          </a:bodyPr>
          <a:lstStyle/>
          <a:p>
            <a:pPr algn="l">
              <a:lnSpc>
                <a:spcPts val="3247"/>
              </a:lnSpc>
            </a:pPr>
            <a:r>
              <a:rPr lang="en-US" sz="1932">
                <a:solidFill>
                  <a:srgbClr val="1C1851"/>
                </a:solidFill>
                <a:latin typeface="WWF"/>
                <a:ea typeface="WWF"/>
                <a:cs typeface="WWF"/>
                <a:sym typeface="WWF"/>
              </a:rPr>
              <a:t>9.30</a:t>
            </a:r>
          </a:p>
        </p:txBody>
      </p:sp>
      <p:sp>
        <p:nvSpPr>
          <p:cNvPr id="103" name="TextBox 103"/>
          <p:cNvSpPr txBox="1"/>
          <p:nvPr/>
        </p:nvSpPr>
        <p:spPr>
          <a:xfrm>
            <a:off x="9733411" y="1596447"/>
            <a:ext cx="1273166" cy="369602"/>
          </a:xfrm>
          <a:prstGeom prst="rect">
            <a:avLst/>
          </a:prstGeom>
        </p:spPr>
        <p:txBody>
          <a:bodyPr lIns="0" tIns="0" rIns="0" bIns="0" rtlCol="0" anchor="t">
            <a:spAutoFit/>
          </a:bodyPr>
          <a:lstStyle/>
          <a:p>
            <a:pPr algn="l">
              <a:lnSpc>
                <a:spcPts val="3247"/>
              </a:lnSpc>
            </a:pPr>
            <a:r>
              <a:rPr lang="en-US" sz="1932">
                <a:solidFill>
                  <a:srgbClr val="A0396E"/>
                </a:solidFill>
                <a:latin typeface="WWF"/>
                <a:ea typeface="WWF"/>
                <a:cs typeface="WWF"/>
                <a:sym typeface="WWF"/>
              </a:rPr>
              <a:t>2.1</a:t>
            </a:r>
          </a:p>
        </p:txBody>
      </p:sp>
      <p:sp>
        <p:nvSpPr>
          <p:cNvPr id="104" name="TextBox 104"/>
          <p:cNvSpPr txBox="1"/>
          <p:nvPr/>
        </p:nvSpPr>
        <p:spPr>
          <a:xfrm>
            <a:off x="10906772" y="1605972"/>
            <a:ext cx="6004946" cy="324537"/>
          </a:xfrm>
          <a:prstGeom prst="rect">
            <a:avLst/>
          </a:prstGeom>
        </p:spPr>
        <p:txBody>
          <a:bodyPr lIns="0" tIns="0" rIns="0" bIns="0" rtlCol="0" anchor="t">
            <a:spAutoFit/>
          </a:bodyPr>
          <a:lstStyle/>
          <a:p>
            <a:pPr algn="l">
              <a:lnSpc>
                <a:spcPts val="2767"/>
              </a:lnSpc>
            </a:pPr>
            <a:r>
              <a:rPr lang="en-US" sz="1647">
                <a:solidFill>
                  <a:srgbClr val="1C1851"/>
                </a:solidFill>
                <a:latin typeface="Open Sans"/>
                <a:ea typeface="Open Sans"/>
                <a:cs typeface="Open Sans"/>
                <a:sym typeface="Open Sans"/>
              </a:rPr>
              <a:t>Types of Violence</a:t>
            </a:r>
          </a:p>
        </p:txBody>
      </p:sp>
      <p:sp>
        <p:nvSpPr>
          <p:cNvPr id="105" name="TextBox 105"/>
          <p:cNvSpPr txBox="1"/>
          <p:nvPr/>
        </p:nvSpPr>
        <p:spPr>
          <a:xfrm>
            <a:off x="8060730" y="2044244"/>
            <a:ext cx="1440437" cy="369602"/>
          </a:xfrm>
          <a:prstGeom prst="rect">
            <a:avLst/>
          </a:prstGeom>
        </p:spPr>
        <p:txBody>
          <a:bodyPr lIns="0" tIns="0" rIns="0" bIns="0" rtlCol="0" anchor="t">
            <a:spAutoFit/>
          </a:bodyPr>
          <a:lstStyle/>
          <a:p>
            <a:pPr algn="l">
              <a:lnSpc>
                <a:spcPts val="3247"/>
              </a:lnSpc>
            </a:pPr>
            <a:r>
              <a:rPr lang="en-US" sz="1932">
                <a:solidFill>
                  <a:srgbClr val="A0396E"/>
                </a:solidFill>
                <a:latin typeface="WWF"/>
                <a:ea typeface="WWF"/>
                <a:cs typeface="WWF"/>
                <a:sym typeface="WWF"/>
              </a:rPr>
              <a:t>10.30</a:t>
            </a:r>
          </a:p>
        </p:txBody>
      </p:sp>
      <p:sp>
        <p:nvSpPr>
          <p:cNvPr id="106" name="TextBox 106"/>
          <p:cNvSpPr txBox="1"/>
          <p:nvPr/>
        </p:nvSpPr>
        <p:spPr>
          <a:xfrm>
            <a:off x="10906772" y="2035877"/>
            <a:ext cx="6004946" cy="369602"/>
          </a:xfrm>
          <a:prstGeom prst="rect">
            <a:avLst/>
          </a:prstGeom>
        </p:spPr>
        <p:txBody>
          <a:bodyPr lIns="0" tIns="0" rIns="0" bIns="0" rtlCol="0" anchor="t">
            <a:spAutoFit/>
          </a:bodyPr>
          <a:lstStyle/>
          <a:p>
            <a:pPr algn="l">
              <a:lnSpc>
                <a:spcPts val="3247"/>
              </a:lnSpc>
            </a:pPr>
            <a:r>
              <a:rPr lang="en-US" sz="1932">
                <a:solidFill>
                  <a:srgbClr val="A0396E"/>
                </a:solidFill>
                <a:latin typeface="WWF"/>
                <a:ea typeface="WWF"/>
                <a:cs typeface="WWF"/>
                <a:sym typeface="WWF"/>
              </a:rPr>
              <a:t>BREAK</a:t>
            </a:r>
          </a:p>
        </p:txBody>
      </p:sp>
      <p:sp>
        <p:nvSpPr>
          <p:cNvPr id="107" name="TextBox 107"/>
          <p:cNvSpPr txBox="1"/>
          <p:nvPr/>
        </p:nvSpPr>
        <p:spPr>
          <a:xfrm>
            <a:off x="8060730" y="2514721"/>
            <a:ext cx="1440437" cy="369602"/>
          </a:xfrm>
          <a:prstGeom prst="rect">
            <a:avLst/>
          </a:prstGeom>
        </p:spPr>
        <p:txBody>
          <a:bodyPr lIns="0" tIns="0" rIns="0" bIns="0" rtlCol="0" anchor="t">
            <a:spAutoFit/>
          </a:bodyPr>
          <a:lstStyle/>
          <a:p>
            <a:pPr algn="l">
              <a:lnSpc>
                <a:spcPts val="3247"/>
              </a:lnSpc>
            </a:pPr>
            <a:r>
              <a:rPr lang="en-US" sz="1932">
                <a:solidFill>
                  <a:srgbClr val="1C1851"/>
                </a:solidFill>
                <a:latin typeface="WWF"/>
                <a:ea typeface="WWF"/>
                <a:cs typeface="WWF"/>
                <a:sym typeface="WWF"/>
              </a:rPr>
              <a:t>10.45</a:t>
            </a:r>
          </a:p>
        </p:txBody>
      </p:sp>
      <p:sp>
        <p:nvSpPr>
          <p:cNvPr id="108" name="TextBox 108"/>
          <p:cNvSpPr txBox="1"/>
          <p:nvPr/>
        </p:nvSpPr>
        <p:spPr>
          <a:xfrm>
            <a:off x="9733411" y="2514721"/>
            <a:ext cx="1273166" cy="369602"/>
          </a:xfrm>
          <a:prstGeom prst="rect">
            <a:avLst/>
          </a:prstGeom>
        </p:spPr>
        <p:txBody>
          <a:bodyPr lIns="0" tIns="0" rIns="0" bIns="0" rtlCol="0" anchor="t">
            <a:spAutoFit/>
          </a:bodyPr>
          <a:lstStyle/>
          <a:p>
            <a:pPr algn="l">
              <a:lnSpc>
                <a:spcPts val="3247"/>
              </a:lnSpc>
            </a:pPr>
            <a:r>
              <a:rPr lang="en-US" sz="1932">
                <a:solidFill>
                  <a:srgbClr val="A0396E"/>
                </a:solidFill>
                <a:latin typeface="WWF"/>
                <a:ea typeface="WWF"/>
                <a:cs typeface="WWF"/>
                <a:sym typeface="WWF"/>
              </a:rPr>
              <a:t>2.2</a:t>
            </a:r>
          </a:p>
        </p:txBody>
      </p:sp>
      <p:sp>
        <p:nvSpPr>
          <p:cNvPr id="109" name="TextBox 109"/>
          <p:cNvSpPr txBox="1"/>
          <p:nvPr/>
        </p:nvSpPr>
        <p:spPr>
          <a:xfrm>
            <a:off x="10906772" y="2524246"/>
            <a:ext cx="6004946" cy="324537"/>
          </a:xfrm>
          <a:prstGeom prst="rect">
            <a:avLst/>
          </a:prstGeom>
        </p:spPr>
        <p:txBody>
          <a:bodyPr lIns="0" tIns="0" rIns="0" bIns="0" rtlCol="0" anchor="t">
            <a:spAutoFit/>
          </a:bodyPr>
          <a:lstStyle/>
          <a:p>
            <a:pPr algn="l">
              <a:lnSpc>
                <a:spcPts val="2767"/>
              </a:lnSpc>
            </a:pPr>
            <a:r>
              <a:rPr lang="en-US" sz="1647">
                <a:solidFill>
                  <a:srgbClr val="1C1851"/>
                </a:solidFill>
                <a:latin typeface="Open Sans"/>
                <a:ea typeface="Open Sans"/>
                <a:cs typeface="Open Sans"/>
                <a:sym typeface="Open Sans"/>
              </a:rPr>
              <a:t>Myths and Facts about GBV</a:t>
            </a:r>
          </a:p>
        </p:txBody>
      </p:sp>
      <p:sp>
        <p:nvSpPr>
          <p:cNvPr id="110" name="TextBox 110"/>
          <p:cNvSpPr txBox="1"/>
          <p:nvPr/>
        </p:nvSpPr>
        <p:spPr>
          <a:xfrm>
            <a:off x="8060730" y="2958992"/>
            <a:ext cx="1440437" cy="369602"/>
          </a:xfrm>
          <a:prstGeom prst="rect">
            <a:avLst/>
          </a:prstGeom>
        </p:spPr>
        <p:txBody>
          <a:bodyPr lIns="0" tIns="0" rIns="0" bIns="0" rtlCol="0" anchor="t">
            <a:spAutoFit/>
          </a:bodyPr>
          <a:lstStyle/>
          <a:p>
            <a:pPr algn="l">
              <a:lnSpc>
                <a:spcPts val="3247"/>
              </a:lnSpc>
            </a:pPr>
            <a:r>
              <a:rPr lang="en-US" sz="1932">
                <a:solidFill>
                  <a:srgbClr val="A0396E"/>
                </a:solidFill>
                <a:latin typeface="WWF"/>
                <a:ea typeface="WWF"/>
                <a:cs typeface="WWF"/>
                <a:sym typeface="WWF"/>
              </a:rPr>
              <a:t>12.00</a:t>
            </a:r>
          </a:p>
        </p:txBody>
      </p:sp>
      <p:sp>
        <p:nvSpPr>
          <p:cNvPr id="111" name="TextBox 111"/>
          <p:cNvSpPr txBox="1"/>
          <p:nvPr/>
        </p:nvSpPr>
        <p:spPr>
          <a:xfrm>
            <a:off x="10906772" y="2954150"/>
            <a:ext cx="6004946" cy="369602"/>
          </a:xfrm>
          <a:prstGeom prst="rect">
            <a:avLst/>
          </a:prstGeom>
        </p:spPr>
        <p:txBody>
          <a:bodyPr lIns="0" tIns="0" rIns="0" bIns="0" rtlCol="0" anchor="t">
            <a:spAutoFit/>
          </a:bodyPr>
          <a:lstStyle/>
          <a:p>
            <a:pPr algn="l">
              <a:lnSpc>
                <a:spcPts val="3247"/>
              </a:lnSpc>
            </a:pPr>
            <a:r>
              <a:rPr lang="en-US" sz="1932">
                <a:solidFill>
                  <a:srgbClr val="A0396E"/>
                </a:solidFill>
                <a:latin typeface="WWF"/>
                <a:ea typeface="WWF"/>
                <a:cs typeface="WWF"/>
                <a:sym typeface="WWF"/>
              </a:rPr>
              <a:t>LUNCH</a:t>
            </a:r>
          </a:p>
        </p:txBody>
      </p:sp>
      <p:sp>
        <p:nvSpPr>
          <p:cNvPr id="112" name="TextBox 112"/>
          <p:cNvSpPr txBox="1"/>
          <p:nvPr/>
        </p:nvSpPr>
        <p:spPr>
          <a:xfrm>
            <a:off x="8060730" y="3433000"/>
            <a:ext cx="1440437" cy="369602"/>
          </a:xfrm>
          <a:prstGeom prst="rect">
            <a:avLst/>
          </a:prstGeom>
        </p:spPr>
        <p:txBody>
          <a:bodyPr lIns="0" tIns="0" rIns="0" bIns="0" rtlCol="0" anchor="t">
            <a:spAutoFit/>
          </a:bodyPr>
          <a:lstStyle/>
          <a:p>
            <a:pPr algn="l">
              <a:lnSpc>
                <a:spcPts val="3247"/>
              </a:lnSpc>
            </a:pPr>
            <a:r>
              <a:rPr lang="en-US" sz="1932">
                <a:solidFill>
                  <a:srgbClr val="1C1851"/>
                </a:solidFill>
                <a:latin typeface="WWF"/>
                <a:ea typeface="WWF"/>
                <a:cs typeface="WWF"/>
                <a:sym typeface="WWF"/>
              </a:rPr>
              <a:t>13.00</a:t>
            </a:r>
          </a:p>
        </p:txBody>
      </p:sp>
      <p:sp>
        <p:nvSpPr>
          <p:cNvPr id="113" name="TextBox 113"/>
          <p:cNvSpPr txBox="1"/>
          <p:nvPr/>
        </p:nvSpPr>
        <p:spPr>
          <a:xfrm>
            <a:off x="9733411" y="3433000"/>
            <a:ext cx="1273166" cy="369602"/>
          </a:xfrm>
          <a:prstGeom prst="rect">
            <a:avLst/>
          </a:prstGeom>
        </p:spPr>
        <p:txBody>
          <a:bodyPr lIns="0" tIns="0" rIns="0" bIns="0" rtlCol="0" anchor="t">
            <a:spAutoFit/>
          </a:bodyPr>
          <a:lstStyle/>
          <a:p>
            <a:pPr algn="l">
              <a:lnSpc>
                <a:spcPts val="3247"/>
              </a:lnSpc>
            </a:pPr>
            <a:r>
              <a:rPr lang="en-US" sz="1932">
                <a:solidFill>
                  <a:srgbClr val="A0396E"/>
                </a:solidFill>
                <a:latin typeface="WWF"/>
                <a:ea typeface="WWF"/>
                <a:cs typeface="WWF"/>
                <a:sym typeface="WWF"/>
              </a:rPr>
              <a:t>2.3</a:t>
            </a:r>
          </a:p>
        </p:txBody>
      </p:sp>
      <p:sp>
        <p:nvSpPr>
          <p:cNvPr id="114" name="TextBox 114"/>
          <p:cNvSpPr txBox="1"/>
          <p:nvPr/>
        </p:nvSpPr>
        <p:spPr>
          <a:xfrm>
            <a:off x="10906772" y="3442525"/>
            <a:ext cx="6004946" cy="324537"/>
          </a:xfrm>
          <a:prstGeom prst="rect">
            <a:avLst/>
          </a:prstGeom>
        </p:spPr>
        <p:txBody>
          <a:bodyPr lIns="0" tIns="0" rIns="0" bIns="0" rtlCol="0" anchor="t">
            <a:spAutoFit/>
          </a:bodyPr>
          <a:lstStyle/>
          <a:p>
            <a:pPr algn="l">
              <a:lnSpc>
                <a:spcPts val="2767"/>
              </a:lnSpc>
            </a:pPr>
            <a:r>
              <a:rPr lang="en-US" sz="1647">
                <a:solidFill>
                  <a:srgbClr val="1C1851"/>
                </a:solidFill>
                <a:latin typeface="Open Sans"/>
                <a:ea typeface="Open Sans"/>
                <a:cs typeface="Open Sans"/>
                <a:sym typeface="Open Sans"/>
              </a:rPr>
              <a:t>Consequences of Gender Based Violence</a:t>
            </a:r>
          </a:p>
        </p:txBody>
      </p:sp>
      <p:sp>
        <p:nvSpPr>
          <p:cNvPr id="115" name="TextBox 115"/>
          <p:cNvSpPr txBox="1"/>
          <p:nvPr/>
        </p:nvSpPr>
        <p:spPr>
          <a:xfrm>
            <a:off x="8060730" y="3877265"/>
            <a:ext cx="1440437" cy="369602"/>
          </a:xfrm>
          <a:prstGeom prst="rect">
            <a:avLst/>
          </a:prstGeom>
        </p:spPr>
        <p:txBody>
          <a:bodyPr lIns="0" tIns="0" rIns="0" bIns="0" rtlCol="0" anchor="t">
            <a:spAutoFit/>
          </a:bodyPr>
          <a:lstStyle/>
          <a:p>
            <a:pPr algn="l">
              <a:lnSpc>
                <a:spcPts val="3247"/>
              </a:lnSpc>
            </a:pPr>
            <a:r>
              <a:rPr lang="en-US" sz="1932">
                <a:solidFill>
                  <a:srgbClr val="A0396E"/>
                </a:solidFill>
                <a:latin typeface="WWF"/>
                <a:ea typeface="WWF"/>
                <a:cs typeface="WWF"/>
                <a:sym typeface="WWF"/>
              </a:rPr>
              <a:t>14.30</a:t>
            </a:r>
          </a:p>
        </p:txBody>
      </p:sp>
      <p:sp>
        <p:nvSpPr>
          <p:cNvPr id="116" name="TextBox 116"/>
          <p:cNvSpPr txBox="1"/>
          <p:nvPr/>
        </p:nvSpPr>
        <p:spPr>
          <a:xfrm>
            <a:off x="10906772" y="3872430"/>
            <a:ext cx="6004946" cy="369602"/>
          </a:xfrm>
          <a:prstGeom prst="rect">
            <a:avLst/>
          </a:prstGeom>
        </p:spPr>
        <p:txBody>
          <a:bodyPr lIns="0" tIns="0" rIns="0" bIns="0" rtlCol="0" anchor="t">
            <a:spAutoFit/>
          </a:bodyPr>
          <a:lstStyle/>
          <a:p>
            <a:pPr algn="l">
              <a:lnSpc>
                <a:spcPts val="3247"/>
              </a:lnSpc>
            </a:pPr>
            <a:r>
              <a:rPr lang="en-US" sz="1932">
                <a:solidFill>
                  <a:srgbClr val="A0396E"/>
                </a:solidFill>
                <a:latin typeface="WWF"/>
                <a:ea typeface="WWF"/>
                <a:cs typeface="WWF"/>
                <a:sym typeface="WWF"/>
              </a:rPr>
              <a:t>BREAK</a:t>
            </a:r>
          </a:p>
        </p:txBody>
      </p:sp>
      <p:sp>
        <p:nvSpPr>
          <p:cNvPr id="117" name="TextBox 117"/>
          <p:cNvSpPr txBox="1"/>
          <p:nvPr/>
        </p:nvSpPr>
        <p:spPr>
          <a:xfrm>
            <a:off x="8060730" y="4351273"/>
            <a:ext cx="1440437" cy="369602"/>
          </a:xfrm>
          <a:prstGeom prst="rect">
            <a:avLst/>
          </a:prstGeom>
        </p:spPr>
        <p:txBody>
          <a:bodyPr lIns="0" tIns="0" rIns="0" bIns="0" rtlCol="0" anchor="t">
            <a:spAutoFit/>
          </a:bodyPr>
          <a:lstStyle/>
          <a:p>
            <a:pPr algn="l">
              <a:lnSpc>
                <a:spcPts val="3247"/>
              </a:lnSpc>
            </a:pPr>
            <a:r>
              <a:rPr lang="en-US" sz="1932">
                <a:solidFill>
                  <a:srgbClr val="1C1851"/>
                </a:solidFill>
                <a:latin typeface="WWF"/>
                <a:ea typeface="WWF"/>
                <a:cs typeface="WWF"/>
                <a:sym typeface="WWF"/>
              </a:rPr>
              <a:t>14.45</a:t>
            </a:r>
          </a:p>
        </p:txBody>
      </p:sp>
      <p:sp>
        <p:nvSpPr>
          <p:cNvPr id="118" name="TextBox 118"/>
          <p:cNvSpPr txBox="1"/>
          <p:nvPr/>
        </p:nvSpPr>
        <p:spPr>
          <a:xfrm>
            <a:off x="9733411" y="4351273"/>
            <a:ext cx="1273166" cy="369602"/>
          </a:xfrm>
          <a:prstGeom prst="rect">
            <a:avLst/>
          </a:prstGeom>
        </p:spPr>
        <p:txBody>
          <a:bodyPr lIns="0" tIns="0" rIns="0" bIns="0" rtlCol="0" anchor="t">
            <a:spAutoFit/>
          </a:bodyPr>
          <a:lstStyle/>
          <a:p>
            <a:pPr algn="l">
              <a:lnSpc>
                <a:spcPts val="3247"/>
              </a:lnSpc>
            </a:pPr>
            <a:r>
              <a:rPr lang="en-US" sz="1932">
                <a:solidFill>
                  <a:srgbClr val="A0396E"/>
                </a:solidFill>
                <a:latin typeface="WWF"/>
                <a:ea typeface="WWF"/>
                <a:cs typeface="WWF"/>
                <a:sym typeface="WWF"/>
              </a:rPr>
              <a:t>2.4</a:t>
            </a:r>
          </a:p>
        </p:txBody>
      </p:sp>
      <p:sp>
        <p:nvSpPr>
          <p:cNvPr id="119" name="TextBox 119"/>
          <p:cNvSpPr txBox="1"/>
          <p:nvPr/>
        </p:nvSpPr>
        <p:spPr>
          <a:xfrm>
            <a:off x="10906772" y="4360798"/>
            <a:ext cx="6004946" cy="324537"/>
          </a:xfrm>
          <a:prstGeom prst="rect">
            <a:avLst/>
          </a:prstGeom>
        </p:spPr>
        <p:txBody>
          <a:bodyPr lIns="0" tIns="0" rIns="0" bIns="0" rtlCol="0" anchor="t">
            <a:spAutoFit/>
          </a:bodyPr>
          <a:lstStyle/>
          <a:p>
            <a:pPr algn="l">
              <a:lnSpc>
                <a:spcPts val="2767"/>
              </a:lnSpc>
            </a:pPr>
            <a:r>
              <a:rPr lang="en-US" sz="1647">
                <a:solidFill>
                  <a:srgbClr val="1C1851"/>
                </a:solidFill>
                <a:latin typeface="Open Sans"/>
                <a:ea typeface="Open Sans"/>
                <a:cs typeface="Open Sans"/>
                <a:sym typeface="Open Sans"/>
              </a:rPr>
              <a:t>Mapping of Support for GBV survivors</a:t>
            </a:r>
          </a:p>
        </p:txBody>
      </p:sp>
      <p:sp>
        <p:nvSpPr>
          <p:cNvPr id="120" name="TextBox 120"/>
          <p:cNvSpPr txBox="1"/>
          <p:nvPr/>
        </p:nvSpPr>
        <p:spPr>
          <a:xfrm>
            <a:off x="8060730" y="4827987"/>
            <a:ext cx="1440437" cy="369602"/>
          </a:xfrm>
          <a:prstGeom prst="rect">
            <a:avLst/>
          </a:prstGeom>
        </p:spPr>
        <p:txBody>
          <a:bodyPr lIns="0" tIns="0" rIns="0" bIns="0" rtlCol="0" anchor="t">
            <a:spAutoFit/>
          </a:bodyPr>
          <a:lstStyle/>
          <a:p>
            <a:pPr algn="l">
              <a:lnSpc>
                <a:spcPts val="3247"/>
              </a:lnSpc>
            </a:pPr>
            <a:r>
              <a:rPr lang="en-US" sz="1932">
                <a:solidFill>
                  <a:srgbClr val="1C1851"/>
                </a:solidFill>
                <a:latin typeface="WWF"/>
                <a:ea typeface="WWF"/>
                <a:cs typeface="WWF"/>
                <a:sym typeface="WWF"/>
              </a:rPr>
              <a:t>16.00</a:t>
            </a:r>
          </a:p>
        </p:txBody>
      </p:sp>
      <p:sp>
        <p:nvSpPr>
          <p:cNvPr id="121" name="TextBox 121"/>
          <p:cNvSpPr txBox="1"/>
          <p:nvPr/>
        </p:nvSpPr>
        <p:spPr>
          <a:xfrm>
            <a:off x="10906772" y="4837512"/>
            <a:ext cx="6004946" cy="324537"/>
          </a:xfrm>
          <a:prstGeom prst="rect">
            <a:avLst/>
          </a:prstGeom>
        </p:spPr>
        <p:txBody>
          <a:bodyPr lIns="0" tIns="0" rIns="0" bIns="0" rtlCol="0" anchor="t">
            <a:spAutoFit/>
          </a:bodyPr>
          <a:lstStyle/>
          <a:p>
            <a:pPr algn="l">
              <a:lnSpc>
                <a:spcPts val="2767"/>
              </a:lnSpc>
            </a:pPr>
            <a:r>
              <a:rPr lang="en-US" sz="1647">
                <a:solidFill>
                  <a:srgbClr val="1C1851"/>
                </a:solidFill>
                <a:latin typeface="Open Sans"/>
                <a:ea typeface="Open Sans"/>
                <a:cs typeface="Open Sans"/>
                <a:sym typeface="Open Sans"/>
              </a:rPr>
              <a:t>Daily Recap</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A0396E"/>
            </a:solidFill>
          </p:spPr>
        </p:sp>
      </p:grpSp>
      <p:sp>
        <p:nvSpPr>
          <p:cNvPr id="4" name="TextBox 4"/>
          <p:cNvSpPr txBox="1"/>
          <p:nvPr/>
        </p:nvSpPr>
        <p:spPr>
          <a:xfrm>
            <a:off x="990600" y="600075"/>
            <a:ext cx="3486150"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2 · FOUNDATIONAL GBV KNOWLEDGE</a:t>
            </a:r>
          </a:p>
        </p:txBody>
      </p:sp>
      <p:sp>
        <p:nvSpPr>
          <p:cNvPr id="5" name="TextBox 5"/>
          <p:cNvSpPr txBox="1"/>
          <p:nvPr/>
        </p:nvSpPr>
        <p:spPr>
          <a:xfrm>
            <a:off x="542925" y="1104900"/>
            <a:ext cx="9667875" cy="923925"/>
          </a:xfrm>
          <a:prstGeom prst="rect">
            <a:avLst/>
          </a:prstGeom>
        </p:spPr>
        <p:txBody>
          <a:bodyPr lIns="0" tIns="0" rIns="0" bIns="0" rtlCol="0" anchor="t">
            <a:spAutoFit/>
          </a:bodyPr>
          <a:lstStyle/>
          <a:p>
            <a:pPr marL="0" lvl="0" indent="0" algn="l">
              <a:lnSpc>
                <a:spcPts val="6748"/>
              </a:lnSpc>
              <a:spcBef>
                <a:spcPct val="0"/>
              </a:spcBef>
            </a:pPr>
            <a:r>
              <a:rPr lang="en-US" sz="7497" u="none" strike="noStrike">
                <a:solidFill>
                  <a:srgbClr val="1C1851"/>
                </a:solidFill>
                <a:latin typeface="WWF"/>
                <a:ea typeface="WWF"/>
                <a:cs typeface="WWF"/>
                <a:sym typeface="WWF"/>
              </a:rPr>
              <a:t>TYPES OF VIOLENCE:</a:t>
            </a:r>
          </a:p>
        </p:txBody>
      </p:sp>
      <p:grpSp>
        <p:nvGrpSpPr>
          <p:cNvPr id="6" name="Group 6"/>
          <p:cNvGrpSpPr/>
          <p:nvPr/>
        </p:nvGrpSpPr>
        <p:grpSpPr>
          <a:xfrm>
            <a:off x="542925" y="2124075"/>
            <a:ext cx="1514475" cy="57150"/>
            <a:chOff x="0" y="0"/>
            <a:chExt cx="2019300" cy="76200"/>
          </a:xfrm>
        </p:grpSpPr>
        <p:sp>
          <p:nvSpPr>
            <p:cNvPr id="7" name="Freeform 7"/>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A0396E"/>
            </a:solidFill>
          </p:spPr>
        </p:sp>
      </p:grpSp>
      <p:sp>
        <p:nvSpPr>
          <p:cNvPr id="8" name="TextBox 8"/>
          <p:cNvSpPr txBox="1"/>
          <p:nvPr/>
        </p:nvSpPr>
        <p:spPr>
          <a:xfrm>
            <a:off x="542925" y="3792220"/>
            <a:ext cx="4227208" cy="1350010"/>
          </a:xfrm>
          <a:prstGeom prst="rect">
            <a:avLst/>
          </a:prstGeom>
        </p:spPr>
        <p:txBody>
          <a:bodyPr lIns="0" tIns="0" rIns="0" bIns="0" rtlCol="0" anchor="t">
            <a:spAutoFit/>
          </a:bodyPr>
          <a:lstStyle/>
          <a:p>
            <a:pPr marL="431801" lvl="1" indent="-215900" algn="l">
              <a:lnSpc>
                <a:spcPts val="2120"/>
              </a:lnSpc>
              <a:buFont typeface="Arial"/>
              <a:buChar char="•"/>
            </a:pPr>
            <a:r>
              <a:rPr lang="en-US" sz="2000" b="1">
                <a:solidFill>
                  <a:srgbClr val="3B3677"/>
                </a:solidFill>
                <a:latin typeface="Open Sans Bold"/>
                <a:ea typeface="Open Sans Bold"/>
                <a:cs typeface="Open Sans Bold"/>
                <a:sym typeface="Open Sans Bold"/>
              </a:rPr>
              <a:t>Physical violence</a:t>
            </a:r>
            <a:r>
              <a:rPr lang="en-US" sz="2000">
                <a:solidFill>
                  <a:srgbClr val="3B3677"/>
                </a:solidFill>
                <a:latin typeface="Open Sans"/>
                <a:ea typeface="Open Sans"/>
                <a:cs typeface="Open Sans"/>
                <a:sym typeface="Open Sans"/>
              </a:rPr>
              <a:t> includes pushing, shoving, hitting, kicking, slapping, hitting with an object, throwing objects, or other acts to attempt to harm.</a:t>
            </a:r>
          </a:p>
        </p:txBody>
      </p:sp>
      <p:sp>
        <p:nvSpPr>
          <p:cNvPr id="9" name="TextBox 9"/>
          <p:cNvSpPr txBox="1"/>
          <p:nvPr/>
        </p:nvSpPr>
        <p:spPr>
          <a:xfrm>
            <a:off x="5105773" y="3792220"/>
            <a:ext cx="3863851" cy="1616710"/>
          </a:xfrm>
          <a:prstGeom prst="rect">
            <a:avLst/>
          </a:prstGeom>
        </p:spPr>
        <p:txBody>
          <a:bodyPr lIns="0" tIns="0" rIns="0" bIns="0" rtlCol="0" anchor="t">
            <a:spAutoFit/>
          </a:bodyPr>
          <a:lstStyle/>
          <a:p>
            <a:pPr marL="431801" lvl="1" indent="-215900" algn="l">
              <a:lnSpc>
                <a:spcPts val="2120"/>
              </a:lnSpc>
              <a:buFont typeface="Arial"/>
              <a:buChar char="•"/>
            </a:pPr>
            <a:r>
              <a:rPr lang="en-US" sz="2000" b="1">
                <a:solidFill>
                  <a:srgbClr val="3B3677"/>
                </a:solidFill>
                <a:latin typeface="Open Sans Bold"/>
                <a:ea typeface="Open Sans Bold"/>
                <a:cs typeface="Open Sans Bold"/>
                <a:sym typeface="Open Sans Bold"/>
              </a:rPr>
              <a:t>Emotional violence</a:t>
            </a:r>
            <a:r>
              <a:rPr lang="en-US" sz="2000">
                <a:solidFill>
                  <a:srgbClr val="3B3677"/>
                </a:solidFill>
                <a:latin typeface="Open Sans"/>
                <a:ea typeface="Open Sans"/>
                <a:cs typeface="Open Sans"/>
                <a:sym typeface="Open Sans"/>
              </a:rPr>
              <a:t> is behaviour such as shouting, swearing, insults, embarrassing, criticizing, threatening, extreme jealousy.</a:t>
            </a:r>
          </a:p>
        </p:txBody>
      </p:sp>
      <p:sp>
        <p:nvSpPr>
          <p:cNvPr id="10" name="TextBox 10"/>
          <p:cNvSpPr txBox="1"/>
          <p:nvPr/>
        </p:nvSpPr>
        <p:spPr>
          <a:xfrm>
            <a:off x="9305264" y="3792220"/>
            <a:ext cx="4015402" cy="3216910"/>
          </a:xfrm>
          <a:prstGeom prst="rect">
            <a:avLst/>
          </a:prstGeom>
        </p:spPr>
        <p:txBody>
          <a:bodyPr lIns="0" tIns="0" rIns="0" bIns="0" rtlCol="0" anchor="t">
            <a:spAutoFit/>
          </a:bodyPr>
          <a:lstStyle/>
          <a:p>
            <a:pPr marL="431801" lvl="1" indent="-215900" algn="l">
              <a:lnSpc>
                <a:spcPts val="2120"/>
              </a:lnSpc>
              <a:buFont typeface="Arial"/>
              <a:buChar char="•"/>
            </a:pPr>
            <a:r>
              <a:rPr lang="en-US" sz="2000" b="1">
                <a:solidFill>
                  <a:srgbClr val="3B3677"/>
                </a:solidFill>
                <a:latin typeface="Open Sans Bold"/>
                <a:ea typeface="Open Sans Bold"/>
                <a:cs typeface="Open Sans Bold"/>
                <a:sym typeface="Open Sans Bold"/>
              </a:rPr>
              <a:t>Sexual violence</a:t>
            </a:r>
            <a:r>
              <a:rPr lang="en-US" sz="2000">
                <a:solidFill>
                  <a:srgbClr val="3B3677"/>
                </a:solidFill>
                <a:latin typeface="Open Sans"/>
                <a:ea typeface="Open Sans"/>
                <a:cs typeface="Open Sans"/>
                <a:sym typeface="Open Sans"/>
              </a:rPr>
              <a:t> refers to any sexual act, attempt to obtain a sexual act, unwanted sexual comments or advances (sexual harassment), or acts to traffic, or otherwise directed against a person's sexuality using coercion, by any person regardless of their relationship to the victim, in any setting including but not limited to home and work.</a:t>
            </a:r>
          </a:p>
        </p:txBody>
      </p:sp>
      <p:sp>
        <p:nvSpPr>
          <p:cNvPr id="11" name="TextBox 11"/>
          <p:cNvSpPr txBox="1"/>
          <p:nvPr/>
        </p:nvSpPr>
        <p:spPr>
          <a:xfrm>
            <a:off x="13656306" y="3792220"/>
            <a:ext cx="4015402" cy="2416810"/>
          </a:xfrm>
          <a:prstGeom prst="rect">
            <a:avLst/>
          </a:prstGeom>
        </p:spPr>
        <p:txBody>
          <a:bodyPr lIns="0" tIns="0" rIns="0" bIns="0" rtlCol="0" anchor="t">
            <a:spAutoFit/>
          </a:bodyPr>
          <a:lstStyle/>
          <a:p>
            <a:pPr marL="431801" lvl="1" indent="-215900" algn="l">
              <a:lnSpc>
                <a:spcPts val="2120"/>
              </a:lnSpc>
              <a:buFont typeface="Arial"/>
              <a:buChar char="•"/>
            </a:pPr>
            <a:r>
              <a:rPr lang="en-US" sz="2000" b="1">
                <a:solidFill>
                  <a:srgbClr val="3B3677"/>
                </a:solidFill>
                <a:latin typeface="Open Sans Bold"/>
                <a:ea typeface="Open Sans Bold"/>
                <a:cs typeface="Open Sans Bold"/>
                <a:sym typeface="Open Sans Bold"/>
              </a:rPr>
              <a:t>Social and Economic violence</a:t>
            </a:r>
            <a:r>
              <a:rPr lang="en-US" sz="2000">
                <a:solidFill>
                  <a:srgbClr val="3B3677"/>
                </a:solidFill>
                <a:latin typeface="Open Sans"/>
                <a:ea typeface="Open Sans"/>
                <a:cs typeface="Open Sans"/>
                <a:sym typeface="Open Sans"/>
              </a:rPr>
              <a:t> is denying a partner control over basic resources. This includes acts such as the denial of funds, refusal to contribute financially, denial of food and basic needs, controlling access to health care and employment.</a:t>
            </a:r>
          </a:p>
        </p:txBody>
      </p:sp>
      <p:grpSp>
        <p:nvGrpSpPr>
          <p:cNvPr id="12" name="Group 12"/>
          <p:cNvGrpSpPr/>
          <p:nvPr/>
        </p:nvGrpSpPr>
        <p:grpSpPr>
          <a:xfrm>
            <a:off x="285750" y="9591675"/>
            <a:ext cx="17678400" cy="47625"/>
            <a:chOff x="0" y="0"/>
            <a:chExt cx="23571200" cy="63500"/>
          </a:xfrm>
        </p:grpSpPr>
        <p:sp>
          <p:nvSpPr>
            <p:cNvPr id="13" name="Freeform 13"/>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14" name="TextBox 14"/>
          <p:cNvSpPr txBox="1"/>
          <p:nvPr/>
        </p:nvSpPr>
        <p:spPr>
          <a:xfrm>
            <a:off x="238125" y="9858375"/>
            <a:ext cx="3023174"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1C1851"/>
                </a:solidFill>
                <a:latin typeface="Open Sans Bold"/>
                <a:ea typeface="Open Sans Bold"/>
                <a:cs typeface="Open Sans Bold"/>
                <a:sym typeface="Open Sans Bold"/>
              </a:rPr>
              <a:t>Activity 2.1</a:t>
            </a:r>
            <a:r>
              <a:rPr lang="en-US" sz="1350" b="1" u="none" strike="noStrike">
                <a:solidFill>
                  <a:srgbClr val="34965B"/>
                </a:solidFill>
                <a:latin typeface="Open Sans Bold"/>
                <a:ea typeface="Open Sans Bold"/>
                <a:cs typeface="Open Sans Bold"/>
                <a:sym typeface="Open Sans Bold"/>
              </a:rPr>
              <a:t> </a:t>
            </a:r>
            <a:r>
              <a:rPr lang="en-US" sz="1350" b="1" u="none" strike="noStrike">
                <a:solidFill>
                  <a:srgbClr val="6F6BA0"/>
                </a:solidFill>
                <a:latin typeface="Open Sans Bold"/>
                <a:ea typeface="Open Sans Bold"/>
                <a:cs typeface="Open Sans Bold"/>
                <a:sym typeface="Open Sans Bold"/>
              </a:rPr>
              <a:t>- Types of Violence</a:t>
            </a:r>
          </a:p>
        </p:txBody>
      </p:sp>
      <p:sp>
        <p:nvSpPr>
          <p:cNvPr id="15" name="TextBox 15"/>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A0396E"/>
            </a:solidFill>
          </p:spPr>
        </p:sp>
      </p:grpSp>
      <p:sp>
        <p:nvSpPr>
          <p:cNvPr id="4" name="TextBox 4"/>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2 · FOUNDATIONAL GBV KNOWLEDGE</a:t>
            </a:r>
          </a:p>
        </p:txBody>
      </p:sp>
      <p:sp>
        <p:nvSpPr>
          <p:cNvPr id="5" name="TextBox 5"/>
          <p:cNvSpPr txBox="1"/>
          <p:nvPr/>
        </p:nvSpPr>
        <p:spPr>
          <a:xfrm>
            <a:off x="2322705" y="2041154"/>
            <a:ext cx="15051222" cy="5776262"/>
          </a:xfrm>
          <a:prstGeom prst="rect">
            <a:avLst/>
          </a:prstGeom>
        </p:spPr>
        <p:txBody>
          <a:bodyPr lIns="0" tIns="0" rIns="0" bIns="0" rtlCol="0" anchor="t">
            <a:spAutoFit/>
          </a:bodyPr>
          <a:lstStyle/>
          <a:p>
            <a:pPr marL="0" lvl="0" indent="0" algn="l">
              <a:lnSpc>
                <a:spcPts val="7533"/>
              </a:lnSpc>
              <a:spcBef>
                <a:spcPct val="0"/>
              </a:spcBef>
            </a:pPr>
            <a:r>
              <a:rPr lang="en-US" sz="7929">
                <a:solidFill>
                  <a:srgbClr val="6F6BA0"/>
                </a:solidFill>
                <a:latin typeface="WWF"/>
                <a:ea typeface="WWF"/>
                <a:cs typeface="WWF"/>
                <a:sym typeface="WWF"/>
              </a:rPr>
              <a:t>Vi</a:t>
            </a:r>
            <a:r>
              <a:rPr lang="en-US" sz="7929" u="none" strike="noStrike">
                <a:solidFill>
                  <a:srgbClr val="6F6BA0"/>
                </a:solidFill>
                <a:latin typeface="WWF"/>
                <a:ea typeface="WWF"/>
                <a:cs typeface="WWF"/>
                <a:sym typeface="WWF"/>
              </a:rPr>
              <a:t>olence against women has been defined as</a:t>
            </a:r>
          </a:p>
          <a:p>
            <a:pPr marL="0" lvl="0" indent="0" algn="l">
              <a:lnSpc>
                <a:spcPts val="7533"/>
              </a:lnSpc>
              <a:spcBef>
                <a:spcPct val="0"/>
              </a:spcBef>
            </a:pPr>
            <a:r>
              <a:rPr lang="en-US" sz="7929" u="none" strike="noStrike">
                <a:solidFill>
                  <a:srgbClr val="1C1851"/>
                </a:solidFill>
                <a:latin typeface="WWF"/>
                <a:ea typeface="WWF"/>
                <a:cs typeface="WWF"/>
                <a:sym typeface="WWF"/>
              </a:rPr>
              <a:t>“any act of gender-based violence that results in, or is likely to result in physical, sexual or psychological harm or suffering to women, including threats of such acts, coercion or arbitrary deprivation of liberty, whether occurring in public or private life.”</a:t>
            </a:r>
          </a:p>
        </p:txBody>
      </p:sp>
      <p:sp>
        <p:nvSpPr>
          <p:cNvPr id="6" name="Freeform 6"/>
          <p:cNvSpPr/>
          <p:nvPr/>
        </p:nvSpPr>
        <p:spPr>
          <a:xfrm rot="-10800000">
            <a:off x="542925" y="2124937"/>
            <a:ext cx="1497257" cy="1091126"/>
          </a:xfrm>
          <a:custGeom>
            <a:avLst/>
            <a:gdLst/>
            <a:ahLst/>
            <a:cxnLst/>
            <a:rect l="l" t="t" r="r" b="b"/>
            <a:pathLst>
              <a:path w="1497257" h="1091126">
                <a:moveTo>
                  <a:pt x="0" y="0"/>
                </a:moveTo>
                <a:lnTo>
                  <a:pt x="1497257" y="0"/>
                </a:lnTo>
                <a:lnTo>
                  <a:pt x="1497257" y="1091126"/>
                </a:lnTo>
                <a:lnTo>
                  <a:pt x="0" y="1091126"/>
                </a:lnTo>
                <a:lnTo>
                  <a:pt x="0" y="0"/>
                </a:lnTo>
                <a:close/>
              </a:path>
            </a:pathLst>
          </a:custGeom>
          <a:blipFill>
            <a:blip r:embed="rId3"/>
            <a:stretch>
              <a:fillRect/>
            </a:stretch>
          </a:blipFill>
        </p:spPr>
      </p:sp>
      <p:sp>
        <p:nvSpPr>
          <p:cNvPr id="7" name="TextBox 7"/>
          <p:cNvSpPr txBox="1"/>
          <p:nvPr/>
        </p:nvSpPr>
        <p:spPr>
          <a:xfrm>
            <a:off x="2322705" y="8064871"/>
            <a:ext cx="9684759" cy="371475"/>
          </a:xfrm>
          <a:prstGeom prst="rect">
            <a:avLst/>
          </a:prstGeom>
        </p:spPr>
        <p:txBody>
          <a:bodyPr lIns="0" tIns="0" rIns="0" bIns="0" rtlCol="0" anchor="t">
            <a:spAutoFit/>
          </a:bodyPr>
          <a:lstStyle/>
          <a:p>
            <a:pPr algn="l">
              <a:lnSpc>
                <a:spcPts val="2999"/>
              </a:lnSpc>
            </a:pPr>
            <a:r>
              <a:rPr lang="en-US" sz="2499" b="1">
                <a:solidFill>
                  <a:srgbClr val="A0396E"/>
                </a:solidFill>
                <a:latin typeface="Open Sans Bold"/>
                <a:ea typeface="Open Sans Bold"/>
                <a:cs typeface="Open Sans Bold"/>
                <a:sym typeface="Open Sans Bold"/>
              </a:rPr>
              <a:t>UN Declaration on Elimination of Violence Against Women.</a:t>
            </a:r>
          </a:p>
        </p:txBody>
      </p:sp>
      <p:grpSp>
        <p:nvGrpSpPr>
          <p:cNvPr id="8" name="Group 8"/>
          <p:cNvGrpSpPr/>
          <p:nvPr/>
        </p:nvGrpSpPr>
        <p:grpSpPr>
          <a:xfrm>
            <a:off x="285750" y="9591675"/>
            <a:ext cx="17678400" cy="47625"/>
            <a:chOff x="0" y="0"/>
            <a:chExt cx="23571200" cy="63500"/>
          </a:xfrm>
        </p:grpSpPr>
        <p:sp>
          <p:nvSpPr>
            <p:cNvPr id="9" name="Freeform 9"/>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10" name="TextBox 10"/>
          <p:cNvSpPr txBox="1"/>
          <p:nvPr/>
        </p:nvSpPr>
        <p:spPr>
          <a:xfrm>
            <a:off x="238125" y="9858375"/>
            <a:ext cx="3138832"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3B3677"/>
                </a:solidFill>
                <a:latin typeface="Open Sans Bold"/>
                <a:ea typeface="Open Sans Bold"/>
                <a:cs typeface="Open Sans Bold"/>
                <a:sym typeface="Open Sans Bold"/>
              </a:rPr>
              <a:t>Activity 2.1 </a:t>
            </a:r>
            <a:r>
              <a:rPr lang="en-US" sz="1350" b="1" u="none" strike="noStrike">
                <a:solidFill>
                  <a:srgbClr val="6F6BA0"/>
                </a:solidFill>
                <a:latin typeface="Open Sans Bold"/>
                <a:ea typeface="Open Sans Bold"/>
                <a:cs typeface="Open Sans Bold"/>
                <a:sym typeface="Open Sans Bold"/>
              </a:rPr>
              <a:t>- Types of Violence</a:t>
            </a:r>
          </a:p>
        </p:txBody>
      </p:sp>
      <p:sp>
        <p:nvSpPr>
          <p:cNvPr id="11" name="TextBox 11"/>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A0396E"/>
            </a:solidFill>
          </p:spPr>
        </p:sp>
      </p:grpSp>
      <p:grpSp>
        <p:nvGrpSpPr>
          <p:cNvPr id="4" name="Group 4"/>
          <p:cNvGrpSpPr/>
          <p:nvPr/>
        </p:nvGrpSpPr>
        <p:grpSpPr>
          <a:xfrm>
            <a:off x="285750" y="9591675"/>
            <a:ext cx="17678400" cy="47625"/>
            <a:chOff x="0" y="0"/>
            <a:chExt cx="23571200" cy="63500"/>
          </a:xfrm>
        </p:grpSpPr>
        <p:sp>
          <p:nvSpPr>
            <p:cNvPr id="5" name="Freeform 5"/>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grpSp>
        <p:nvGrpSpPr>
          <p:cNvPr id="6" name="Group 6"/>
          <p:cNvGrpSpPr/>
          <p:nvPr/>
        </p:nvGrpSpPr>
        <p:grpSpPr>
          <a:xfrm>
            <a:off x="13963870" y="2861948"/>
            <a:ext cx="3649663" cy="4034718"/>
            <a:chOff x="0" y="0"/>
            <a:chExt cx="961228" cy="1062642"/>
          </a:xfrm>
        </p:grpSpPr>
        <p:sp>
          <p:nvSpPr>
            <p:cNvPr id="7" name="Freeform 7"/>
            <p:cNvSpPr/>
            <p:nvPr/>
          </p:nvSpPr>
          <p:spPr>
            <a:xfrm>
              <a:off x="0" y="0"/>
              <a:ext cx="961228" cy="1062642"/>
            </a:xfrm>
            <a:custGeom>
              <a:avLst/>
              <a:gdLst/>
              <a:ahLst/>
              <a:cxnLst/>
              <a:rect l="l" t="t" r="r" b="b"/>
              <a:pathLst>
                <a:path w="961228" h="1062642">
                  <a:moveTo>
                    <a:pt x="12728" y="0"/>
                  </a:moveTo>
                  <a:lnTo>
                    <a:pt x="948500" y="0"/>
                  </a:lnTo>
                  <a:cubicBezTo>
                    <a:pt x="951876" y="0"/>
                    <a:pt x="955113" y="1341"/>
                    <a:pt x="957500" y="3728"/>
                  </a:cubicBezTo>
                  <a:cubicBezTo>
                    <a:pt x="959887" y="6115"/>
                    <a:pt x="961228" y="9352"/>
                    <a:pt x="961228" y="12728"/>
                  </a:cubicBezTo>
                  <a:lnTo>
                    <a:pt x="961228" y="1049914"/>
                  </a:lnTo>
                  <a:cubicBezTo>
                    <a:pt x="961228" y="1056943"/>
                    <a:pt x="955530" y="1062642"/>
                    <a:pt x="948500" y="1062642"/>
                  </a:cubicBezTo>
                  <a:lnTo>
                    <a:pt x="12728" y="1062642"/>
                  </a:lnTo>
                  <a:cubicBezTo>
                    <a:pt x="9352" y="1062642"/>
                    <a:pt x="6115" y="1061301"/>
                    <a:pt x="3728" y="1058914"/>
                  </a:cubicBezTo>
                  <a:cubicBezTo>
                    <a:pt x="1341" y="1056527"/>
                    <a:pt x="0" y="1053290"/>
                    <a:pt x="0" y="1049914"/>
                  </a:cubicBezTo>
                  <a:lnTo>
                    <a:pt x="0" y="12728"/>
                  </a:lnTo>
                  <a:cubicBezTo>
                    <a:pt x="0" y="9352"/>
                    <a:pt x="1341" y="6115"/>
                    <a:pt x="3728" y="3728"/>
                  </a:cubicBezTo>
                  <a:cubicBezTo>
                    <a:pt x="6115" y="1341"/>
                    <a:pt x="9352" y="0"/>
                    <a:pt x="12728" y="0"/>
                  </a:cubicBezTo>
                  <a:close/>
                </a:path>
              </a:pathLst>
            </a:custGeom>
            <a:solidFill>
              <a:srgbClr val="FEF7FA"/>
            </a:solidFill>
            <a:ln w="9525" cap="sq">
              <a:solidFill>
                <a:srgbClr val="DECCE3"/>
              </a:solidFill>
              <a:prstDash val="solid"/>
              <a:miter/>
            </a:ln>
          </p:spPr>
        </p:sp>
        <p:sp>
          <p:nvSpPr>
            <p:cNvPr id="8" name="TextBox 8"/>
            <p:cNvSpPr txBox="1"/>
            <p:nvPr/>
          </p:nvSpPr>
          <p:spPr>
            <a:xfrm>
              <a:off x="0" y="0"/>
              <a:ext cx="961228" cy="1062642"/>
            </a:xfrm>
            <a:prstGeom prst="rect">
              <a:avLst/>
            </a:prstGeom>
          </p:spPr>
          <p:txBody>
            <a:bodyPr lIns="50800" tIns="50800" rIns="50800" bIns="50800" rtlCol="0" anchor="ctr"/>
            <a:lstStyle/>
            <a:p>
              <a:pPr marL="0" lvl="0" indent="0" algn="ctr">
                <a:lnSpc>
                  <a:spcPts val="1364"/>
                </a:lnSpc>
                <a:spcBef>
                  <a:spcPct val="0"/>
                </a:spcBef>
              </a:pPr>
              <a:endParaRPr/>
            </a:p>
          </p:txBody>
        </p:sp>
      </p:grpSp>
      <p:grpSp>
        <p:nvGrpSpPr>
          <p:cNvPr id="9" name="Group 9"/>
          <p:cNvGrpSpPr/>
          <p:nvPr/>
        </p:nvGrpSpPr>
        <p:grpSpPr>
          <a:xfrm>
            <a:off x="673583" y="2861948"/>
            <a:ext cx="3649663" cy="4034718"/>
            <a:chOff x="0" y="0"/>
            <a:chExt cx="961228" cy="1062642"/>
          </a:xfrm>
        </p:grpSpPr>
        <p:sp>
          <p:nvSpPr>
            <p:cNvPr id="10" name="Freeform 10"/>
            <p:cNvSpPr/>
            <p:nvPr/>
          </p:nvSpPr>
          <p:spPr>
            <a:xfrm>
              <a:off x="0" y="0"/>
              <a:ext cx="961228" cy="1062642"/>
            </a:xfrm>
            <a:custGeom>
              <a:avLst/>
              <a:gdLst/>
              <a:ahLst/>
              <a:cxnLst/>
              <a:rect l="l" t="t" r="r" b="b"/>
              <a:pathLst>
                <a:path w="961228" h="1062642">
                  <a:moveTo>
                    <a:pt x="12728" y="0"/>
                  </a:moveTo>
                  <a:lnTo>
                    <a:pt x="948500" y="0"/>
                  </a:lnTo>
                  <a:cubicBezTo>
                    <a:pt x="951876" y="0"/>
                    <a:pt x="955113" y="1341"/>
                    <a:pt x="957500" y="3728"/>
                  </a:cubicBezTo>
                  <a:cubicBezTo>
                    <a:pt x="959887" y="6115"/>
                    <a:pt x="961228" y="9352"/>
                    <a:pt x="961228" y="12728"/>
                  </a:cubicBezTo>
                  <a:lnTo>
                    <a:pt x="961228" y="1049914"/>
                  </a:lnTo>
                  <a:cubicBezTo>
                    <a:pt x="961228" y="1056943"/>
                    <a:pt x="955530" y="1062642"/>
                    <a:pt x="948500" y="1062642"/>
                  </a:cubicBezTo>
                  <a:lnTo>
                    <a:pt x="12728" y="1062642"/>
                  </a:lnTo>
                  <a:cubicBezTo>
                    <a:pt x="9352" y="1062642"/>
                    <a:pt x="6115" y="1061301"/>
                    <a:pt x="3728" y="1058914"/>
                  </a:cubicBezTo>
                  <a:cubicBezTo>
                    <a:pt x="1341" y="1056527"/>
                    <a:pt x="0" y="1053290"/>
                    <a:pt x="0" y="1049914"/>
                  </a:cubicBezTo>
                  <a:lnTo>
                    <a:pt x="0" y="12728"/>
                  </a:lnTo>
                  <a:cubicBezTo>
                    <a:pt x="0" y="9352"/>
                    <a:pt x="1341" y="6115"/>
                    <a:pt x="3728" y="3728"/>
                  </a:cubicBezTo>
                  <a:cubicBezTo>
                    <a:pt x="6115" y="1341"/>
                    <a:pt x="9352" y="0"/>
                    <a:pt x="12728" y="0"/>
                  </a:cubicBezTo>
                  <a:close/>
                </a:path>
              </a:pathLst>
            </a:custGeom>
            <a:solidFill>
              <a:srgbClr val="FEF7FA"/>
            </a:solidFill>
            <a:ln w="9525" cap="sq">
              <a:solidFill>
                <a:srgbClr val="DECCE3"/>
              </a:solidFill>
              <a:prstDash val="solid"/>
              <a:miter/>
            </a:ln>
          </p:spPr>
        </p:sp>
        <p:sp>
          <p:nvSpPr>
            <p:cNvPr id="11" name="TextBox 11"/>
            <p:cNvSpPr txBox="1"/>
            <p:nvPr/>
          </p:nvSpPr>
          <p:spPr>
            <a:xfrm>
              <a:off x="0" y="0"/>
              <a:ext cx="961228" cy="1062642"/>
            </a:xfrm>
            <a:prstGeom prst="rect">
              <a:avLst/>
            </a:prstGeom>
          </p:spPr>
          <p:txBody>
            <a:bodyPr lIns="50800" tIns="50800" rIns="50800" bIns="50800" rtlCol="0" anchor="ctr"/>
            <a:lstStyle/>
            <a:p>
              <a:pPr marL="0" lvl="0" indent="0" algn="ctr">
                <a:lnSpc>
                  <a:spcPts val="1364"/>
                </a:lnSpc>
                <a:spcBef>
                  <a:spcPct val="0"/>
                </a:spcBef>
              </a:pPr>
              <a:endParaRPr/>
            </a:p>
          </p:txBody>
        </p:sp>
      </p:grpSp>
      <p:sp>
        <p:nvSpPr>
          <p:cNvPr id="12" name="TextBox 12"/>
          <p:cNvSpPr txBox="1"/>
          <p:nvPr/>
        </p:nvSpPr>
        <p:spPr>
          <a:xfrm>
            <a:off x="5537887" y="2966723"/>
            <a:ext cx="7212226" cy="3867692"/>
          </a:xfrm>
          <a:prstGeom prst="rect">
            <a:avLst/>
          </a:prstGeom>
        </p:spPr>
        <p:txBody>
          <a:bodyPr lIns="0" tIns="0" rIns="0" bIns="0" rtlCol="0" anchor="t">
            <a:spAutoFit/>
          </a:bodyPr>
          <a:lstStyle/>
          <a:p>
            <a:pPr algn="ctr">
              <a:lnSpc>
                <a:spcPts val="5030"/>
              </a:lnSpc>
            </a:pPr>
            <a:r>
              <a:rPr lang="en-US" sz="5133">
                <a:solidFill>
                  <a:srgbClr val="6F6BA0"/>
                </a:solidFill>
                <a:latin typeface="WWF"/>
                <a:ea typeface="WWF"/>
                <a:cs typeface="WWF"/>
                <a:sym typeface="WWF"/>
              </a:rPr>
              <a:t>I know a woman that does not do what her husband says. He tells her to stay at home, but she goes to the market and visits her parents a lot.</a:t>
            </a:r>
          </a:p>
          <a:p>
            <a:pPr algn="ctr">
              <a:lnSpc>
                <a:spcPts val="5030"/>
              </a:lnSpc>
            </a:pPr>
            <a:r>
              <a:rPr lang="en-US" sz="5133">
                <a:solidFill>
                  <a:srgbClr val="1C1851"/>
                </a:solidFill>
                <a:latin typeface="WWF"/>
                <a:ea typeface="WWF"/>
                <a:cs typeface="WWF"/>
                <a:sym typeface="WWF"/>
              </a:rPr>
              <a:t>I don't think he would hit her if she just did what he said.</a:t>
            </a:r>
          </a:p>
        </p:txBody>
      </p:sp>
      <p:sp>
        <p:nvSpPr>
          <p:cNvPr id="13" name="Freeform 13"/>
          <p:cNvSpPr/>
          <p:nvPr/>
        </p:nvSpPr>
        <p:spPr>
          <a:xfrm rot="-5400000">
            <a:off x="14783384" y="3087020"/>
            <a:ext cx="2010633" cy="2161971"/>
          </a:xfrm>
          <a:custGeom>
            <a:avLst/>
            <a:gdLst/>
            <a:ahLst/>
            <a:cxnLst/>
            <a:rect l="l" t="t" r="r" b="b"/>
            <a:pathLst>
              <a:path w="2010633" h="2161971">
                <a:moveTo>
                  <a:pt x="0" y="0"/>
                </a:moveTo>
                <a:lnTo>
                  <a:pt x="2010633" y="0"/>
                </a:lnTo>
                <a:lnTo>
                  <a:pt x="2010633" y="2161970"/>
                </a:lnTo>
                <a:lnTo>
                  <a:pt x="0" y="2161970"/>
                </a:lnTo>
                <a:lnTo>
                  <a:pt x="0" y="0"/>
                </a:lnTo>
                <a:close/>
              </a:path>
            </a:pathLst>
          </a:custGeom>
          <a:blipFill>
            <a:blip r:embed="rId3"/>
            <a:stretch>
              <a:fillRect/>
            </a:stretch>
          </a:blipFill>
          <a:ln cap="sq">
            <a:noFill/>
            <a:prstDash val="solid"/>
            <a:miter/>
          </a:ln>
        </p:spPr>
      </p:sp>
      <p:sp>
        <p:nvSpPr>
          <p:cNvPr id="14" name="Freeform 14"/>
          <p:cNvSpPr/>
          <p:nvPr/>
        </p:nvSpPr>
        <p:spPr>
          <a:xfrm rot="5400000">
            <a:off x="1493098" y="3087020"/>
            <a:ext cx="2010633" cy="2161971"/>
          </a:xfrm>
          <a:custGeom>
            <a:avLst/>
            <a:gdLst/>
            <a:ahLst/>
            <a:cxnLst/>
            <a:rect l="l" t="t" r="r" b="b"/>
            <a:pathLst>
              <a:path w="2010633" h="2161971">
                <a:moveTo>
                  <a:pt x="0" y="0"/>
                </a:moveTo>
                <a:lnTo>
                  <a:pt x="2010632" y="0"/>
                </a:lnTo>
                <a:lnTo>
                  <a:pt x="2010632" y="2161970"/>
                </a:lnTo>
                <a:lnTo>
                  <a:pt x="0" y="2161970"/>
                </a:lnTo>
                <a:lnTo>
                  <a:pt x="0" y="0"/>
                </a:lnTo>
                <a:close/>
              </a:path>
            </a:pathLst>
          </a:custGeom>
          <a:blipFill>
            <a:blip r:embed="rId3"/>
            <a:stretch>
              <a:fillRect/>
            </a:stretch>
          </a:blipFill>
          <a:ln cap="sq">
            <a:noFill/>
            <a:prstDash val="solid"/>
            <a:miter/>
          </a:ln>
        </p:spPr>
      </p:sp>
      <p:sp>
        <p:nvSpPr>
          <p:cNvPr id="15" name="TextBox 15"/>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2 · FOUNDATIONAL GBV KNOWLEDGE</a:t>
            </a:r>
          </a:p>
        </p:txBody>
      </p:sp>
      <p:sp>
        <p:nvSpPr>
          <p:cNvPr id="16" name="TextBox 16"/>
          <p:cNvSpPr txBox="1"/>
          <p:nvPr/>
        </p:nvSpPr>
        <p:spPr>
          <a:xfrm>
            <a:off x="6714020" y="2256802"/>
            <a:ext cx="4615647" cy="482014"/>
          </a:xfrm>
          <a:prstGeom prst="rect">
            <a:avLst/>
          </a:prstGeom>
        </p:spPr>
        <p:txBody>
          <a:bodyPr lIns="0" tIns="0" rIns="0" bIns="0" rtlCol="0" anchor="t">
            <a:spAutoFit/>
          </a:bodyPr>
          <a:lstStyle/>
          <a:p>
            <a:pPr algn="ctr">
              <a:lnSpc>
                <a:spcPts val="3819"/>
              </a:lnSpc>
            </a:pPr>
            <a:r>
              <a:rPr lang="en-US" sz="3183">
                <a:solidFill>
                  <a:srgbClr val="A0396E"/>
                </a:solidFill>
                <a:latin typeface="WWF"/>
                <a:ea typeface="WWF"/>
                <a:cs typeface="WWF"/>
                <a:sym typeface="WWF"/>
              </a:rPr>
              <a:t>SCENARIO 1</a:t>
            </a:r>
          </a:p>
        </p:txBody>
      </p:sp>
      <p:sp>
        <p:nvSpPr>
          <p:cNvPr id="17" name="TextBox 17"/>
          <p:cNvSpPr txBox="1"/>
          <p:nvPr/>
        </p:nvSpPr>
        <p:spPr>
          <a:xfrm>
            <a:off x="14340105" y="5601703"/>
            <a:ext cx="2858906" cy="1038225"/>
          </a:xfrm>
          <a:prstGeom prst="rect">
            <a:avLst/>
          </a:prstGeom>
        </p:spPr>
        <p:txBody>
          <a:bodyPr lIns="0" tIns="0" rIns="0" bIns="0" rtlCol="0" anchor="t">
            <a:spAutoFit/>
          </a:bodyPr>
          <a:lstStyle/>
          <a:p>
            <a:pPr algn="ctr">
              <a:lnSpc>
                <a:spcPts val="8175"/>
              </a:lnSpc>
            </a:pPr>
            <a:r>
              <a:rPr lang="en-US" sz="6813">
                <a:solidFill>
                  <a:srgbClr val="A0396E"/>
                </a:solidFill>
                <a:latin typeface="WWF"/>
                <a:ea typeface="WWF"/>
                <a:cs typeface="WWF"/>
                <a:sym typeface="WWF"/>
              </a:rPr>
              <a:t>AGREE</a:t>
            </a:r>
          </a:p>
        </p:txBody>
      </p:sp>
      <p:sp>
        <p:nvSpPr>
          <p:cNvPr id="18" name="TextBox 18"/>
          <p:cNvSpPr txBox="1"/>
          <p:nvPr/>
        </p:nvSpPr>
        <p:spPr>
          <a:xfrm>
            <a:off x="1049818" y="5601703"/>
            <a:ext cx="2858906" cy="1038225"/>
          </a:xfrm>
          <a:prstGeom prst="rect">
            <a:avLst/>
          </a:prstGeom>
        </p:spPr>
        <p:txBody>
          <a:bodyPr lIns="0" tIns="0" rIns="0" bIns="0" rtlCol="0" anchor="t">
            <a:spAutoFit/>
          </a:bodyPr>
          <a:lstStyle/>
          <a:p>
            <a:pPr algn="ctr">
              <a:lnSpc>
                <a:spcPts val="8175"/>
              </a:lnSpc>
            </a:pPr>
            <a:r>
              <a:rPr lang="en-US" sz="6813">
                <a:solidFill>
                  <a:srgbClr val="A0396E"/>
                </a:solidFill>
                <a:latin typeface="WWF"/>
                <a:ea typeface="WWF"/>
                <a:cs typeface="WWF"/>
                <a:sym typeface="WWF"/>
              </a:rPr>
              <a:t>DISAGREE</a:t>
            </a:r>
          </a:p>
        </p:txBody>
      </p:sp>
      <p:sp>
        <p:nvSpPr>
          <p:cNvPr id="19" name="TextBox 19"/>
          <p:cNvSpPr txBox="1"/>
          <p:nvPr/>
        </p:nvSpPr>
        <p:spPr>
          <a:xfrm>
            <a:off x="238125" y="9858375"/>
            <a:ext cx="3620608"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1C1851"/>
                </a:solidFill>
                <a:latin typeface="Open Sans Bold"/>
                <a:ea typeface="Open Sans Bold"/>
                <a:cs typeface="Open Sans Bold"/>
                <a:sym typeface="Open Sans Bold"/>
              </a:rPr>
              <a:t>Activity 2.2</a:t>
            </a:r>
            <a:r>
              <a:rPr lang="en-US" sz="1350" b="1" u="none" strike="noStrike">
                <a:solidFill>
                  <a:srgbClr val="34965B"/>
                </a:solidFill>
                <a:latin typeface="Open Sans Bold"/>
                <a:ea typeface="Open Sans Bold"/>
                <a:cs typeface="Open Sans Bold"/>
                <a:sym typeface="Open Sans Bold"/>
              </a:rPr>
              <a:t> </a:t>
            </a:r>
            <a:r>
              <a:rPr lang="en-US" sz="1350" b="1" u="none" strike="noStrike">
                <a:solidFill>
                  <a:srgbClr val="6F6BA0"/>
                </a:solidFill>
                <a:latin typeface="Open Sans Bold"/>
                <a:ea typeface="Open Sans Bold"/>
                <a:cs typeface="Open Sans Bold"/>
                <a:sym typeface="Open Sans Bold"/>
              </a:rPr>
              <a:t>- Facts &amp; Myths about GBV</a:t>
            </a:r>
          </a:p>
        </p:txBody>
      </p:sp>
      <p:sp>
        <p:nvSpPr>
          <p:cNvPr id="20" name="TextBox 20"/>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
        <p:nvSpPr>
          <p:cNvPr id="21" name="TextBox 21"/>
          <p:cNvSpPr txBox="1"/>
          <p:nvPr/>
        </p:nvSpPr>
        <p:spPr>
          <a:xfrm>
            <a:off x="14258959" y="5335246"/>
            <a:ext cx="3021198" cy="327501"/>
          </a:xfrm>
          <a:prstGeom prst="rect">
            <a:avLst/>
          </a:prstGeom>
        </p:spPr>
        <p:txBody>
          <a:bodyPr lIns="0" tIns="0" rIns="0" bIns="0" rtlCol="0" anchor="t">
            <a:spAutoFit/>
          </a:bodyPr>
          <a:lstStyle/>
          <a:p>
            <a:pPr algn="ctr">
              <a:lnSpc>
                <a:spcPts val="2551"/>
              </a:lnSpc>
            </a:pPr>
            <a:r>
              <a:rPr lang="en-US" sz="1962">
                <a:solidFill>
                  <a:srgbClr val="000000"/>
                </a:solidFill>
                <a:latin typeface="Open Sans"/>
                <a:ea typeface="Open Sans"/>
                <a:cs typeface="Open Sans"/>
                <a:sym typeface="Open Sans"/>
              </a:rPr>
              <a:t>Move to the </a:t>
            </a:r>
            <a:r>
              <a:rPr lang="en-US" sz="1962" b="1">
                <a:solidFill>
                  <a:srgbClr val="A0396E"/>
                </a:solidFill>
                <a:latin typeface="Open Sans Bold"/>
                <a:ea typeface="Open Sans Bold"/>
                <a:cs typeface="Open Sans Bold"/>
                <a:sym typeface="Open Sans Bold"/>
              </a:rPr>
              <a:t>right</a:t>
            </a:r>
            <a:r>
              <a:rPr lang="en-US" sz="1962">
                <a:solidFill>
                  <a:srgbClr val="000000"/>
                </a:solidFill>
                <a:latin typeface="Open Sans"/>
                <a:ea typeface="Open Sans"/>
                <a:cs typeface="Open Sans"/>
                <a:sym typeface="Open Sans"/>
              </a:rPr>
              <a:t> if you</a:t>
            </a:r>
          </a:p>
        </p:txBody>
      </p:sp>
      <p:sp>
        <p:nvSpPr>
          <p:cNvPr id="22" name="TextBox 22"/>
          <p:cNvSpPr txBox="1"/>
          <p:nvPr/>
        </p:nvSpPr>
        <p:spPr>
          <a:xfrm>
            <a:off x="968672" y="5335246"/>
            <a:ext cx="3021198" cy="327501"/>
          </a:xfrm>
          <a:prstGeom prst="rect">
            <a:avLst/>
          </a:prstGeom>
        </p:spPr>
        <p:txBody>
          <a:bodyPr lIns="0" tIns="0" rIns="0" bIns="0" rtlCol="0" anchor="t">
            <a:spAutoFit/>
          </a:bodyPr>
          <a:lstStyle/>
          <a:p>
            <a:pPr algn="ctr">
              <a:lnSpc>
                <a:spcPts val="2551"/>
              </a:lnSpc>
            </a:pPr>
            <a:r>
              <a:rPr lang="en-US" sz="1962">
                <a:solidFill>
                  <a:srgbClr val="000000"/>
                </a:solidFill>
                <a:latin typeface="Open Sans"/>
                <a:ea typeface="Open Sans"/>
                <a:cs typeface="Open Sans"/>
                <a:sym typeface="Open Sans"/>
              </a:rPr>
              <a:t>Move to the </a:t>
            </a:r>
            <a:r>
              <a:rPr lang="en-US" sz="1962" b="1">
                <a:solidFill>
                  <a:srgbClr val="A0396E"/>
                </a:solidFill>
                <a:latin typeface="Open Sans Bold"/>
                <a:ea typeface="Open Sans Bold"/>
                <a:cs typeface="Open Sans Bold"/>
                <a:sym typeface="Open Sans Bold"/>
              </a:rPr>
              <a:t>left</a:t>
            </a:r>
            <a:r>
              <a:rPr lang="en-US" sz="1962">
                <a:solidFill>
                  <a:srgbClr val="000000"/>
                </a:solidFill>
                <a:latin typeface="Open Sans"/>
                <a:ea typeface="Open Sans"/>
                <a:cs typeface="Open Sans"/>
                <a:sym typeface="Open Sans"/>
              </a:rPr>
              <a:t> if you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A0396E"/>
            </a:solidFill>
          </p:spPr>
        </p:sp>
      </p:grpSp>
      <p:grpSp>
        <p:nvGrpSpPr>
          <p:cNvPr id="4" name="Group 4"/>
          <p:cNvGrpSpPr/>
          <p:nvPr/>
        </p:nvGrpSpPr>
        <p:grpSpPr>
          <a:xfrm>
            <a:off x="285750" y="9591675"/>
            <a:ext cx="17678400" cy="47625"/>
            <a:chOff x="0" y="0"/>
            <a:chExt cx="23571200" cy="63500"/>
          </a:xfrm>
        </p:grpSpPr>
        <p:sp>
          <p:nvSpPr>
            <p:cNvPr id="5" name="Freeform 5"/>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grpSp>
        <p:nvGrpSpPr>
          <p:cNvPr id="6" name="Group 6"/>
          <p:cNvGrpSpPr/>
          <p:nvPr/>
        </p:nvGrpSpPr>
        <p:grpSpPr>
          <a:xfrm>
            <a:off x="13963870" y="2861948"/>
            <a:ext cx="3649663" cy="4650665"/>
            <a:chOff x="0" y="0"/>
            <a:chExt cx="961228" cy="1224867"/>
          </a:xfrm>
        </p:grpSpPr>
        <p:sp>
          <p:nvSpPr>
            <p:cNvPr id="7" name="Freeform 7"/>
            <p:cNvSpPr/>
            <p:nvPr/>
          </p:nvSpPr>
          <p:spPr>
            <a:xfrm>
              <a:off x="0" y="0"/>
              <a:ext cx="961228" cy="1224867"/>
            </a:xfrm>
            <a:custGeom>
              <a:avLst/>
              <a:gdLst/>
              <a:ahLst/>
              <a:cxnLst/>
              <a:rect l="l" t="t" r="r" b="b"/>
              <a:pathLst>
                <a:path w="961228" h="1224867">
                  <a:moveTo>
                    <a:pt x="12728" y="0"/>
                  </a:moveTo>
                  <a:lnTo>
                    <a:pt x="948500" y="0"/>
                  </a:lnTo>
                  <a:cubicBezTo>
                    <a:pt x="951876" y="0"/>
                    <a:pt x="955113" y="1341"/>
                    <a:pt x="957500" y="3728"/>
                  </a:cubicBezTo>
                  <a:cubicBezTo>
                    <a:pt x="959887" y="6115"/>
                    <a:pt x="961228" y="9352"/>
                    <a:pt x="961228" y="12728"/>
                  </a:cubicBezTo>
                  <a:lnTo>
                    <a:pt x="961228" y="1212139"/>
                  </a:lnTo>
                  <a:cubicBezTo>
                    <a:pt x="961228" y="1215514"/>
                    <a:pt x="959887" y="1218752"/>
                    <a:pt x="957500" y="1221139"/>
                  </a:cubicBezTo>
                  <a:cubicBezTo>
                    <a:pt x="955113" y="1223526"/>
                    <a:pt x="951876" y="1224867"/>
                    <a:pt x="948500" y="1224867"/>
                  </a:cubicBezTo>
                  <a:lnTo>
                    <a:pt x="12728" y="1224867"/>
                  </a:lnTo>
                  <a:cubicBezTo>
                    <a:pt x="9352" y="1224867"/>
                    <a:pt x="6115" y="1223526"/>
                    <a:pt x="3728" y="1221139"/>
                  </a:cubicBezTo>
                  <a:cubicBezTo>
                    <a:pt x="1341" y="1218752"/>
                    <a:pt x="0" y="1215514"/>
                    <a:pt x="0" y="1212139"/>
                  </a:cubicBezTo>
                  <a:lnTo>
                    <a:pt x="0" y="12728"/>
                  </a:lnTo>
                  <a:cubicBezTo>
                    <a:pt x="0" y="9352"/>
                    <a:pt x="1341" y="6115"/>
                    <a:pt x="3728" y="3728"/>
                  </a:cubicBezTo>
                  <a:cubicBezTo>
                    <a:pt x="6115" y="1341"/>
                    <a:pt x="9352" y="0"/>
                    <a:pt x="12728" y="0"/>
                  </a:cubicBezTo>
                  <a:close/>
                </a:path>
              </a:pathLst>
            </a:custGeom>
            <a:solidFill>
              <a:srgbClr val="FEF7FA"/>
            </a:solidFill>
            <a:ln w="9525" cap="sq">
              <a:solidFill>
                <a:srgbClr val="DECCE3"/>
              </a:solidFill>
              <a:prstDash val="solid"/>
              <a:miter/>
            </a:ln>
          </p:spPr>
        </p:sp>
        <p:sp>
          <p:nvSpPr>
            <p:cNvPr id="8" name="TextBox 8"/>
            <p:cNvSpPr txBox="1"/>
            <p:nvPr/>
          </p:nvSpPr>
          <p:spPr>
            <a:xfrm>
              <a:off x="0" y="0"/>
              <a:ext cx="961228" cy="1224867"/>
            </a:xfrm>
            <a:prstGeom prst="rect">
              <a:avLst/>
            </a:prstGeom>
          </p:spPr>
          <p:txBody>
            <a:bodyPr lIns="50800" tIns="50800" rIns="50800" bIns="50800" rtlCol="0" anchor="ctr"/>
            <a:lstStyle/>
            <a:p>
              <a:pPr marL="0" lvl="0" indent="0" algn="ctr">
                <a:lnSpc>
                  <a:spcPts val="1364"/>
                </a:lnSpc>
                <a:spcBef>
                  <a:spcPct val="0"/>
                </a:spcBef>
              </a:pPr>
              <a:endParaRPr/>
            </a:p>
          </p:txBody>
        </p:sp>
      </p:grpSp>
      <p:grpSp>
        <p:nvGrpSpPr>
          <p:cNvPr id="9" name="Group 9"/>
          <p:cNvGrpSpPr/>
          <p:nvPr/>
        </p:nvGrpSpPr>
        <p:grpSpPr>
          <a:xfrm>
            <a:off x="673583" y="2861948"/>
            <a:ext cx="3649663" cy="4650665"/>
            <a:chOff x="0" y="0"/>
            <a:chExt cx="961228" cy="1224867"/>
          </a:xfrm>
        </p:grpSpPr>
        <p:sp>
          <p:nvSpPr>
            <p:cNvPr id="10" name="Freeform 10"/>
            <p:cNvSpPr/>
            <p:nvPr/>
          </p:nvSpPr>
          <p:spPr>
            <a:xfrm>
              <a:off x="0" y="0"/>
              <a:ext cx="961228" cy="1224867"/>
            </a:xfrm>
            <a:custGeom>
              <a:avLst/>
              <a:gdLst/>
              <a:ahLst/>
              <a:cxnLst/>
              <a:rect l="l" t="t" r="r" b="b"/>
              <a:pathLst>
                <a:path w="961228" h="1224867">
                  <a:moveTo>
                    <a:pt x="12728" y="0"/>
                  </a:moveTo>
                  <a:lnTo>
                    <a:pt x="948500" y="0"/>
                  </a:lnTo>
                  <a:cubicBezTo>
                    <a:pt x="951876" y="0"/>
                    <a:pt x="955113" y="1341"/>
                    <a:pt x="957500" y="3728"/>
                  </a:cubicBezTo>
                  <a:cubicBezTo>
                    <a:pt x="959887" y="6115"/>
                    <a:pt x="961228" y="9352"/>
                    <a:pt x="961228" y="12728"/>
                  </a:cubicBezTo>
                  <a:lnTo>
                    <a:pt x="961228" y="1212139"/>
                  </a:lnTo>
                  <a:cubicBezTo>
                    <a:pt x="961228" y="1215514"/>
                    <a:pt x="959887" y="1218752"/>
                    <a:pt x="957500" y="1221139"/>
                  </a:cubicBezTo>
                  <a:cubicBezTo>
                    <a:pt x="955113" y="1223526"/>
                    <a:pt x="951876" y="1224867"/>
                    <a:pt x="948500" y="1224867"/>
                  </a:cubicBezTo>
                  <a:lnTo>
                    <a:pt x="12728" y="1224867"/>
                  </a:lnTo>
                  <a:cubicBezTo>
                    <a:pt x="9352" y="1224867"/>
                    <a:pt x="6115" y="1223526"/>
                    <a:pt x="3728" y="1221139"/>
                  </a:cubicBezTo>
                  <a:cubicBezTo>
                    <a:pt x="1341" y="1218752"/>
                    <a:pt x="0" y="1215514"/>
                    <a:pt x="0" y="1212139"/>
                  </a:cubicBezTo>
                  <a:lnTo>
                    <a:pt x="0" y="12728"/>
                  </a:lnTo>
                  <a:cubicBezTo>
                    <a:pt x="0" y="9352"/>
                    <a:pt x="1341" y="6115"/>
                    <a:pt x="3728" y="3728"/>
                  </a:cubicBezTo>
                  <a:cubicBezTo>
                    <a:pt x="6115" y="1341"/>
                    <a:pt x="9352" y="0"/>
                    <a:pt x="12728" y="0"/>
                  </a:cubicBezTo>
                  <a:close/>
                </a:path>
              </a:pathLst>
            </a:custGeom>
            <a:solidFill>
              <a:srgbClr val="FEF7FA"/>
            </a:solidFill>
            <a:ln w="9525" cap="sq">
              <a:solidFill>
                <a:srgbClr val="DECCE3"/>
              </a:solidFill>
              <a:prstDash val="solid"/>
              <a:miter/>
            </a:ln>
          </p:spPr>
        </p:sp>
        <p:sp>
          <p:nvSpPr>
            <p:cNvPr id="11" name="TextBox 11"/>
            <p:cNvSpPr txBox="1"/>
            <p:nvPr/>
          </p:nvSpPr>
          <p:spPr>
            <a:xfrm>
              <a:off x="0" y="0"/>
              <a:ext cx="961228" cy="1224867"/>
            </a:xfrm>
            <a:prstGeom prst="rect">
              <a:avLst/>
            </a:prstGeom>
          </p:spPr>
          <p:txBody>
            <a:bodyPr lIns="50800" tIns="50800" rIns="50800" bIns="50800" rtlCol="0" anchor="ctr"/>
            <a:lstStyle/>
            <a:p>
              <a:pPr marL="0" lvl="0" indent="0" algn="ctr">
                <a:lnSpc>
                  <a:spcPts val="1364"/>
                </a:lnSpc>
                <a:spcBef>
                  <a:spcPct val="0"/>
                </a:spcBef>
              </a:pPr>
              <a:endParaRPr/>
            </a:p>
          </p:txBody>
        </p:sp>
      </p:grpSp>
      <p:sp>
        <p:nvSpPr>
          <p:cNvPr id="12" name="TextBox 12"/>
          <p:cNvSpPr txBox="1"/>
          <p:nvPr/>
        </p:nvSpPr>
        <p:spPr>
          <a:xfrm>
            <a:off x="5537887" y="2966723"/>
            <a:ext cx="7212226" cy="2591342"/>
          </a:xfrm>
          <a:prstGeom prst="rect">
            <a:avLst/>
          </a:prstGeom>
        </p:spPr>
        <p:txBody>
          <a:bodyPr lIns="0" tIns="0" rIns="0" bIns="0" rtlCol="0" anchor="t">
            <a:spAutoFit/>
          </a:bodyPr>
          <a:lstStyle/>
          <a:p>
            <a:pPr algn="ctr">
              <a:lnSpc>
                <a:spcPts val="5030"/>
              </a:lnSpc>
            </a:pPr>
            <a:r>
              <a:rPr lang="en-US" sz="5133">
                <a:solidFill>
                  <a:srgbClr val="6F6BA0"/>
                </a:solidFill>
                <a:latin typeface="WWF"/>
                <a:ea typeface="WWF"/>
                <a:cs typeface="WWF"/>
                <a:sym typeface="WWF"/>
              </a:rPr>
              <a:t>My sister's partner hit her but she did not have any injuries.</a:t>
            </a:r>
          </a:p>
          <a:p>
            <a:pPr algn="ctr">
              <a:lnSpc>
                <a:spcPts val="5030"/>
              </a:lnSpc>
            </a:pPr>
            <a:r>
              <a:rPr lang="en-US" sz="5133">
                <a:solidFill>
                  <a:srgbClr val="1C1851"/>
                </a:solidFill>
                <a:latin typeface="WWF"/>
                <a:ea typeface="WWF"/>
                <a:cs typeface="WWF"/>
                <a:sym typeface="WWF"/>
              </a:rPr>
              <a:t>Is this domestic violence since there are no injuries?</a:t>
            </a:r>
          </a:p>
        </p:txBody>
      </p:sp>
      <p:sp>
        <p:nvSpPr>
          <p:cNvPr id="13" name="Freeform 13"/>
          <p:cNvSpPr/>
          <p:nvPr/>
        </p:nvSpPr>
        <p:spPr>
          <a:xfrm rot="-5400000">
            <a:off x="14783384" y="3087020"/>
            <a:ext cx="2010633" cy="2161971"/>
          </a:xfrm>
          <a:custGeom>
            <a:avLst/>
            <a:gdLst/>
            <a:ahLst/>
            <a:cxnLst/>
            <a:rect l="l" t="t" r="r" b="b"/>
            <a:pathLst>
              <a:path w="2010633" h="2161971">
                <a:moveTo>
                  <a:pt x="0" y="0"/>
                </a:moveTo>
                <a:lnTo>
                  <a:pt x="2010633" y="0"/>
                </a:lnTo>
                <a:lnTo>
                  <a:pt x="2010633" y="2161970"/>
                </a:lnTo>
                <a:lnTo>
                  <a:pt x="0" y="2161970"/>
                </a:lnTo>
                <a:lnTo>
                  <a:pt x="0" y="0"/>
                </a:lnTo>
                <a:close/>
              </a:path>
            </a:pathLst>
          </a:custGeom>
          <a:blipFill>
            <a:blip r:embed="rId3"/>
            <a:stretch>
              <a:fillRect/>
            </a:stretch>
          </a:blipFill>
          <a:ln cap="sq">
            <a:noFill/>
            <a:prstDash val="solid"/>
            <a:miter/>
          </a:ln>
        </p:spPr>
      </p:sp>
      <p:sp>
        <p:nvSpPr>
          <p:cNvPr id="14" name="Freeform 14"/>
          <p:cNvSpPr/>
          <p:nvPr/>
        </p:nvSpPr>
        <p:spPr>
          <a:xfrm rot="5400000">
            <a:off x="1493098" y="3087020"/>
            <a:ext cx="2010633" cy="2161971"/>
          </a:xfrm>
          <a:custGeom>
            <a:avLst/>
            <a:gdLst/>
            <a:ahLst/>
            <a:cxnLst/>
            <a:rect l="l" t="t" r="r" b="b"/>
            <a:pathLst>
              <a:path w="2010633" h="2161971">
                <a:moveTo>
                  <a:pt x="0" y="0"/>
                </a:moveTo>
                <a:lnTo>
                  <a:pt x="2010632" y="0"/>
                </a:lnTo>
                <a:lnTo>
                  <a:pt x="2010632" y="2161970"/>
                </a:lnTo>
                <a:lnTo>
                  <a:pt x="0" y="2161970"/>
                </a:lnTo>
                <a:lnTo>
                  <a:pt x="0" y="0"/>
                </a:lnTo>
                <a:close/>
              </a:path>
            </a:pathLst>
          </a:custGeom>
          <a:blipFill>
            <a:blip r:embed="rId3"/>
            <a:stretch>
              <a:fillRect/>
            </a:stretch>
          </a:blipFill>
          <a:ln cap="sq">
            <a:noFill/>
            <a:prstDash val="solid"/>
            <a:miter/>
          </a:ln>
        </p:spPr>
      </p:sp>
      <p:sp>
        <p:nvSpPr>
          <p:cNvPr id="15" name="TextBox 15"/>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2 · FOUNDATIONAL GBV KNOWLEDGE</a:t>
            </a:r>
          </a:p>
        </p:txBody>
      </p:sp>
      <p:sp>
        <p:nvSpPr>
          <p:cNvPr id="16" name="TextBox 16"/>
          <p:cNvSpPr txBox="1"/>
          <p:nvPr/>
        </p:nvSpPr>
        <p:spPr>
          <a:xfrm>
            <a:off x="6714020" y="2256802"/>
            <a:ext cx="4615647" cy="476250"/>
          </a:xfrm>
          <a:prstGeom prst="rect">
            <a:avLst/>
          </a:prstGeom>
        </p:spPr>
        <p:txBody>
          <a:bodyPr lIns="0" tIns="0" rIns="0" bIns="0" rtlCol="0" anchor="t">
            <a:spAutoFit/>
          </a:bodyPr>
          <a:lstStyle/>
          <a:p>
            <a:pPr algn="ctr">
              <a:lnSpc>
                <a:spcPts val="3819"/>
              </a:lnSpc>
            </a:pPr>
            <a:r>
              <a:rPr lang="en-US" sz="3183">
                <a:solidFill>
                  <a:srgbClr val="A0396E"/>
                </a:solidFill>
                <a:latin typeface="WWF"/>
                <a:ea typeface="WWF"/>
                <a:cs typeface="WWF"/>
                <a:sym typeface="WWF"/>
              </a:rPr>
              <a:t>SCENARIO 2</a:t>
            </a:r>
          </a:p>
        </p:txBody>
      </p:sp>
      <p:sp>
        <p:nvSpPr>
          <p:cNvPr id="17" name="TextBox 17"/>
          <p:cNvSpPr txBox="1"/>
          <p:nvPr/>
        </p:nvSpPr>
        <p:spPr>
          <a:xfrm>
            <a:off x="14340105" y="5858442"/>
            <a:ext cx="2858906" cy="1038225"/>
          </a:xfrm>
          <a:prstGeom prst="rect">
            <a:avLst/>
          </a:prstGeom>
        </p:spPr>
        <p:txBody>
          <a:bodyPr lIns="0" tIns="0" rIns="0" bIns="0" rtlCol="0" anchor="t">
            <a:spAutoFit/>
          </a:bodyPr>
          <a:lstStyle/>
          <a:p>
            <a:pPr algn="ctr">
              <a:lnSpc>
                <a:spcPts val="8175"/>
              </a:lnSpc>
            </a:pPr>
            <a:r>
              <a:rPr lang="en-US" sz="6813">
                <a:solidFill>
                  <a:srgbClr val="A0396E"/>
                </a:solidFill>
                <a:latin typeface="WWF"/>
                <a:ea typeface="WWF"/>
                <a:cs typeface="WWF"/>
                <a:sym typeface="WWF"/>
              </a:rPr>
              <a:t>IS</a:t>
            </a:r>
          </a:p>
        </p:txBody>
      </p:sp>
      <p:sp>
        <p:nvSpPr>
          <p:cNvPr id="18" name="TextBox 18"/>
          <p:cNvSpPr txBox="1"/>
          <p:nvPr/>
        </p:nvSpPr>
        <p:spPr>
          <a:xfrm>
            <a:off x="1049818" y="5858442"/>
            <a:ext cx="2858906" cy="1038225"/>
          </a:xfrm>
          <a:prstGeom prst="rect">
            <a:avLst/>
          </a:prstGeom>
        </p:spPr>
        <p:txBody>
          <a:bodyPr lIns="0" tIns="0" rIns="0" bIns="0" rtlCol="0" anchor="t">
            <a:spAutoFit/>
          </a:bodyPr>
          <a:lstStyle/>
          <a:p>
            <a:pPr algn="ctr">
              <a:lnSpc>
                <a:spcPts val="8175"/>
              </a:lnSpc>
            </a:pPr>
            <a:r>
              <a:rPr lang="en-US" sz="6813">
                <a:solidFill>
                  <a:srgbClr val="A0396E"/>
                </a:solidFill>
                <a:latin typeface="WWF"/>
                <a:ea typeface="WWF"/>
                <a:cs typeface="WWF"/>
                <a:sym typeface="WWF"/>
              </a:rPr>
              <a:t>NOT</a:t>
            </a:r>
          </a:p>
        </p:txBody>
      </p:sp>
      <p:sp>
        <p:nvSpPr>
          <p:cNvPr id="19" name="TextBox 19"/>
          <p:cNvSpPr txBox="1"/>
          <p:nvPr/>
        </p:nvSpPr>
        <p:spPr>
          <a:xfrm>
            <a:off x="238125" y="9858375"/>
            <a:ext cx="3620608"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1C1851"/>
                </a:solidFill>
                <a:latin typeface="Open Sans Bold"/>
                <a:ea typeface="Open Sans Bold"/>
                <a:cs typeface="Open Sans Bold"/>
                <a:sym typeface="Open Sans Bold"/>
              </a:rPr>
              <a:t>Activity 2.2</a:t>
            </a:r>
            <a:r>
              <a:rPr lang="en-US" sz="1350" b="1" u="none" strike="noStrike">
                <a:solidFill>
                  <a:srgbClr val="34965B"/>
                </a:solidFill>
                <a:latin typeface="Open Sans Bold"/>
                <a:ea typeface="Open Sans Bold"/>
                <a:cs typeface="Open Sans Bold"/>
                <a:sym typeface="Open Sans Bold"/>
              </a:rPr>
              <a:t> </a:t>
            </a:r>
            <a:r>
              <a:rPr lang="en-US" sz="1350" b="1" u="none" strike="noStrike">
                <a:solidFill>
                  <a:srgbClr val="6F6BA0"/>
                </a:solidFill>
                <a:latin typeface="Open Sans Bold"/>
                <a:ea typeface="Open Sans Bold"/>
                <a:cs typeface="Open Sans Bold"/>
                <a:sym typeface="Open Sans Bold"/>
              </a:rPr>
              <a:t>- Facts &amp; Myths about GBV</a:t>
            </a:r>
          </a:p>
        </p:txBody>
      </p:sp>
      <p:sp>
        <p:nvSpPr>
          <p:cNvPr id="20" name="TextBox 20"/>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
        <p:nvSpPr>
          <p:cNvPr id="21" name="TextBox 21"/>
          <p:cNvSpPr txBox="1"/>
          <p:nvPr/>
        </p:nvSpPr>
        <p:spPr>
          <a:xfrm>
            <a:off x="14508236" y="5363821"/>
            <a:ext cx="2522643" cy="58396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Move to the </a:t>
            </a:r>
            <a:r>
              <a:rPr lang="en-US" sz="1962" b="1">
                <a:solidFill>
                  <a:srgbClr val="A0396E"/>
                </a:solidFill>
                <a:latin typeface="Open Sans Bold"/>
                <a:ea typeface="Open Sans Bold"/>
                <a:cs typeface="Open Sans Bold"/>
                <a:sym typeface="Open Sans Bold"/>
              </a:rPr>
              <a:t>right</a:t>
            </a:r>
            <a:r>
              <a:rPr lang="en-US" sz="1962">
                <a:solidFill>
                  <a:srgbClr val="000000"/>
                </a:solidFill>
                <a:latin typeface="Open Sans"/>
                <a:ea typeface="Open Sans"/>
                <a:cs typeface="Open Sans"/>
                <a:sym typeface="Open Sans"/>
              </a:rPr>
              <a:t> if you think it</a:t>
            </a:r>
          </a:p>
        </p:txBody>
      </p:sp>
      <p:sp>
        <p:nvSpPr>
          <p:cNvPr id="22" name="TextBox 22"/>
          <p:cNvSpPr txBox="1"/>
          <p:nvPr/>
        </p:nvSpPr>
        <p:spPr>
          <a:xfrm>
            <a:off x="968672" y="5363821"/>
            <a:ext cx="3021198" cy="58396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Move to the </a:t>
            </a:r>
            <a:r>
              <a:rPr lang="en-US" sz="1962" b="1">
                <a:solidFill>
                  <a:srgbClr val="A0396E"/>
                </a:solidFill>
                <a:latin typeface="Open Sans Bold"/>
                <a:ea typeface="Open Sans Bold"/>
                <a:cs typeface="Open Sans Bold"/>
                <a:sym typeface="Open Sans Bold"/>
              </a:rPr>
              <a:t>left</a:t>
            </a:r>
            <a:r>
              <a:rPr lang="en-US" sz="1962">
                <a:solidFill>
                  <a:srgbClr val="000000"/>
                </a:solidFill>
                <a:latin typeface="Open Sans"/>
                <a:ea typeface="Open Sans"/>
                <a:cs typeface="Open Sans"/>
                <a:sym typeface="Open Sans"/>
              </a:rPr>
              <a:t> if you think this is</a:t>
            </a:r>
          </a:p>
        </p:txBody>
      </p:sp>
      <p:sp>
        <p:nvSpPr>
          <p:cNvPr id="23" name="TextBox 23"/>
          <p:cNvSpPr txBox="1"/>
          <p:nvPr/>
        </p:nvSpPr>
        <p:spPr>
          <a:xfrm>
            <a:off x="968672" y="6925242"/>
            <a:ext cx="3021198" cy="29821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domestic violence.</a:t>
            </a:r>
          </a:p>
        </p:txBody>
      </p:sp>
      <p:sp>
        <p:nvSpPr>
          <p:cNvPr id="24" name="TextBox 24"/>
          <p:cNvSpPr txBox="1"/>
          <p:nvPr/>
        </p:nvSpPr>
        <p:spPr>
          <a:xfrm>
            <a:off x="14278102" y="6925242"/>
            <a:ext cx="3021198" cy="29821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domestic violence.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A0396E"/>
            </a:solidFill>
          </p:spPr>
        </p:sp>
      </p:grpSp>
      <p:grpSp>
        <p:nvGrpSpPr>
          <p:cNvPr id="4" name="Group 4"/>
          <p:cNvGrpSpPr/>
          <p:nvPr/>
        </p:nvGrpSpPr>
        <p:grpSpPr>
          <a:xfrm>
            <a:off x="285750" y="9591675"/>
            <a:ext cx="17678400" cy="47625"/>
            <a:chOff x="0" y="0"/>
            <a:chExt cx="23571200" cy="63500"/>
          </a:xfrm>
        </p:grpSpPr>
        <p:sp>
          <p:nvSpPr>
            <p:cNvPr id="5" name="Freeform 5"/>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grpSp>
        <p:nvGrpSpPr>
          <p:cNvPr id="6" name="Group 6"/>
          <p:cNvGrpSpPr/>
          <p:nvPr/>
        </p:nvGrpSpPr>
        <p:grpSpPr>
          <a:xfrm>
            <a:off x="13963870" y="2861948"/>
            <a:ext cx="3649663" cy="4650665"/>
            <a:chOff x="0" y="0"/>
            <a:chExt cx="961228" cy="1224867"/>
          </a:xfrm>
        </p:grpSpPr>
        <p:sp>
          <p:nvSpPr>
            <p:cNvPr id="7" name="Freeform 7"/>
            <p:cNvSpPr/>
            <p:nvPr/>
          </p:nvSpPr>
          <p:spPr>
            <a:xfrm>
              <a:off x="0" y="0"/>
              <a:ext cx="961228" cy="1224867"/>
            </a:xfrm>
            <a:custGeom>
              <a:avLst/>
              <a:gdLst/>
              <a:ahLst/>
              <a:cxnLst/>
              <a:rect l="l" t="t" r="r" b="b"/>
              <a:pathLst>
                <a:path w="961228" h="1224867">
                  <a:moveTo>
                    <a:pt x="12728" y="0"/>
                  </a:moveTo>
                  <a:lnTo>
                    <a:pt x="948500" y="0"/>
                  </a:lnTo>
                  <a:cubicBezTo>
                    <a:pt x="951876" y="0"/>
                    <a:pt x="955113" y="1341"/>
                    <a:pt x="957500" y="3728"/>
                  </a:cubicBezTo>
                  <a:cubicBezTo>
                    <a:pt x="959887" y="6115"/>
                    <a:pt x="961228" y="9352"/>
                    <a:pt x="961228" y="12728"/>
                  </a:cubicBezTo>
                  <a:lnTo>
                    <a:pt x="961228" y="1212139"/>
                  </a:lnTo>
                  <a:cubicBezTo>
                    <a:pt x="961228" y="1215514"/>
                    <a:pt x="959887" y="1218752"/>
                    <a:pt x="957500" y="1221139"/>
                  </a:cubicBezTo>
                  <a:cubicBezTo>
                    <a:pt x="955113" y="1223526"/>
                    <a:pt x="951876" y="1224867"/>
                    <a:pt x="948500" y="1224867"/>
                  </a:cubicBezTo>
                  <a:lnTo>
                    <a:pt x="12728" y="1224867"/>
                  </a:lnTo>
                  <a:cubicBezTo>
                    <a:pt x="9352" y="1224867"/>
                    <a:pt x="6115" y="1223526"/>
                    <a:pt x="3728" y="1221139"/>
                  </a:cubicBezTo>
                  <a:cubicBezTo>
                    <a:pt x="1341" y="1218752"/>
                    <a:pt x="0" y="1215514"/>
                    <a:pt x="0" y="1212139"/>
                  </a:cubicBezTo>
                  <a:lnTo>
                    <a:pt x="0" y="12728"/>
                  </a:lnTo>
                  <a:cubicBezTo>
                    <a:pt x="0" y="9352"/>
                    <a:pt x="1341" y="6115"/>
                    <a:pt x="3728" y="3728"/>
                  </a:cubicBezTo>
                  <a:cubicBezTo>
                    <a:pt x="6115" y="1341"/>
                    <a:pt x="9352" y="0"/>
                    <a:pt x="12728" y="0"/>
                  </a:cubicBezTo>
                  <a:close/>
                </a:path>
              </a:pathLst>
            </a:custGeom>
            <a:solidFill>
              <a:srgbClr val="FEF7FA"/>
            </a:solidFill>
            <a:ln w="9525" cap="sq">
              <a:solidFill>
                <a:srgbClr val="DECCE3"/>
              </a:solidFill>
              <a:prstDash val="solid"/>
              <a:miter/>
            </a:ln>
          </p:spPr>
        </p:sp>
        <p:sp>
          <p:nvSpPr>
            <p:cNvPr id="8" name="TextBox 8"/>
            <p:cNvSpPr txBox="1"/>
            <p:nvPr/>
          </p:nvSpPr>
          <p:spPr>
            <a:xfrm>
              <a:off x="0" y="0"/>
              <a:ext cx="961228" cy="1224867"/>
            </a:xfrm>
            <a:prstGeom prst="rect">
              <a:avLst/>
            </a:prstGeom>
          </p:spPr>
          <p:txBody>
            <a:bodyPr lIns="50800" tIns="50800" rIns="50800" bIns="50800" rtlCol="0" anchor="ctr"/>
            <a:lstStyle/>
            <a:p>
              <a:pPr marL="0" lvl="0" indent="0" algn="ctr">
                <a:lnSpc>
                  <a:spcPts val="1364"/>
                </a:lnSpc>
                <a:spcBef>
                  <a:spcPct val="0"/>
                </a:spcBef>
              </a:pPr>
              <a:endParaRPr/>
            </a:p>
          </p:txBody>
        </p:sp>
      </p:grpSp>
      <p:grpSp>
        <p:nvGrpSpPr>
          <p:cNvPr id="9" name="Group 9"/>
          <p:cNvGrpSpPr/>
          <p:nvPr/>
        </p:nvGrpSpPr>
        <p:grpSpPr>
          <a:xfrm>
            <a:off x="673583" y="2861948"/>
            <a:ext cx="3649663" cy="4650665"/>
            <a:chOff x="0" y="0"/>
            <a:chExt cx="961228" cy="1224867"/>
          </a:xfrm>
        </p:grpSpPr>
        <p:sp>
          <p:nvSpPr>
            <p:cNvPr id="10" name="Freeform 10"/>
            <p:cNvSpPr/>
            <p:nvPr/>
          </p:nvSpPr>
          <p:spPr>
            <a:xfrm>
              <a:off x="0" y="0"/>
              <a:ext cx="961228" cy="1224867"/>
            </a:xfrm>
            <a:custGeom>
              <a:avLst/>
              <a:gdLst/>
              <a:ahLst/>
              <a:cxnLst/>
              <a:rect l="l" t="t" r="r" b="b"/>
              <a:pathLst>
                <a:path w="961228" h="1224867">
                  <a:moveTo>
                    <a:pt x="12728" y="0"/>
                  </a:moveTo>
                  <a:lnTo>
                    <a:pt x="948500" y="0"/>
                  </a:lnTo>
                  <a:cubicBezTo>
                    <a:pt x="951876" y="0"/>
                    <a:pt x="955113" y="1341"/>
                    <a:pt x="957500" y="3728"/>
                  </a:cubicBezTo>
                  <a:cubicBezTo>
                    <a:pt x="959887" y="6115"/>
                    <a:pt x="961228" y="9352"/>
                    <a:pt x="961228" y="12728"/>
                  </a:cubicBezTo>
                  <a:lnTo>
                    <a:pt x="961228" y="1212139"/>
                  </a:lnTo>
                  <a:cubicBezTo>
                    <a:pt x="961228" y="1215514"/>
                    <a:pt x="959887" y="1218752"/>
                    <a:pt x="957500" y="1221139"/>
                  </a:cubicBezTo>
                  <a:cubicBezTo>
                    <a:pt x="955113" y="1223526"/>
                    <a:pt x="951876" y="1224867"/>
                    <a:pt x="948500" y="1224867"/>
                  </a:cubicBezTo>
                  <a:lnTo>
                    <a:pt x="12728" y="1224867"/>
                  </a:lnTo>
                  <a:cubicBezTo>
                    <a:pt x="9352" y="1224867"/>
                    <a:pt x="6115" y="1223526"/>
                    <a:pt x="3728" y="1221139"/>
                  </a:cubicBezTo>
                  <a:cubicBezTo>
                    <a:pt x="1341" y="1218752"/>
                    <a:pt x="0" y="1215514"/>
                    <a:pt x="0" y="1212139"/>
                  </a:cubicBezTo>
                  <a:lnTo>
                    <a:pt x="0" y="12728"/>
                  </a:lnTo>
                  <a:cubicBezTo>
                    <a:pt x="0" y="9352"/>
                    <a:pt x="1341" y="6115"/>
                    <a:pt x="3728" y="3728"/>
                  </a:cubicBezTo>
                  <a:cubicBezTo>
                    <a:pt x="6115" y="1341"/>
                    <a:pt x="9352" y="0"/>
                    <a:pt x="12728" y="0"/>
                  </a:cubicBezTo>
                  <a:close/>
                </a:path>
              </a:pathLst>
            </a:custGeom>
            <a:solidFill>
              <a:srgbClr val="FEF7FA"/>
            </a:solidFill>
            <a:ln w="9525" cap="sq">
              <a:solidFill>
                <a:srgbClr val="DECCE3"/>
              </a:solidFill>
              <a:prstDash val="solid"/>
              <a:miter/>
            </a:ln>
          </p:spPr>
        </p:sp>
        <p:sp>
          <p:nvSpPr>
            <p:cNvPr id="11" name="TextBox 11"/>
            <p:cNvSpPr txBox="1"/>
            <p:nvPr/>
          </p:nvSpPr>
          <p:spPr>
            <a:xfrm>
              <a:off x="0" y="0"/>
              <a:ext cx="961228" cy="1224867"/>
            </a:xfrm>
            <a:prstGeom prst="rect">
              <a:avLst/>
            </a:prstGeom>
          </p:spPr>
          <p:txBody>
            <a:bodyPr lIns="50800" tIns="50800" rIns="50800" bIns="50800" rtlCol="0" anchor="ctr"/>
            <a:lstStyle/>
            <a:p>
              <a:pPr marL="0" lvl="0" indent="0" algn="ctr">
                <a:lnSpc>
                  <a:spcPts val="1364"/>
                </a:lnSpc>
                <a:spcBef>
                  <a:spcPct val="0"/>
                </a:spcBef>
              </a:pPr>
              <a:endParaRPr/>
            </a:p>
          </p:txBody>
        </p:sp>
      </p:grpSp>
      <p:sp>
        <p:nvSpPr>
          <p:cNvPr id="12" name="TextBox 12"/>
          <p:cNvSpPr txBox="1"/>
          <p:nvPr/>
        </p:nvSpPr>
        <p:spPr>
          <a:xfrm>
            <a:off x="5537887" y="2966723"/>
            <a:ext cx="7212226" cy="2591342"/>
          </a:xfrm>
          <a:prstGeom prst="rect">
            <a:avLst/>
          </a:prstGeom>
        </p:spPr>
        <p:txBody>
          <a:bodyPr lIns="0" tIns="0" rIns="0" bIns="0" rtlCol="0" anchor="t">
            <a:spAutoFit/>
          </a:bodyPr>
          <a:lstStyle/>
          <a:p>
            <a:pPr algn="ctr">
              <a:lnSpc>
                <a:spcPts val="5030"/>
              </a:lnSpc>
            </a:pPr>
            <a:r>
              <a:rPr lang="en-US" sz="5133">
                <a:solidFill>
                  <a:srgbClr val="6F6BA0"/>
                </a:solidFill>
                <a:latin typeface="WWF"/>
                <a:ea typeface="WWF"/>
                <a:cs typeface="WWF"/>
                <a:sym typeface="WWF"/>
              </a:rPr>
              <a:t>My husband and neighbour drink together. My neighbor's spouse hits her sometimes after he drinks.</a:t>
            </a:r>
          </a:p>
          <a:p>
            <a:pPr algn="ctr">
              <a:lnSpc>
                <a:spcPts val="5030"/>
              </a:lnSpc>
            </a:pPr>
            <a:r>
              <a:rPr lang="en-US" sz="5133">
                <a:solidFill>
                  <a:srgbClr val="1C1851"/>
                </a:solidFill>
                <a:latin typeface="WWF"/>
                <a:ea typeface="WWF"/>
                <a:cs typeface="WWF"/>
                <a:sym typeface="WWF"/>
              </a:rPr>
              <a:t>Is alcohol the cause of violence?</a:t>
            </a:r>
          </a:p>
        </p:txBody>
      </p:sp>
      <p:sp>
        <p:nvSpPr>
          <p:cNvPr id="13" name="Freeform 13"/>
          <p:cNvSpPr/>
          <p:nvPr/>
        </p:nvSpPr>
        <p:spPr>
          <a:xfrm rot="-5400000">
            <a:off x="14783384" y="3087020"/>
            <a:ext cx="2010633" cy="2161971"/>
          </a:xfrm>
          <a:custGeom>
            <a:avLst/>
            <a:gdLst/>
            <a:ahLst/>
            <a:cxnLst/>
            <a:rect l="l" t="t" r="r" b="b"/>
            <a:pathLst>
              <a:path w="2010633" h="2161971">
                <a:moveTo>
                  <a:pt x="0" y="0"/>
                </a:moveTo>
                <a:lnTo>
                  <a:pt x="2010633" y="0"/>
                </a:lnTo>
                <a:lnTo>
                  <a:pt x="2010633" y="2161970"/>
                </a:lnTo>
                <a:lnTo>
                  <a:pt x="0" y="2161970"/>
                </a:lnTo>
                <a:lnTo>
                  <a:pt x="0" y="0"/>
                </a:lnTo>
                <a:close/>
              </a:path>
            </a:pathLst>
          </a:custGeom>
          <a:blipFill>
            <a:blip r:embed="rId3"/>
            <a:stretch>
              <a:fillRect/>
            </a:stretch>
          </a:blipFill>
          <a:ln cap="sq">
            <a:noFill/>
            <a:prstDash val="solid"/>
            <a:miter/>
          </a:ln>
        </p:spPr>
      </p:sp>
      <p:sp>
        <p:nvSpPr>
          <p:cNvPr id="14" name="Freeform 14"/>
          <p:cNvSpPr/>
          <p:nvPr/>
        </p:nvSpPr>
        <p:spPr>
          <a:xfrm rot="5400000">
            <a:off x="1493098" y="3087020"/>
            <a:ext cx="2010633" cy="2161971"/>
          </a:xfrm>
          <a:custGeom>
            <a:avLst/>
            <a:gdLst/>
            <a:ahLst/>
            <a:cxnLst/>
            <a:rect l="l" t="t" r="r" b="b"/>
            <a:pathLst>
              <a:path w="2010633" h="2161971">
                <a:moveTo>
                  <a:pt x="0" y="0"/>
                </a:moveTo>
                <a:lnTo>
                  <a:pt x="2010632" y="0"/>
                </a:lnTo>
                <a:lnTo>
                  <a:pt x="2010632" y="2161970"/>
                </a:lnTo>
                <a:lnTo>
                  <a:pt x="0" y="2161970"/>
                </a:lnTo>
                <a:lnTo>
                  <a:pt x="0" y="0"/>
                </a:lnTo>
                <a:close/>
              </a:path>
            </a:pathLst>
          </a:custGeom>
          <a:blipFill>
            <a:blip r:embed="rId3"/>
            <a:stretch>
              <a:fillRect/>
            </a:stretch>
          </a:blipFill>
          <a:ln cap="sq">
            <a:noFill/>
            <a:prstDash val="solid"/>
            <a:miter/>
          </a:ln>
        </p:spPr>
      </p:sp>
      <p:sp>
        <p:nvSpPr>
          <p:cNvPr id="15" name="TextBox 15"/>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2 · FOUNDATIONAL GBV KNOWLEDGE</a:t>
            </a:r>
          </a:p>
        </p:txBody>
      </p:sp>
      <p:sp>
        <p:nvSpPr>
          <p:cNvPr id="16" name="TextBox 16"/>
          <p:cNvSpPr txBox="1"/>
          <p:nvPr/>
        </p:nvSpPr>
        <p:spPr>
          <a:xfrm>
            <a:off x="6714020" y="2256802"/>
            <a:ext cx="4615647" cy="476250"/>
          </a:xfrm>
          <a:prstGeom prst="rect">
            <a:avLst/>
          </a:prstGeom>
        </p:spPr>
        <p:txBody>
          <a:bodyPr lIns="0" tIns="0" rIns="0" bIns="0" rtlCol="0" anchor="t">
            <a:spAutoFit/>
          </a:bodyPr>
          <a:lstStyle/>
          <a:p>
            <a:pPr algn="ctr">
              <a:lnSpc>
                <a:spcPts val="3819"/>
              </a:lnSpc>
            </a:pPr>
            <a:r>
              <a:rPr lang="en-US" sz="3183">
                <a:solidFill>
                  <a:srgbClr val="A0396E"/>
                </a:solidFill>
                <a:latin typeface="WWF"/>
                <a:ea typeface="WWF"/>
                <a:cs typeface="WWF"/>
                <a:sym typeface="WWF"/>
              </a:rPr>
              <a:t>SCENARIO 3</a:t>
            </a:r>
          </a:p>
        </p:txBody>
      </p:sp>
      <p:sp>
        <p:nvSpPr>
          <p:cNvPr id="17" name="TextBox 17"/>
          <p:cNvSpPr txBox="1"/>
          <p:nvPr/>
        </p:nvSpPr>
        <p:spPr>
          <a:xfrm>
            <a:off x="14340105" y="5858442"/>
            <a:ext cx="2858906" cy="1038225"/>
          </a:xfrm>
          <a:prstGeom prst="rect">
            <a:avLst/>
          </a:prstGeom>
        </p:spPr>
        <p:txBody>
          <a:bodyPr lIns="0" tIns="0" rIns="0" bIns="0" rtlCol="0" anchor="t">
            <a:spAutoFit/>
          </a:bodyPr>
          <a:lstStyle/>
          <a:p>
            <a:pPr algn="ctr">
              <a:lnSpc>
                <a:spcPts val="8175"/>
              </a:lnSpc>
            </a:pPr>
            <a:r>
              <a:rPr lang="en-US" sz="6813">
                <a:solidFill>
                  <a:srgbClr val="A0396E"/>
                </a:solidFill>
                <a:latin typeface="WWF"/>
                <a:ea typeface="WWF"/>
                <a:cs typeface="WWF"/>
                <a:sym typeface="WWF"/>
              </a:rPr>
              <a:t>IS</a:t>
            </a:r>
          </a:p>
        </p:txBody>
      </p:sp>
      <p:sp>
        <p:nvSpPr>
          <p:cNvPr id="18" name="TextBox 18"/>
          <p:cNvSpPr txBox="1"/>
          <p:nvPr/>
        </p:nvSpPr>
        <p:spPr>
          <a:xfrm>
            <a:off x="1049818" y="5858442"/>
            <a:ext cx="2858906" cy="1038225"/>
          </a:xfrm>
          <a:prstGeom prst="rect">
            <a:avLst/>
          </a:prstGeom>
        </p:spPr>
        <p:txBody>
          <a:bodyPr lIns="0" tIns="0" rIns="0" bIns="0" rtlCol="0" anchor="t">
            <a:spAutoFit/>
          </a:bodyPr>
          <a:lstStyle/>
          <a:p>
            <a:pPr algn="ctr">
              <a:lnSpc>
                <a:spcPts val="8175"/>
              </a:lnSpc>
            </a:pPr>
            <a:r>
              <a:rPr lang="en-US" sz="6813">
                <a:solidFill>
                  <a:srgbClr val="A0396E"/>
                </a:solidFill>
                <a:latin typeface="WWF"/>
                <a:ea typeface="WWF"/>
                <a:cs typeface="WWF"/>
                <a:sym typeface="WWF"/>
              </a:rPr>
              <a:t>NOT</a:t>
            </a:r>
          </a:p>
        </p:txBody>
      </p:sp>
      <p:sp>
        <p:nvSpPr>
          <p:cNvPr id="19" name="TextBox 19"/>
          <p:cNvSpPr txBox="1"/>
          <p:nvPr/>
        </p:nvSpPr>
        <p:spPr>
          <a:xfrm>
            <a:off x="238125" y="9858375"/>
            <a:ext cx="3620608"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1C1851"/>
                </a:solidFill>
                <a:latin typeface="Open Sans Bold"/>
                <a:ea typeface="Open Sans Bold"/>
                <a:cs typeface="Open Sans Bold"/>
                <a:sym typeface="Open Sans Bold"/>
              </a:rPr>
              <a:t>Activity 2.2</a:t>
            </a:r>
            <a:r>
              <a:rPr lang="en-US" sz="1350" b="1" u="none" strike="noStrike">
                <a:solidFill>
                  <a:srgbClr val="34965B"/>
                </a:solidFill>
                <a:latin typeface="Open Sans Bold"/>
                <a:ea typeface="Open Sans Bold"/>
                <a:cs typeface="Open Sans Bold"/>
                <a:sym typeface="Open Sans Bold"/>
              </a:rPr>
              <a:t> </a:t>
            </a:r>
            <a:r>
              <a:rPr lang="en-US" sz="1350" b="1" u="none" strike="noStrike">
                <a:solidFill>
                  <a:srgbClr val="6F6BA0"/>
                </a:solidFill>
                <a:latin typeface="Open Sans Bold"/>
                <a:ea typeface="Open Sans Bold"/>
                <a:cs typeface="Open Sans Bold"/>
                <a:sym typeface="Open Sans Bold"/>
              </a:rPr>
              <a:t>- Facts &amp; Myths about GBV</a:t>
            </a:r>
          </a:p>
        </p:txBody>
      </p:sp>
      <p:sp>
        <p:nvSpPr>
          <p:cNvPr id="20" name="TextBox 20"/>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
        <p:nvSpPr>
          <p:cNvPr id="21" name="TextBox 21"/>
          <p:cNvSpPr txBox="1"/>
          <p:nvPr/>
        </p:nvSpPr>
        <p:spPr>
          <a:xfrm>
            <a:off x="14508236" y="5363821"/>
            <a:ext cx="2522643" cy="58396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Move to the </a:t>
            </a:r>
            <a:r>
              <a:rPr lang="en-US" sz="1962" b="1">
                <a:solidFill>
                  <a:srgbClr val="A0396E"/>
                </a:solidFill>
                <a:latin typeface="Open Sans Bold"/>
                <a:ea typeface="Open Sans Bold"/>
                <a:cs typeface="Open Sans Bold"/>
                <a:sym typeface="Open Sans Bold"/>
              </a:rPr>
              <a:t>right</a:t>
            </a:r>
            <a:r>
              <a:rPr lang="en-US" sz="1962">
                <a:solidFill>
                  <a:srgbClr val="000000"/>
                </a:solidFill>
                <a:latin typeface="Open Sans"/>
                <a:ea typeface="Open Sans"/>
                <a:cs typeface="Open Sans"/>
                <a:sym typeface="Open Sans"/>
              </a:rPr>
              <a:t> if you think alcohol</a:t>
            </a:r>
          </a:p>
        </p:txBody>
      </p:sp>
      <p:sp>
        <p:nvSpPr>
          <p:cNvPr id="22" name="TextBox 22"/>
          <p:cNvSpPr txBox="1"/>
          <p:nvPr/>
        </p:nvSpPr>
        <p:spPr>
          <a:xfrm>
            <a:off x="968672" y="5363821"/>
            <a:ext cx="3021198" cy="58396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Move to the </a:t>
            </a:r>
            <a:r>
              <a:rPr lang="en-US" sz="1962" b="1">
                <a:solidFill>
                  <a:srgbClr val="A0396E"/>
                </a:solidFill>
                <a:latin typeface="Open Sans Bold"/>
                <a:ea typeface="Open Sans Bold"/>
                <a:cs typeface="Open Sans Bold"/>
                <a:sym typeface="Open Sans Bold"/>
              </a:rPr>
              <a:t>left</a:t>
            </a:r>
            <a:r>
              <a:rPr lang="en-US" sz="1962">
                <a:solidFill>
                  <a:srgbClr val="000000"/>
                </a:solidFill>
                <a:latin typeface="Open Sans"/>
                <a:ea typeface="Open Sans"/>
                <a:cs typeface="Open Sans"/>
                <a:sym typeface="Open Sans"/>
              </a:rPr>
              <a:t> if you think alcohol is</a:t>
            </a:r>
          </a:p>
        </p:txBody>
      </p:sp>
      <p:sp>
        <p:nvSpPr>
          <p:cNvPr id="23" name="TextBox 23"/>
          <p:cNvSpPr txBox="1"/>
          <p:nvPr/>
        </p:nvSpPr>
        <p:spPr>
          <a:xfrm>
            <a:off x="968672" y="6925242"/>
            <a:ext cx="3021198" cy="29821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the cause of violence.</a:t>
            </a:r>
          </a:p>
        </p:txBody>
      </p:sp>
      <p:sp>
        <p:nvSpPr>
          <p:cNvPr id="24" name="TextBox 24"/>
          <p:cNvSpPr txBox="1"/>
          <p:nvPr/>
        </p:nvSpPr>
        <p:spPr>
          <a:xfrm>
            <a:off x="14278102" y="6925242"/>
            <a:ext cx="3021198" cy="29821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the cause of violence.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A0396E"/>
            </a:solidFill>
          </p:spPr>
        </p:sp>
      </p:grpSp>
      <p:grpSp>
        <p:nvGrpSpPr>
          <p:cNvPr id="4" name="Group 4"/>
          <p:cNvGrpSpPr/>
          <p:nvPr/>
        </p:nvGrpSpPr>
        <p:grpSpPr>
          <a:xfrm>
            <a:off x="285750" y="9591675"/>
            <a:ext cx="17678400" cy="47625"/>
            <a:chOff x="0" y="0"/>
            <a:chExt cx="23571200" cy="63500"/>
          </a:xfrm>
        </p:grpSpPr>
        <p:sp>
          <p:nvSpPr>
            <p:cNvPr id="5" name="Freeform 5"/>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grpSp>
        <p:nvGrpSpPr>
          <p:cNvPr id="6" name="Group 6"/>
          <p:cNvGrpSpPr/>
          <p:nvPr/>
        </p:nvGrpSpPr>
        <p:grpSpPr>
          <a:xfrm>
            <a:off x="13963870" y="2861948"/>
            <a:ext cx="3649663" cy="5416437"/>
            <a:chOff x="0" y="0"/>
            <a:chExt cx="961228" cy="1426551"/>
          </a:xfrm>
        </p:grpSpPr>
        <p:sp>
          <p:nvSpPr>
            <p:cNvPr id="7" name="Freeform 7"/>
            <p:cNvSpPr/>
            <p:nvPr/>
          </p:nvSpPr>
          <p:spPr>
            <a:xfrm>
              <a:off x="0" y="0"/>
              <a:ext cx="961228" cy="1426551"/>
            </a:xfrm>
            <a:custGeom>
              <a:avLst/>
              <a:gdLst/>
              <a:ahLst/>
              <a:cxnLst/>
              <a:rect l="l" t="t" r="r" b="b"/>
              <a:pathLst>
                <a:path w="961228" h="1426551">
                  <a:moveTo>
                    <a:pt x="12728" y="0"/>
                  </a:moveTo>
                  <a:lnTo>
                    <a:pt x="948500" y="0"/>
                  </a:lnTo>
                  <a:cubicBezTo>
                    <a:pt x="951876" y="0"/>
                    <a:pt x="955113" y="1341"/>
                    <a:pt x="957500" y="3728"/>
                  </a:cubicBezTo>
                  <a:cubicBezTo>
                    <a:pt x="959887" y="6115"/>
                    <a:pt x="961228" y="9352"/>
                    <a:pt x="961228" y="12728"/>
                  </a:cubicBezTo>
                  <a:lnTo>
                    <a:pt x="961228" y="1413824"/>
                  </a:lnTo>
                  <a:cubicBezTo>
                    <a:pt x="961228" y="1417199"/>
                    <a:pt x="959887" y="1420436"/>
                    <a:pt x="957500" y="1422823"/>
                  </a:cubicBezTo>
                  <a:cubicBezTo>
                    <a:pt x="955113" y="1425210"/>
                    <a:pt x="951876" y="1426551"/>
                    <a:pt x="948500" y="1426551"/>
                  </a:cubicBezTo>
                  <a:lnTo>
                    <a:pt x="12728" y="1426551"/>
                  </a:lnTo>
                  <a:cubicBezTo>
                    <a:pt x="9352" y="1426551"/>
                    <a:pt x="6115" y="1425210"/>
                    <a:pt x="3728" y="1422823"/>
                  </a:cubicBezTo>
                  <a:cubicBezTo>
                    <a:pt x="1341" y="1420436"/>
                    <a:pt x="0" y="1417199"/>
                    <a:pt x="0" y="1413824"/>
                  </a:cubicBezTo>
                  <a:lnTo>
                    <a:pt x="0" y="12728"/>
                  </a:lnTo>
                  <a:cubicBezTo>
                    <a:pt x="0" y="9352"/>
                    <a:pt x="1341" y="6115"/>
                    <a:pt x="3728" y="3728"/>
                  </a:cubicBezTo>
                  <a:cubicBezTo>
                    <a:pt x="6115" y="1341"/>
                    <a:pt x="9352" y="0"/>
                    <a:pt x="12728" y="0"/>
                  </a:cubicBezTo>
                  <a:close/>
                </a:path>
              </a:pathLst>
            </a:custGeom>
            <a:solidFill>
              <a:srgbClr val="FEF7FA"/>
            </a:solidFill>
            <a:ln w="9525" cap="sq">
              <a:solidFill>
                <a:srgbClr val="DECCE3"/>
              </a:solidFill>
              <a:prstDash val="solid"/>
              <a:miter/>
            </a:ln>
          </p:spPr>
        </p:sp>
        <p:sp>
          <p:nvSpPr>
            <p:cNvPr id="8" name="TextBox 8"/>
            <p:cNvSpPr txBox="1"/>
            <p:nvPr/>
          </p:nvSpPr>
          <p:spPr>
            <a:xfrm>
              <a:off x="0" y="0"/>
              <a:ext cx="961228" cy="1426551"/>
            </a:xfrm>
            <a:prstGeom prst="rect">
              <a:avLst/>
            </a:prstGeom>
          </p:spPr>
          <p:txBody>
            <a:bodyPr lIns="50800" tIns="50800" rIns="50800" bIns="50800" rtlCol="0" anchor="ctr"/>
            <a:lstStyle/>
            <a:p>
              <a:pPr marL="0" lvl="0" indent="0" algn="ctr">
                <a:lnSpc>
                  <a:spcPts val="1364"/>
                </a:lnSpc>
                <a:spcBef>
                  <a:spcPct val="0"/>
                </a:spcBef>
              </a:pPr>
              <a:endParaRPr/>
            </a:p>
          </p:txBody>
        </p:sp>
      </p:grpSp>
      <p:grpSp>
        <p:nvGrpSpPr>
          <p:cNvPr id="9" name="Group 9"/>
          <p:cNvGrpSpPr/>
          <p:nvPr/>
        </p:nvGrpSpPr>
        <p:grpSpPr>
          <a:xfrm>
            <a:off x="673583" y="2861948"/>
            <a:ext cx="3649663" cy="5416437"/>
            <a:chOff x="0" y="0"/>
            <a:chExt cx="961228" cy="1426551"/>
          </a:xfrm>
        </p:grpSpPr>
        <p:sp>
          <p:nvSpPr>
            <p:cNvPr id="10" name="Freeform 10"/>
            <p:cNvSpPr/>
            <p:nvPr/>
          </p:nvSpPr>
          <p:spPr>
            <a:xfrm>
              <a:off x="0" y="0"/>
              <a:ext cx="961228" cy="1426551"/>
            </a:xfrm>
            <a:custGeom>
              <a:avLst/>
              <a:gdLst/>
              <a:ahLst/>
              <a:cxnLst/>
              <a:rect l="l" t="t" r="r" b="b"/>
              <a:pathLst>
                <a:path w="961228" h="1426551">
                  <a:moveTo>
                    <a:pt x="12728" y="0"/>
                  </a:moveTo>
                  <a:lnTo>
                    <a:pt x="948500" y="0"/>
                  </a:lnTo>
                  <a:cubicBezTo>
                    <a:pt x="951876" y="0"/>
                    <a:pt x="955113" y="1341"/>
                    <a:pt x="957500" y="3728"/>
                  </a:cubicBezTo>
                  <a:cubicBezTo>
                    <a:pt x="959887" y="6115"/>
                    <a:pt x="961228" y="9352"/>
                    <a:pt x="961228" y="12728"/>
                  </a:cubicBezTo>
                  <a:lnTo>
                    <a:pt x="961228" y="1413824"/>
                  </a:lnTo>
                  <a:cubicBezTo>
                    <a:pt x="961228" y="1417199"/>
                    <a:pt x="959887" y="1420436"/>
                    <a:pt x="957500" y="1422823"/>
                  </a:cubicBezTo>
                  <a:cubicBezTo>
                    <a:pt x="955113" y="1425210"/>
                    <a:pt x="951876" y="1426551"/>
                    <a:pt x="948500" y="1426551"/>
                  </a:cubicBezTo>
                  <a:lnTo>
                    <a:pt x="12728" y="1426551"/>
                  </a:lnTo>
                  <a:cubicBezTo>
                    <a:pt x="9352" y="1426551"/>
                    <a:pt x="6115" y="1425210"/>
                    <a:pt x="3728" y="1422823"/>
                  </a:cubicBezTo>
                  <a:cubicBezTo>
                    <a:pt x="1341" y="1420436"/>
                    <a:pt x="0" y="1417199"/>
                    <a:pt x="0" y="1413824"/>
                  </a:cubicBezTo>
                  <a:lnTo>
                    <a:pt x="0" y="12728"/>
                  </a:lnTo>
                  <a:cubicBezTo>
                    <a:pt x="0" y="9352"/>
                    <a:pt x="1341" y="6115"/>
                    <a:pt x="3728" y="3728"/>
                  </a:cubicBezTo>
                  <a:cubicBezTo>
                    <a:pt x="6115" y="1341"/>
                    <a:pt x="9352" y="0"/>
                    <a:pt x="12728" y="0"/>
                  </a:cubicBezTo>
                  <a:close/>
                </a:path>
              </a:pathLst>
            </a:custGeom>
            <a:solidFill>
              <a:srgbClr val="FEF7FA"/>
            </a:solidFill>
            <a:ln w="9525" cap="sq">
              <a:solidFill>
                <a:srgbClr val="DECCE3"/>
              </a:solidFill>
              <a:prstDash val="solid"/>
              <a:miter/>
            </a:ln>
          </p:spPr>
        </p:sp>
        <p:sp>
          <p:nvSpPr>
            <p:cNvPr id="11" name="TextBox 11"/>
            <p:cNvSpPr txBox="1"/>
            <p:nvPr/>
          </p:nvSpPr>
          <p:spPr>
            <a:xfrm>
              <a:off x="0" y="0"/>
              <a:ext cx="961228" cy="1426551"/>
            </a:xfrm>
            <a:prstGeom prst="rect">
              <a:avLst/>
            </a:prstGeom>
          </p:spPr>
          <p:txBody>
            <a:bodyPr lIns="50800" tIns="50800" rIns="50800" bIns="50800" rtlCol="0" anchor="ctr"/>
            <a:lstStyle/>
            <a:p>
              <a:pPr marL="0" lvl="0" indent="0" algn="ctr">
                <a:lnSpc>
                  <a:spcPts val="1364"/>
                </a:lnSpc>
                <a:spcBef>
                  <a:spcPct val="0"/>
                </a:spcBef>
              </a:pPr>
              <a:endParaRPr/>
            </a:p>
          </p:txBody>
        </p:sp>
      </p:grpSp>
      <p:sp>
        <p:nvSpPr>
          <p:cNvPr id="12" name="TextBox 12"/>
          <p:cNvSpPr txBox="1"/>
          <p:nvPr/>
        </p:nvSpPr>
        <p:spPr>
          <a:xfrm>
            <a:off x="5537887" y="2966723"/>
            <a:ext cx="7212226" cy="2591342"/>
          </a:xfrm>
          <a:prstGeom prst="rect">
            <a:avLst/>
          </a:prstGeom>
        </p:spPr>
        <p:txBody>
          <a:bodyPr lIns="0" tIns="0" rIns="0" bIns="0" rtlCol="0" anchor="t">
            <a:spAutoFit/>
          </a:bodyPr>
          <a:lstStyle/>
          <a:p>
            <a:pPr algn="ctr">
              <a:lnSpc>
                <a:spcPts val="5030"/>
              </a:lnSpc>
            </a:pPr>
            <a:r>
              <a:rPr lang="en-US" sz="5133">
                <a:solidFill>
                  <a:srgbClr val="6F6BA0"/>
                </a:solidFill>
                <a:latin typeface="WWF"/>
                <a:ea typeface="WWF"/>
                <a:cs typeface="WWF"/>
                <a:sym typeface="WWF"/>
              </a:rPr>
              <a:t>Children were in the home when their father threw plates at their mother. </a:t>
            </a:r>
            <a:r>
              <a:rPr lang="en-US" sz="5133">
                <a:solidFill>
                  <a:srgbClr val="1C1851"/>
                </a:solidFill>
                <a:latin typeface="WWF"/>
                <a:ea typeface="WWF"/>
                <a:cs typeface="WWF"/>
                <a:sym typeface="WWF"/>
              </a:rPr>
              <a:t>The plates did not hit the children so I don't think the abuse affects them.</a:t>
            </a:r>
          </a:p>
        </p:txBody>
      </p:sp>
      <p:sp>
        <p:nvSpPr>
          <p:cNvPr id="13" name="Freeform 13"/>
          <p:cNvSpPr/>
          <p:nvPr/>
        </p:nvSpPr>
        <p:spPr>
          <a:xfrm rot="-5400000">
            <a:off x="14783384" y="3087020"/>
            <a:ext cx="2010633" cy="2161971"/>
          </a:xfrm>
          <a:custGeom>
            <a:avLst/>
            <a:gdLst/>
            <a:ahLst/>
            <a:cxnLst/>
            <a:rect l="l" t="t" r="r" b="b"/>
            <a:pathLst>
              <a:path w="2010633" h="2161971">
                <a:moveTo>
                  <a:pt x="0" y="0"/>
                </a:moveTo>
                <a:lnTo>
                  <a:pt x="2010633" y="0"/>
                </a:lnTo>
                <a:lnTo>
                  <a:pt x="2010633" y="2161970"/>
                </a:lnTo>
                <a:lnTo>
                  <a:pt x="0" y="2161970"/>
                </a:lnTo>
                <a:lnTo>
                  <a:pt x="0" y="0"/>
                </a:lnTo>
                <a:close/>
              </a:path>
            </a:pathLst>
          </a:custGeom>
          <a:blipFill>
            <a:blip r:embed="rId3"/>
            <a:stretch>
              <a:fillRect/>
            </a:stretch>
          </a:blipFill>
          <a:ln cap="sq">
            <a:noFill/>
            <a:prstDash val="solid"/>
            <a:miter/>
          </a:ln>
        </p:spPr>
      </p:sp>
      <p:sp>
        <p:nvSpPr>
          <p:cNvPr id="14" name="Freeform 14"/>
          <p:cNvSpPr/>
          <p:nvPr/>
        </p:nvSpPr>
        <p:spPr>
          <a:xfrm rot="5400000">
            <a:off x="1493098" y="3087020"/>
            <a:ext cx="2010633" cy="2161971"/>
          </a:xfrm>
          <a:custGeom>
            <a:avLst/>
            <a:gdLst/>
            <a:ahLst/>
            <a:cxnLst/>
            <a:rect l="l" t="t" r="r" b="b"/>
            <a:pathLst>
              <a:path w="2010633" h="2161971">
                <a:moveTo>
                  <a:pt x="0" y="0"/>
                </a:moveTo>
                <a:lnTo>
                  <a:pt x="2010632" y="0"/>
                </a:lnTo>
                <a:lnTo>
                  <a:pt x="2010632" y="2161970"/>
                </a:lnTo>
                <a:lnTo>
                  <a:pt x="0" y="2161970"/>
                </a:lnTo>
                <a:lnTo>
                  <a:pt x="0" y="0"/>
                </a:lnTo>
                <a:close/>
              </a:path>
            </a:pathLst>
          </a:custGeom>
          <a:blipFill>
            <a:blip r:embed="rId3"/>
            <a:stretch>
              <a:fillRect/>
            </a:stretch>
          </a:blipFill>
          <a:ln cap="sq">
            <a:noFill/>
            <a:prstDash val="solid"/>
            <a:miter/>
          </a:ln>
        </p:spPr>
      </p:sp>
      <p:sp>
        <p:nvSpPr>
          <p:cNvPr id="15" name="TextBox 15"/>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2 · FOUNDATIONAL GBV KNOWLEDGE</a:t>
            </a:r>
          </a:p>
        </p:txBody>
      </p:sp>
      <p:sp>
        <p:nvSpPr>
          <p:cNvPr id="16" name="TextBox 16"/>
          <p:cNvSpPr txBox="1"/>
          <p:nvPr/>
        </p:nvSpPr>
        <p:spPr>
          <a:xfrm>
            <a:off x="6714020" y="2256802"/>
            <a:ext cx="4615647" cy="476250"/>
          </a:xfrm>
          <a:prstGeom prst="rect">
            <a:avLst/>
          </a:prstGeom>
        </p:spPr>
        <p:txBody>
          <a:bodyPr lIns="0" tIns="0" rIns="0" bIns="0" rtlCol="0" anchor="t">
            <a:spAutoFit/>
          </a:bodyPr>
          <a:lstStyle/>
          <a:p>
            <a:pPr algn="ctr">
              <a:lnSpc>
                <a:spcPts val="3819"/>
              </a:lnSpc>
            </a:pPr>
            <a:r>
              <a:rPr lang="en-US" sz="3183">
                <a:solidFill>
                  <a:srgbClr val="A0396E"/>
                </a:solidFill>
                <a:latin typeface="WWF"/>
                <a:ea typeface="WWF"/>
                <a:cs typeface="WWF"/>
                <a:sym typeface="WWF"/>
              </a:rPr>
              <a:t>SCENARIO 4</a:t>
            </a:r>
          </a:p>
        </p:txBody>
      </p:sp>
      <p:sp>
        <p:nvSpPr>
          <p:cNvPr id="17" name="TextBox 17"/>
          <p:cNvSpPr txBox="1"/>
          <p:nvPr/>
        </p:nvSpPr>
        <p:spPr>
          <a:xfrm>
            <a:off x="14340105" y="6087042"/>
            <a:ext cx="2858906" cy="1530697"/>
          </a:xfrm>
          <a:prstGeom prst="rect">
            <a:avLst/>
          </a:prstGeom>
        </p:spPr>
        <p:txBody>
          <a:bodyPr lIns="0" tIns="0" rIns="0" bIns="0" rtlCol="0" anchor="t">
            <a:spAutoFit/>
          </a:bodyPr>
          <a:lstStyle/>
          <a:p>
            <a:pPr algn="ctr">
              <a:lnSpc>
                <a:spcPts val="5723"/>
              </a:lnSpc>
            </a:pPr>
            <a:r>
              <a:rPr lang="en-US" sz="6813">
                <a:solidFill>
                  <a:srgbClr val="A0396E"/>
                </a:solidFill>
                <a:latin typeface="WWF"/>
                <a:ea typeface="WWF"/>
                <a:cs typeface="WWF"/>
                <a:sym typeface="WWF"/>
              </a:rPr>
              <a:t>NOT AFFECTED</a:t>
            </a:r>
          </a:p>
        </p:txBody>
      </p:sp>
      <p:sp>
        <p:nvSpPr>
          <p:cNvPr id="18" name="TextBox 18"/>
          <p:cNvSpPr txBox="1"/>
          <p:nvPr/>
        </p:nvSpPr>
        <p:spPr>
          <a:xfrm>
            <a:off x="1049818" y="6087042"/>
            <a:ext cx="2858906" cy="1530697"/>
          </a:xfrm>
          <a:prstGeom prst="rect">
            <a:avLst/>
          </a:prstGeom>
        </p:spPr>
        <p:txBody>
          <a:bodyPr lIns="0" tIns="0" rIns="0" bIns="0" rtlCol="0" anchor="t">
            <a:spAutoFit/>
          </a:bodyPr>
          <a:lstStyle/>
          <a:p>
            <a:pPr marL="0" lvl="0" indent="0" algn="ctr">
              <a:lnSpc>
                <a:spcPts val="5723"/>
              </a:lnSpc>
              <a:spcBef>
                <a:spcPct val="0"/>
              </a:spcBef>
            </a:pPr>
            <a:r>
              <a:rPr lang="en-US" sz="6813">
                <a:solidFill>
                  <a:srgbClr val="A0396E"/>
                </a:solidFill>
                <a:latin typeface="WWF"/>
                <a:ea typeface="WWF"/>
                <a:cs typeface="WWF"/>
                <a:sym typeface="WWF"/>
              </a:rPr>
              <a:t>WERE</a:t>
            </a:r>
            <a:r>
              <a:rPr lang="en-US" sz="6813" u="none" strike="noStrike">
                <a:solidFill>
                  <a:srgbClr val="A0396E"/>
                </a:solidFill>
                <a:latin typeface="WWF"/>
                <a:ea typeface="WWF"/>
                <a:cs typeface="WWF"/>
                <a:sym typeface="WWF"/>
              </a:rPr>
              <a:t> AFFECTED</a:t>
            </a:r>
          </a:p>
        </p:txBody>
      </p:sp>
      <p:sp>
        <p:nvSpPr>
          <p:cNvPr id="19" name="TextBox 19"/>
          <p:cNvSpPr txBox="1"/>
          <p:nvPr/>
        </p:nvSpPr>
        <p:spPr>
          <a:xfrm>
            <a:off x="238125" y="9858375"/>
            <a:ext cx="3620608"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1C1851"/>
                </a:solidFill>
                <a:latin typeface="Open Sans Bold"/>
                <a:ea typeface="Open Sans Bold"/>
                <a:cs typeface="Open Sans Bold"/>
                <a:sym typeface="Open Sans Bold"/>
              </a:rPr>
              <a:t>Activity 2.2</a:t>
            </a:r>
            <a:r>
              <a:rPr lang="en-US" sz="1350" b="1" u="none" strike="noStrike">
                <a:solidFill>
                  <a:srgbClr val="34965B"/>
                </a:solidFill>
                <a:latin typeface="Open Sans Bold"/>
                <a:ea typeface="Open Sans Bold"/>
                <a:cs typeface="Open Sans Bold"/>
                <a:sym typeface="Open Sans Bold"/>
              </a:rPr>
              <a:t> </a:t>
            </a:r>
            <a:r>
              <a:rPr lang="en-US" sz="1350" b="1" u="none" strike="noStrike">
                <a:solidFill>
                  <a:srgbClr val="6F6BA0"/>
                </a:solidFill>
                <a:latin typeface="Open Sans Bold"/>
                <a:ea typeface="Open Sans Bold"/>
                <a:cs typeface="Open Sans Bold"/>
                <a:sym typeface="Open Sans Bold"/>
              </a:rPr>
              <a:t>- Facts &amp; Myths about GBV</a:t>
            </a:r>
          </a:p>
        </p:txBody>
      </p:sp>
      <p:sp>
        <p:nvSpPr>
          <p:cNvPr id="20" name="TextBox 20"/>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
        <p:nvSpPr>
          <p:cNvPr id="21" name="TextBox 21"/>
          <p:cNvSpPr txBox="1"/>
          <p:nvPr/>
        </p:nvSpPr>
        <p:spPr>
          <a:xfrm>
            <a:off x="14239816" y="5363821"/>
            <a:ext cx="3059484" cy="58396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Move to the </a:t>
            </a:r>
            <a:r>
              <a:rPr lang="en-US" sz="1962" b="1">
                <a:solidFill>
                  <a:srgbClr val="A0396E"/>
                </a:solidFill>
                <a:latin typeface="Open Sans Bold"/>
                <a:ea typeface="Open Sans Bold"/>
                <a:cs typeface="Open Sans Bold"/>
                <a:sym typeface="Open Sans Bold"/>
              </a:rPr>
              <a:t>right</a:t>
            </a:r>
            <a:r>
              <a:rPr lang="en-US" sz="1962">
                <a:solidFill>
                  <a:srgbClr val="000000"/>
                </a:solidFill>
                <a:latin typeface="Open Sans"/>
                <a:ea typeface="Open Sans"/>
                <a:cs typeface="Open Sans"/>
                <a:sym typeface="Open Sans"/>
              </a:rPr>
              <a:t> if you think children were</a:t>
            </a:r>
          </a:p>
        </p:txBody>
      </p:sp>
      <p:sp>
        <p:nvSpPr>
          <p:cNvPr id="22" name="TextBox 22"/>
          <p:cNvSpPr txBox="1"/>
          <p:nvPr/>
        </p:nvSpPr>
        <p:spPr>
          <a:xfrm>
            <a:off x="968672" y="5363821"/>
            <a:ext cx="3021198" cy="58396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Move to the </a:t>
            </a:r>
            <a:r>
              <a:rPr lang="en-US" sz="1962" b="1">
                <a:solidFill>
                  <a:srgbClr val="A0396E"/>
                </a:solidFill>
                <a:latin typeface="Open Sans Bold"/>
                <a:ea typeface="Open Sans Bold"/>
                <a:cs typeface="Open Sans Bold"/>
                <a:sym typeface="Open Sans Bold"/>
              </a:rPr>
              <a:t>left</a:t>
            </a:r>
            <a:r>
              <a:rPr lang="en-US" sz="1962">
                <a:solidFill>
                  <a:srgbClr val="000000"/>
                </a:solidFill>
                <a:latin typeface="Open Sans"/>
                <a:ea typeface="Open Sans"/>
                <a:cs typeface="Open Sans"/>
                <a:sym typeface="Open Sans"/>
              </a:rPr>
              <a:t> if you think the children</a:t>
            </a:r>
          </a:p>
        </p:txBody>
      </p:sp>
      <p:sp>
        <p:nvSpPr>
          <p:cNvPr id="23" name="TextBox 23"/>
          <p:cNvSpPr txBox="1"/>
          <p:nvPr/>
        </p:nvSpPr>
        <p:spPr>
          <a:xfrm>
            <a:off x="968672" y="7620623"/>
            <a:ext cx="3021198" cy="29821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by this incident.</a:t>
            </a:r>
          </a:p>
        </p:txBody>
      </p:sp>
      <p:sp>
        <p:nvSpPr>
          <p:cNvPr id="24" name="TextBox 24"/>
          <p:cNvSpPr txBox="1"/>
          <p:nvPr/>
        </p:nvSpPr>
        <p:spPr>
          <a:xfrm>
            <a:off x="14278102" y="7620623"/>
            <a:ext cx="3021198" cy="29821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by this incident.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A0396E"/>
            </a:solidFill>
          </p:spPr>
        </p:sp>
      </p:grpSp>
      <p:grpSp>
        <p:nvGrpSpPr>
          <p:cNvPr id="4" name="Group 4"/>
          <p:cNvGrpSpPr/>
          <p:nvPr/>
        </p:nvGrpSpPr>
        <p:grpSpPr>
          <a:xfrm>
            <a:off x="285750" y="9591675"/>
            <a:ext cx="17678400" cy="47625"/>
            <a:chOff x="0" y="0"/>
            <a:chExt cx="23571200" cy="63500"/>
          </a:xfrm>
        </p:grpSpPr>
        <p:sp>
          <p:nvSpPr>
            <p:cNvPr id="5" name="Freeform 5"/>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grpSp>
        <p:nvGrpSpPr>
          <p:cNvPr id="6" name="Group 6"/>
          <p:cNvGrpSpPr/>
          <p:nvPr/>
        </p:nvGrpSpPr>
        <p:grpSpPr>
          <a:xfrm>
            <a:off x="13613252" y="2861948"/>
            <a:ext cx="4350898" cy="5056887"/>
            <a:chOff x="0" y="0"/>
            <a:chExt cx="1145916" cy="1331855"/>
          </a:xfrm>
        </p:grpSpPr>
        <p:sp>
          <p:nvSpPr>
            <p:cNvPr id="7" name="Freeform 7"/>
            <p:cNvSpPr/>
            <p:nvPr/>
          </p:nvSpPr>
          <p:spPr>
            <a:xfrm>
              <a:off x="0" y="0"/>
              <a:ext cx="1145916" cy="1331855"/>
            </a:xfrm>
            <a:custGeom>
              <a:avLst/>
              <a:gdLst/>
              <a:ahLst/>
              <a:cxnLst/>
              <a:rect l="l" t="t" r="r" b="b"/>
              <a:pathLst>
                <a:path w="1145916" h="1331855">
                  <a:moveTo>
                    <a:pt x="10676" y="0"/>
                  </a:moveTo>
                  <a:lnTo>
                    <a:pt x="1135239" y="0"/>
                  </a:lnTo>
                  <a:cubicBezTo>
                    <a:pt x="1141136" y="0"/>
                    <a:pt x="1145916" y="4780"/>
                    <a:pt x="1145916" y="10676"/>
                  </a:cubicBezTo>
                  <a:lnTo>
                    <a:pt x="1145916" y="1321179"/>
                  </a:lnTo>
                  <a:cubicBezTo>
                    <a:pt x="1145916" y="1324010"/>
                    <a:pt x="1144791" y="1326726"/>
                    <a:pt x="1142789" y="1328728"/>
                  </a:cubicBezTo>
                  <a:cubicBezTo>
                    <a:pt x="1140786" y="1330730"/>
                    <a:pt x="1138071" y="1331855"/>
                    <a:pt x="1135239" y="1331855"/>
                  </a:cubicBezTo>
                  <a:lnTo>
                    <a:pt x="10676" y="1331855"/>
                  </a:lnTo>
                  <a:cubicBezTo>
                    <a:pt x="4780" y="1331855"/>
                    <a:pt x="0" y="1327075"/>
                    <a:pt x="0" y="1321179"/>
                  </a:cubicBezTo>
                  <a:lnTo>
                    <a:pt x="0" y="10676"/>
                  </a:lnTo>
                  <a:cubicBezTo>
                    <a:pt x="0" y="7845"/>
                    <a:pt x="1125" y="5129"/>
                    <a:pt x="3127" y="3127"/>
                  </a:cubicBezTo>
                  <a:cubicBezTo>
                    <a:pt x="5129" y="1125"/>
                    <a:pt x="7845" y="0"/>
                    <a:pt x="10676" y="0"/>
                  </a:cubicBezTo>
                  <a:close/>
                </a:path>
              </a:pathLst>
            </a:custGeom>
            <a:solidFill>
              <a:srgbClr val="FEF7FA"/>
            </a:solidFill>
            <a:ln w="9525" cap="sq">
              <a:solidFill>
                <a:srgbClr val="DECCE3"/>
              </a:solidFill>
              <a:prstDash val="solid"/>
              <a:miter/>
            </a:ln>
          </p:spPr>
        </p:sp>
        <p:sp>
          <p:nvSpPr>
            <p:cNvPr id="8" name="TextBox 8"/>
            <p:cNvSpPr txBox="1"/>
            <p:nvPr/>
          </p:nvSpPr>
          <p:spPr>
            <a:xfrm>
              <a:off x="0" y="0"/>
              <a:ext cx="1145916" cy="1331855"/>
            </a:xfrm>
            <a:prstGeom prst="rect">
              <a:avLst/>
            </a:prstGeom>
          </p:spPr>
          <p:txBody>
            <a:bodyPr lIns="50800" tIns="50800" rIns="50800" bIns="50800" rtlCol="0" anchor="ctr"/>
            <a:lstStyle/>
            <a:p>
              <a:pPr marL="0" lvl="0" indent="0" algn="ctr">
                <a:lnSpc>
                  <a:spcPts val="1364"/>
                </a:lnSpc>
                <a:spcBef>
                  <a:spcPct val="0"/>
                </a:spcBef>
              </a:pPr>
              <a:endParaRPr/>
            </a:p>
          </p:txBody>
        </p:sp>
      </p:grpSp>
      <p:grpSp>
        <p:nvGrpSpPr>
          <p:cNvPr id="9" name="Group 9"/>
          <p:cNvGrpSpPr/>
          <p:nvPr/>
        </p:nvGrpSpPr>
        <p:grpSpPr>
          <a:xfrm>
            <a:off x="320213" y="2861948"/>
            <a:ext cx="4350898" cy="5056887"/>
            <a:chOff x="0" y="0"/>
            <a:chExt cx="1145916" cy="1331855"/>
          </a:xfrm>
        </p:grpSpPr>
        <p:sp>
          <p:nvSpPr>
            <p:cNvPr id="10" name="Freeform 10"/>
            <p:cNvSpPr/>
            <p:nvPr/>
          </p:nvSpPr>
          <p:spPr>
            <a:xfrm>
              <a:off x="0" y="0"/>
              <a:ext cx="1145916" cy="1331855"/>
            </a:xfrm>
            <a:custGeom>
              <a:avLst/>
              <a:gdLst/>
              <a:ahLst/>
              <a:cxnLst/>
              <a:rect l="l" t="t" r="r" b="b"/>
              <a:pathLst>
                <a:path w="1145916" h="1331855">
                  <a:moveTo>
                    <a:pt x="10676" y="0"/>
                  </a:moveTo>
                  <a:lnTo>
                    <a:pt x="1135239" y="0"/>
                  </a:lnTo>
                  <a:cubicBezTo>
                    <a:pt x="1141136" y="0"/>
                    <a:pt x="1145916" y="4780"/>
                    <a:pt x="1145916" y="10676"/>
                  </a:cubicBezTo>
                  <a:lnTo>
                    <a:pt x="1145916" y="1321179"/>
                  </a:lnTo>
                  <a:cubicBezTo>
                    <a:pt x="1145916" y="1324010"/>
                    <a:pt x="1144791" y="1326726"/>
                    <a:pt x="1142789" y="1328728"/>
                  </a:cubicBezTo>
                  <a:cubicBezTo>
                    <a:pt x="1140786" y="1330730"/>
                    <a:pt x="1138071" y="1331855"/>
                    <a:pt x="1135239" y="1331855"/>
                  </a:cubicBezTo>
                  <a:lnTo>
                    <a:pt x="10676" y="1331855"/>
                  </a:lnTo>
                  <a:cubicBezTo>
                    <a:pt x="4780" y="1331855"/>
                    <a:pt x="0" y="1327075"/>
                    <a:pt x="0" y="1321179"/>
                  </a:cubicBezTo>
                  <a:lnTo>
                    <a:pt x="0" y="10676"/>
                  </a:lnTo>
                  <a:cubicBezTo>
                    <a:pt x="0" y="7845"/>
                    <a:pt x="1125" y="5129"/>
                    <a:pt x="3127" y="3127"/>
                  </a:cubicBezTo>
                  <a:cubicBezTo>
                    <a:pt x="5129" y="1125"/>
                    <a:pt x="7845" y="0"/>
                    <a:pt x="10676" y="0"/>
                  </a:cubicBezTo>
                  <a:close/>
                </a:path>
              </a:pathLst>
            </a:custGeom>
            <a:solidFill>
              <a:srgbClr val="FEF7FA"/>
            </a:solidFill>
            <a:ln w="9525" cap="sq">
              <a:solidFill>
                <a:srgbClr val="DECCE3"/>
              </a:solidFill>
              <a:prstDash val="solid"/>
              <a:miter/>
            </a:ln>
          </p:spPr>
        </p:sp>
        <p:sp>
          <p:nvSpPr>
            <p:cNvPr id="11" name="TextBox 11"/>
            <p:cNvSpPr txBox="1"/>
            <p:nvPr/>
          </p:nvSpPr>
          <p:spPr>
            <a:xfrm>
              <a:off x="0" y="0"/>
              <a:ext cx="1145916" cy="1331855"/>
            </a:xfrm>
            <a:prstGeom prst="rect">
              <a:avLst/>
            </a:prstGeom>
          </p:spPr>
          <p:txBody>
            <a:bodyPr lIns="50800" tIns="50800" rIns="50800" bIns="50800" rtlCol="0" anchor="ctr"/>
            <a:lstStyle/>
            <a:p>
              <a:pPr marL="0" lvl="0" indent="0" algn="ctr">
                <a:lnSpc>
                  <a:spcPts val="1364"/>
                </a:lnSpc>
                <a:spcBef>
                  <a:spcPct val="0"/>
                </a:spcBef>
              </a:pPr>
              <a:endParaRPr/>
            </a:p>
          </p:txBody>
        </p:sp>
      </p:grpSp>
      <p:sp>
        <p:nvSpPr>
          <p:cNvPr id="12" name="TextBox 12"/>
          <p:cNvSpPr txBox="1"/>
          <p:nvPr/>
        </p:nvSpPr>
        <p:spPr>
          <a:xfrm>
            <a:off x="5537887" y="2966723"/>
            <a:ext cx="7212226" cy="2591342"/>
          </a:xfrm>
          <a:prstGeom prst="rect">
            <a:avLst/>
          </a:prstGeom>
        </p:spPr>
        <p:txBody>
          <a:bodyPr lIns="0" tIns="0" rIns="0" bIns="0" rtlCol="0" anchor="t">
            <a:spAutoFit/>
          </a:bodyPr>
          <a:lstStyle/>
          <a:p>
            <a:pPr algn="ctr">
              <a:lnSpc>
                <a:spcPts val="5030"/>
              </a:lnSpc>
            </a:pPr>
            <a:r>
              <a:rPr lang="en-US" sz="5133">
                <a:solidFill>
                  <a:srgbClr val="6F6BA0"/>
                </a:solidFill>
                <a:latin typeface="WWF"/>
                <a:ea typeface="WWF"/>
                <a:cs typeface="WWF"/>
                <a:sym typeface="WWF"/>
              </a:rPr>
              <a:t>I work in a restaurant. Men constantly make sexual innuendos towards me or try to touch me.</a:t>
            </a:r>
          </a:p>
          <a:p>
            <a:pPr algn="ctr">
              <a:lnSpc>
                <a:spcPts val="5030"/>
              </a:lnSpc>
            </a:pPr>
            <a:r>
              <a:rPr lang="en-US" sz="5133">
                <a:solidFill>
                  <a:srgbClr val="1C1851"/>
                </a:solidFill>
                <a:latin typeface="WWF"/>
                <a:ea typeface="WWF"/>
                <a:cs typeface="WWF"/>
                <a:sym typeface="WWF"/>
              </a:rPr>
              <a:t>Is this considered sexual harassment?</a:t>
            </a:r>
          </a:p>
        </p:txBody>
      </p:sp>
      <p:sp>
        <p:nvSpPr>
          <p:cNvPr id="13" name="Freeform 13"/>
          <p:cNvSpPr/>
          <p:nvPr/>
        </p:nvSpPr>
        <p:spPr>
          <a:xfrm rot="-5400000">
            <a:off x="14783384" y="3087020"/>
            <a:ext cx="2010633" cy="2161971"/>
          </a:xfrm>
          <a:custGeom>
            <a:avLst/>
            <a:gdLst/>
            <a:ahLst/>
            <a:cxnLst/>
            <a:rect l="l" t="t" r="r" b="b"/>
            <a:pathLst>
              <a:path w="2010633" h="2161971">
                <a:moveTo>
                  <a:pt x="0" y="0"/>
                </a:moveTo>
                <a:lnTo>
                  <a:pt x="2010633" y="0"/>
                </a:lnTo>
                <a:lnTo>
                  <a:pt x="2010633" y="2161970"/>
                </a:lnTo>
                <a:lnTo>
                  <a:pt x="0" y="2161970"/>
                </a:lnTo>
                <a:lnTo>
                  <a:pt x="0" y="0"/>
                </a:lnTo>
                <a:close/>
              </a:path>
            </a:pathLst>
          </a:custGeom>
          <a:blipFill>
            <a:blip r:embed="rId3"/>
            <a:stretch>
              <a:fillRect/>
            </a:stretch>
          </a:blipFill>
          <a:ln cap="sq">
            <a:noFill/>
            <a:prstDash val="solid"/>
            <a:miter/>
          </a:ln>
        </p:spPr>
      </p:sp>
      <p:sp>
        <p:nvSpPr>
          <p:cNvPr id="14" name="Freeform 14"/>
          <p:cNvSpPr/>
          <p:nvPr/>
        </p:nvSpPr>
        <p:spPr>
          <a:xfrm rot="5400000">
            <a:off x="1493098" y="3087020"/>
            <a:ext cx="2010633" cy="2161971"/>
          </a:xfrm>
          <a:custGeom>
            <a:avLst/>
            <a:gdLst/>
            <a:ahLst/>
            <a:cxnLst/>
            <a:rect l="l" t="t" r="r" b="b"/>
            <a:pathLst>
              <a:path w="2010633" h="2161971">
                <a:moveTo>
                  <a:pt x="0" y="0"/>
                </a:moveTo>
                <a:lnTo>
                  <a:pt x="2010632" y="0"/>
                </a:lnTo>
                <a:lnTo>
                  <a:pt x="2010632" y="2161970"/>
                </a:lnTo>
                <a:lnTo>
                  <a:pt x="0" y="2161970"/>
                </a:lnTo>
                <a:lnTo>
                  <a:pt x="0" y="0"/>
                </a:lnTo>
                <a:close/>
              </a:path>
            </a:pathLst>
          </a:custGeom>
          <a:blipFill>
            <a:blip r:embed="rId3"/>
            <a:stretch>
              <a:fillRect/>
            </a:stretch>
          </a:blipFill>
          <a:ln cap="sq">
            <a:noFill/>
            <a:prstDash val="solid"/>
            <a:miter/>
          </a:ln>
        </p:spPr>
      </p:sp>
      <p:sp>
        <p:nvSpPr>
          <p:cNvPr id="15" name="TextBox 15"/>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2 · FOUNDATIONAL GBV KNOWLEDGE</a:t>
            </a:r>
          </a:p>
        </p:txBody>
      </p:sp>
      <p:sp>
        <p:nvSpPr>
          <p:cNvPr id="16" name="TextBox 16"/>
          <p:cNvSpPr txBox="1"/>
          <p:nvPr/>
        </p:nvSpPr>
        <p:spPr>
          <a:xfrm>
            <a:off x="6714020" y="2256802"/>
            <a:ext cx="4615647" cy="476250"/>
          </a:xfrm>
          <a:prstGeom prst="rect">
            <a:avLst/>
          </a:prstGeom>
        </p:spPr>
        <p:txBody>
          <a:bodyPr lIns="0" tIns="0" rIns="0" bIns="0" rtlCol="0" anchor="t">
            <a:spAutoFit/>
          </a:bodyPr>
          <a:lstStyle/>
          <a:p>
            <a:pPr algn="ctr">
              <a:lnSpc>
                <a:spcPts val="3819"/>
              </a:lnSpc>
            </a:pPr>
            <a:r>
              <a:rPr lang="en-US" sz="3183">
                <a:solidFill>
                  <a:srgbClr val="A0396E"/>
                </a:solidFill>
                <a:latin typeface="WWF"/>
                <a:ea typeface="WWF"/>
                <a:cs typeface="WWF"/>
                <a:sym typeface="WWF"/>
              </a:rPr>
              <a:t>SCENARIO 5</a:t>
            </a:r>
          </a:p>
        </p:txBody>
      </p:sp>
      <p:sp>
        <p:nvSpPr>
          <p:cNvPr id="17" name="TextBox 17"/>
          <p:cNvSpPr txBox="1"/>
          <p:nvPr/>
        </p:nvSpPr>
        <p:spPr>
          <a:xfrm>
            <a:off x="1049818" y="6087042"/>
            <a:ext cx="2858906" cy="806797"/>
          </a:xfrm>
          <a:prstGeom prst="rect">
            <a:avLst/>
          </a:prstGeom>
        </p:spPr>
        <p:txBody>
          <a:bodyPr lIns="0" tIns="0" rIns="0" bIns="0" rtlCol="0" anchor="t">
            <a:spAutoFit/>
          </a:bodyPr>
          <a:lstStyle/>
          <a:p>
            <a:pPr marL="0" lvl="0" indent="0" algn="ctr">
              <a:lnSpc>
                <a:spcPts val="5723"/>
              </a:lnSpc>
              <a:spcBef>
                <a:spcPct val="0"/>
              </a:spcBef>
            </a:pPr>
            <a:r>
              <a:rPr lang="en-US" sz="6813" u="none" strike="noStrike">
                <a:solidFill>
                  <a:srgbClr val="A0396E"/>
                </a:solidFill>
                <a:latin typeface="WWF"/>
                <a:ea typeface="WWF"/>
                <a:cs typeface="WWF"/>
                <a:sym typeface="WWF"/>
              </a:rPr>
              <a:t>FLIRTING.</a:t>
            </a:r>
          </a:p>
        </p:txBody>
      </p:sp>
      <p:sp>
        <p:nvSpPr>
          <p:cNvPr id="18" name="TextBox 18"/>
          <p:cNvSpPr txBox="1"/>
          <p:nvPr/>
        </p:nvSpPr>
        <p:spPr>
          <a:xfrm>
            <a:off x="238125" y="9858375"/>
            <a:ext cx="3620608"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1C1851"/>
                </a:solidFill>
                <a:latin typeface="Open Sans Bold"/>
                <a:ea typeface="Open Sans Bold"/>
                <a:cs typeface="Open Sans Bold"/>
                <a:sym typeface="Open Sans Bold"/>
              </a:rPr>
              <a:t>Activity 2.2</a:t>
            </a:r>
            <a:r>
              <a:rPr lang="en-US" sz="1350" b="1" u="none" strike="noStrike">
                <a:solidFill>
                  <a:srgbClr val="34965B"/>
                </a:solidFill>
                <a:latin typeface="Open Sans Bold"/>
                <a:ea typeface="Open Sans Bold"/>
                <a:cs typeface="Open Sans Bold"/>
                <a:sym typeface="Open Sans Bold"/>
              </a:rPr>
              <a:t> </a:t>
            </a:r>
            <a:r>
              <a:rPr lang="en-US" sz="1350" b="1" u="none" strike="noStrike">
                <a:solidFill>
                  <a:srgbClr val="6F6BA0"/>
                </a:solidFill>
                <a:latin typeface="Open Sans Bold"/>
                <a:ea typeface="Open Sans Bold"/>
                <a:cs typeface="Open Sans Bold"/>
                <a:sym typeface="Open Sans Bold"/>
              </a:rPr>
              <a:t>- Facts &amp; Myths about GBV</a:t>
            </a:r>
          </a:p>
        </p:txBody>
      </p:sp>
      <p:sp>
        <p:nvSpPr>
          <p:cNvPr id="19" name="TextBox 19"/>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
        <p:nvSpPr>
          <p:cNvPr id="20" name="TextBox 20"/>
          <p:cNvSpPr txBox="1"/>
          <p:nvPr/>
        </p:nvSpPr>
        <p:spPr>
          <a:xfrm>
            <a:off x="14239816" y="5363821"/>
            <a:ext cx="3059484" cy="58396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Move to the </a:t>
            </a:r>
            <a:r>
              <a:rPr lang="en-US" sz="1962" b="1">
                <a:solidFill>
                  <a:srgbClr val="A0396E"/>
                </a:solidFill>
                <a:latin typeface="Open Sans Bold"/>
                <a:ea typeface="Open Sans Bold"/>
                <a:cs typeface="Open Sans Bold"/>
                <a:sym typeface="Open Sans Bold"/>
              </a:rPr>
              <a:t>right</a:t>
            </a:r>
            <a:r>
              <a:rPr lang="en-US" sz="1962">
                <a:solidFill>
                  <a:srgbClr val="000000"/>
                </a:solidFill>
                <a:latin typeface="Open Sans"/>
                <a:ea typeface="Open Sans"/>
                <a:cs typeface="Open Sans"/>
                <a:sym typeface="Open Sans"/>
              </a:rPr>
              <a:t> if you think this is</a:t>
            </a:r>
          </a:p>
        </p:txBody>
      </p:sp>
      <p:sp>
        <p:nvSpPr>
          <p:cNvPr id="21" name="TextBox 21"/>
          <p:cNvSpPr txBox="1"/>
          <p:nvPr/>
        </p:nvSpPr>
        <p:spPr>
          <a:xfrm>
            <a:off x="968672" y="5363821"/>
            <a:ext cx="3021198" cy="583962"/>
          </a:xfrm>
          <a:prstGeom prst="rect">
            <a:avLst/>
          </a:prstGeom>
        </p:spPr>
        <p:txBody>
          <a:bodyPr lIns="0" tIns="0" rIns="0" bIns="0" rtlCol="0" anchor="t">
            <a:spAutoFit/>
          </a:bodyPr>
          <a:lstStyle/>
          <a:p>
            <a:pPr algn="ctr">
              <a:lnSpc>
                <a:spcPts val="2256"/>
              </a:lnSpc>
            </a:pPr>
            <a:r>
              <a:rPr lang="en-US" sz="1962">
                <a:solidFill>
                  <a:srgbClr val="000000"/>
                </a:solidFill>
                <a:latin typeface="Open Sans"/>
                <a:ea typeface="Open Sans"/>
                <a:cs typeface="Open Sans"/>
                <a:sym typeface="Open Sans"/>
              </a:rPr>
              <a:t>Move to the </a:t>
            </a:r>
            <a:r>
              <a:rPr lang="en-US" sz="1962" b="1">
                <a:solidFill>
                  <a:srgbClr val="A0396E"/>
                </a:solidFill>
                <a:latin typeface="Open Sans Bold"/>
                <a:ea typeface="Open Sans Bold"/>
                <a:cs typeface="Open Sans Bold"/>
                <a:sym typeface="Open Sans Bold"/>
              </a:rPr>
              <a:t>left</a:t>
            </a:r>
            <a:r>
              <a:rPr lang="en-US" sz="1962">
                <a:solidFill>
                  <a:srgbClr val="000000"/>
                </a:solidFill>
                <a:latin typeface="Open Sans"/>
                <a:ea typeface="Open Sans"/>
                <a:cs typeface="Open Sans"/>
                <a:sym typeface="Open Sans"/>
              </a:rPr>
              <a:t> if you think this is</a:t>
            </a:r>
          </a:p>
        </p:txBody>
      </p:sp>
      <p:sp>
        <p:nvSpPr>
          <p:cNvPr id="22" name="TextBox 22"/>
          <p:cNvSpPr txBox="1"/>
          <p:nvPr/>
        </p:nvSpPr>
        <p:spPr>
          <a:xfrm>
            <a:off x="13811980" y="6061351"/>
            <a:ext cx="3953442" cy="1530697"/>
          </a:xfrm>
          <a:prstGeom prst="rect">
            <a:avLst/>
          </a:prstGeom>
        </p:spPr>
        <p:txBody>
          <a:bodyPr lIns="0" tIns="0" rIns="0" bIns="0" rtlCol="0" anchor="t">
            <a:spAutoFit/>
          </a:bodyPr>
          <a:lstStyle/>
          <a:p>
            <a:pPr marL="0" lvl="0" indent="0" algn="ctr">
              <a:lnSpc>
                <a:spcPts val="5723"/>
              </a:lnSpc>
              <a:spcBef>
                <a:spcPct val="0"/>
              </a:spcBef>
            </a:pPr>
            <a:r>
              <a:rPr lang="en-US" sz="6813" u="none" strike="noStrike">
                <a:solidFill>
                  <a:srgbClr val="A0396E"/>
                </a:solidFill>
                <a:latin typeface="WWF"/>
                <a:ea typeface="WWF"/>
                <a:cs typeface="WWF"/>
                <a:sym typeface="WWF"/>
              </a:rPr>
              <a:t>SEXUAL HARASSMENT.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A0396E"/>
            </a:solidFill>
          </p:spPr>
        </p:sp>
      </p:grpSp>
      <p:sp>
        <p:nvSpPr>
          <p:cNvPr id="4" name="TextBox 4"/>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2 · FOUNDATIONAL GBV KNOWLEDGE</a:t>
            </a:r>
          </a:p>
        </p:txBody>
      </p:sp>
      <p:sp>
        <p:nvSpPr>
          <p:cNvPr id="5" name="TextBox 5"/>
          <p:cNvSpPr txBox="1"/>
          <p:nvPr/>
        </p:nvSpPr>
        <p:spPr>
          <a:xfrm>
            <a:off x="542925" y="857250"/>
            <a:ext cx="13513380" cy="1173541"/>
          </a:xfrm>
          <a:prstGeom prst="rect">
            <a:avLst/>
          </a:prstGeom>
        </p:spPr>
        <p:txBody>
          <a:bodyPr lIns="0" tIns="0" rIns="0" bIns="0" rtlCol="0" anchor="t">
            <a:spAutoFit/>
          </a:bodyPr>
          <a:lstStyle/>
          <a:p>
            <a:pPr marL="0" lvl="0" indent="0" algn="l">
              <a:lnSpc>
                <a:spcPts val="9347"/>
              </a:lnSpc>
              <a:spcBef>
                <a:spcPct val="0"/>
              </a:spcBef>
            </a:pPr>
            <a:r>
              <a:rPr lang="en-US" sz="7490" u="none" strike="noStrike">
                <a:solidFill>
                  <a:srgbClr val="1C1851"/>
                </a:solidFill>
                <a:latin typeface="WWF"/>
                <a:ea typeface="WWF"/>
                <a:cs typeface="WWF"/>
                <a:sym typeface="WWF"/>
              </a:rPr>
              <a:t>MAPPING SUPPORT FOR GBV SURVIVORS</a:t>
            </a:r>
          </a:p>
        </p:txBody>
      </p:sp>
      <p:grpSp>
        <p:nvGrpSpPr>
          <p:cNvPr id="6" name="Group 6"/>
          <p:cNvGrpSpPr/>
          <p:nvPr/>
        </p:nvGrpSpPr>
        <p:grpSpPr>
          <a:xfrm>
            <a:off x="542925" y="2124075"/>
            <a:ext cx="1514475" cy="57150"/>
            <a:chOff x="0" y="0"/>
            <a:chExt cx="2019300" cy="76200"/>
          </a:xfrm>
        </p:grpSpPr>
        <p:sp>
          <p:nvSpPr>
            <p:cNvPr id="7" name="Freeform 7"/>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A0396E"/>
            </a:solidFill>
          </p:spPr>
        </p:sp>
      </p:grpSp>
      <p:sp>
        <p:nvSpPr>
          <p:cNvPr id="8" name="TextBox 8"/>
          <p:cNvSpPr txBox="1"/>
          <p:nvPr/>
        </p:nvSpPr>
        <p:spPr>
          <a:xfrm>
            <a:off x="1028700" y="2608860"/>
            <a:ext cx="4671837" cy="501777"/>
          </a:xfrm>
          <a:prstGeom prst="rect">
            <a:avLst/>
          </a:prstGeom>
        </p:spPr>
        <p:txBody>
          <a:bodyPr lIns="0" tIns="0" rIns="0" bIns="0" rtlCol="0" anchor="t">
            <a:spAutoFit/>
          </a:bodyPr>
          <a:lstStyle/>
          <a:p>
            <a:pPr marL="0" lvl="0" indent="0" algn="l">
              <a:lnSpc>
                <a:spcPts val="4284"/>
              </a:lnSpc>
              <a:spcBef>
                <a:spcPct val="0"/>
              </a:spcBef>
            </a:pPr>
            <a:r>
              <a:rPr lang="en-US" sz="2550" b="1" u="none" strike="noStrike">
                <a:solidFill>
                  <a:srgbClr val="A0396E"/>
                </a:solidFill>
                <a:latin typeface="Open Sans Bold"/>
                <a:ea typeface="Open Sans Bold"/>
                <a:cs typeface="Open Sans Bold"/>
                <a:sym typeface="Open Sans Bold"/>
              </a:rPr>
              <a:t>Task</a:t>
            </a:r>
          </a:p>
        </p:txBody>
      </p:sp>
      <p:sp>
        <p:nvSpPr>
          <p:cNvPr id="9" name="TextBox 9"/>
          <p:cNvSpPr txBox="1"/>
          <p:nvPr/>
        </p:nvSpPr>
        <p:spPr>
          <a:xfrm>
            <a:off x="1028700" y="3108922"/>
            <a:ext cx="11887522" cy="888365"/>
          </a:xfrm>
          <a:prstGeom prst="rect">
            <a:avLst/>
          </a:prstGeom>
        </p:spPr>
        <p:txBody>
          <a:bodyPr lIns="0" tIns="0" rIns="0" bIns="0" rtlCol="0" anchor="t">
            <a:spAutoFit/>
          </a:bodyPr>
          <a:lstStyle/>
          <a:p>
            <a:pPr algn="l">
              <a:lnSpc>
                <a:spcPts val="2380"/>
              </a:lnSpc>
            </a:pPr>
            <a:r>
              <a:rPr lang="en-US" sz="2000" u="none" strike="noStrike">
                <a:solidFill>
                  <a:srgbClr val="3B3677"/>
                </a:solidFill>
                <a:latin typeface="Open Sans"/>
                <a:ea typeface="Open Sans"/>
                <a:cs typeface="Open Sans"/>
                <a:sym typeface="Open Sans"/>
              </a:rPr>
              <a:t>Create a community map showing key locations and services (e.g., Police station, Hospital/clinic/health center, community office &amp; village chief’s house, Village mediation unit, relevant government &amp; non‑government offices, services mentioned in earlier discussions).</a:t>
            </a:r>
          </a:p>
        </p:txBody>
      </p:sp>
      <p:sp>
        <p:nvSpPr>
          <p:cNvPr id="10" name="TextBox 10"/>
          <p:cNvSpPr txBox="1"/>
          <p:nvPr/>
        </p:nvSpPr>
        <p:spPr>
          <a:xfrm>
            <a:off x="1028700" y="4300562"/>
            <a:ext cx="4671837" cy="501777"/>
          </a:xfrm>
          <a:prstGeom prst="rect">
            <a:avLst/>
          </a:prstGeom>
        </p:spPr>
        <p:txBody>
          <a:bodyPr lIns="0" tIns="0" rIns="0" bIns="0" rtlCol="0" anchor="t">
            <a:spAutoFit/>
          </a:bodyPr>
          <a:lstStyle/>
          <a:p>
            <a:pPr marL="0" lvl="0" indent="0" algn="l">
              <a:lnSpc>
                <a:spcPts val="4284"/>
              </a:lnSpc>
              <a:spcBef>
                <a:spcPct val="0"/>
              </a:spcBef>
            </a:pPr>
            <a:r>
              <a:rPr lang="en-US" sz="2550" b="1" u="none" strike="noStrike">
                <a:solidFill>
                  <a:srgbClr val="A0396E"/>
                </a:solidFill>
                <a:latin typeface="Open Sans Bold"/>
                <a:ea typeface="Open Sans Bold"/>
                <a:cs typeface="Open Sans Bold"/>
                <a:sym typeface="Open Sans Bold"/>
              </a:rPr>
              <a:t>Instructions</a:t>
            </a:r>
          </a:p>
        </p:txBody>
      </p:sp>
      <p:sp>
        <p:nvSpPr>
          <p:cNvPr id="11" name="TextBox 11"/>
          <p:cNvSpPr txBox="1"/>
          <p:nvPr/>
        </p:nvSpPr>
        <p:spPr>
          <a:xfrm>
            <a:off x="1028700" y="4800624"/>
            <a:ext cx="8877102" cy="297815"/>
          </a:xfrm>
          <a:prstGeom prst="rect">
            <a:avLst/>
          </a:prstGeom>
        </p:spPr>
        <p:txBody>
          <a:bodyPr lIns="0" tIns="0" rIns="0" bIns="0" rtlCol="0" anchor="t">
            <a:spAutoFit/>
          </a:bodyPr>
          <a:lstStyle/>
          <a:p>
            <a:pPr algn="l">
              <a:lnSpc>
                <a:spcPts val="2380"/>
              </a:lnSpc>
            </a:pPr>
            <a:r>
              <a:rPr lang="en-US" sz="2000" u="none" strike="noStrike">
                <a:solidFill>
                  <a:srgbClr val="3B3677"/>
                </a:solidFill>
                <a:latin typeface="Open Sans"/>
                <a:ea typeface="Open Sans"/>
                <a:cs typeface="Open Sans"/>
                <a:sym typeface="Open Sans"/>
              </a:rPr>
              <a:t>Use </a:t>
            </a:r>
            <a:r>
              <a:rPr lang="en-US" sz="2000" b="1" u="none" strike="noStrike">
                <a:solidFill>
                  <a:srgbClr val="3B3677"/>
                </a:solidFill>
                <a:latin typeface="Open Sans Bold"/>
                <a:ea typeface="Open Sans Bold"/>
                <a:cs typeface="Open Sans Bold"/>
                <a:sym typeface="Open Sans Bold"/>
              </a:rPr>
              <a:t>simple symbols or drawings</a:t>
            </a:r>
            <a:r>
              <a:rPr lang="en-US" sz="2000" u="none" strike="noStrike">
                <a:solidFill>
                  <a:srgbClr val="3B3677"/>
                </a:solidFill>
                <a:latin typeface="Open Sans"/>
                <a:ea typeface="Open Sans"/>
                <a:cs typeface="Open Sans"/>
                <a:sym typeface="Open Sans"/>
              </a:rPr>
              <a:t> (house, hospital, clinic) instead of words.</a:t>
            </a:r>
          </a:p>
        </p:txBody>
      </p:sp>
      <p:sp>
        <p:nvSpPr>
          <p:cNvPr id="12" name="TextBox 12"/>
          <p:cNvSpPr txBox="1"/>
          <p:nvPr/>
        </p:nvSpPr>
        <p:spPr>
          <a:xfrm>
            <a:off x="1028700" y="5412843"/>
            <a:ext cx="4671837" cy="501777"/>
          </a:xfrm>
          <a:prstGeom prst="rect">
            <a:avLst/>
          </a:prstGeom>
        </p:spPr>
        <p:txBody>
          <a:bodyPr lIns="0" tIns="0" rIns="0" bIns="0" rtlCol="0" anchor="t">
            <a:spAutoFit/>
          </a:bodyPr>
          <a:lstStyle/>
          <a:p>
            <a:pPr marL="0" lvl="0" indent="0" algn="l">
              <a:lnSpc>
                <a:spcPts val="4284"/>
              </a:lnSpc>
              <a:spcBef>
                <a:spcPct val="0"/>
              </a:spcBef>
            </a:pPr>
            <a:r>
              <a:rPr lang="en-US" sz="2550" b="1" u="none" strike="noStrike">
                <a:solidFill>
                  <a:srgbClr val="A0396E"/>
                </a:solidFill>
                <a:latin typeface="Open Sans Bold"/>
                <a:ea typeface="Open Sans Bold"/>
                <a:cs typeface="Open Sans Bold"/>
                <a:sym typeface="Open Sans Bold"/>
              </a:rPr>
              <a:t>Group Work</a:t>
            </a:r>
          </a:p>
        </p:txBody>
      </p:sp>
      <p:sp>
        <p:nvSpPr>
          <p:cNvPr id="13" name="TextBox 13"/>
          <p:cNvSpPr txBox="1"/>
          <p:nvPr/>
        </p:nvSpPr>
        <p:spPr>
          <a:xfrm>
            <a:off x="1028700" y="5912905"/>
            <a:ext cx="10515757" cy="888365"/>
          </a:xfrm>
          <a:prstGeom prst="rect">
            <a:avLst/>
          </a:prstGeom>
        </p:spPr>
        <p:txBody>
          <a:bodyPr lIns="0" tIns="0" rIns="0" bIns="0" rtlCol="0" anchor="t">
            <a:spAutoFit/>
          </a:bodyPr>
          <a:lstStyle/>
          <a:p>
            <a:pPr marL="0" lvl="0" indent="0" algn="l">
              <a:lnSpc>
                <a:spcPts val="2380"/>
              </a:lnSpc>
            </a:pPr>
            <a:r>
              <a:rPr lang="en-US" sz="2000" u="none" strike="noStrike">
                <a:solidFill>
                  <a:srgbClr val="3B3677"/>
                </a:solidFill>
                <a:latin typeface="Open Sans"/>
                <a:ea typeface="Open Sans"/>
                <a:cs typeface="Open Sans"/>
                <a:sym typeface="Open Sans"/>
              </a:rPr>
              <a:t>After completing the map, each group should:</a:t>
            </a:r>
          </a:p>
          <a:p>
            <a:pPr marL="431801" lvl="1" indent="-215900" algn="l">
              <a:lnSpc>
                <a:spcPts val="2380"/>
              </a:lnSpc>
              <a:buFont typeface="Arial"/>
              <a:buChar char="•"/>
            </a:pPr>
            <a:r>
              <a:rPr lang="en-US" sz="2000" u="none" strike="noStrike">
                <a:solidFill>
                  <a:srgbClr val="3B3677"/>
                </a:solidFill>
                <a:latin typeface="Open Sans"/>
                <a:ea typeface="Open Sans"/>
                <a:cs typeface="Open Sans"/>
                <a:sym typeface="Open Sans"/>
              </a:rPr>
              <a:t>Identify </a:t>
            </a:r>
            <a:r>
              <a:rPr lang="en-US" sz="2000" b="1" u="none" strike="noStrike">
                <a:solidFill>
                  <a:srgbClr val="3B3677"/>
                </a:solidFill>
                <a:latin typeface="Open Sans Bold"/>
                <a:ea typeface="Open Sans Bold"/>
                <a:cs typeface="Open Sans Bold"/>
                <a:sym typeface="Open Sans Bold"/>
              </a:rPr>
              <a:t>barriers</a:t>
            </a:r>
            <a:r>
              <a:rPr lang="en-US" sz="2000" u="none" strike="noStrike">
                <a:solidFill>
                  <a:srgbClr val="3B3677"/>
                </a:solidFill>
                <a:latin typeface="Open Sans"/>
                <a:ea typeface="Open Sans"/>
                <a:cs typeface="Open Sans"/>
                <a:sym typeface="Open Sans"/>
              </a:rPr>
              <a:t> to accessing services (distance, costs, lack of information, stigma).</a:t>
            </a:r>
          </a:p>
          <a:p>
            <a:pPr marL="431801" lvl="1" indent="-215900" algn="l">
              <a:lnSpc>
                <a:spcPts val="2380"/>
              </a:lnSpc>
              <a:buFont typeface="Arial"/>
              <a:buChar char="•"/>
            </a:pPr>
            <a:r>
              <a:rPr lang="en-US" sz="2000" u="none" strike="noStrike">
                <a:solidFill>
                  <a:srgbClr val="3B3677"/>
                </a:solidFill>
                <a:latin typeface="Open Sans"/>
                <a:ea typeface="Open Sans"/>
                <a:cs typeface="Open Sans"/>
                <a:sym typeface="Open Sans"/>
              </a:rPr>
              <a:t>Discuss </a:t>
            </a:r>
            <a:r>
              <a:rPr lang="en-US" sz="2000" b="1" u="none" strike="noStrike">
                <a:solidFill>
                  <a:srgbClr val="3B3677"/>
                </a:solidFill>
                <a:latin typeface="Open Sans Bold"/>
                <a:ea typeface="Open Sans Bold"/>
                <a:cs typeface="Open Sans Bold"/>
                <a:sym typeface="Open Sans Bold"/>
              </a:rPr>
              <a:t>solutions</a:t>
            </a:r>
            <a:r>
              <a:rPr lang="en-US" sz="2000" u="none" strike="noStrike">
                <a:solidFill>
                  <a:srgbClr val="3B3677"/>
                </a:solidFill>
                <a:latin typeface="Open Sans"/>
                <a:ea typeface="Open Sans"/>
                <a:cs typeface="Open Sans"/>
                <a:sym typeface="Open Sans"/>
              </a:rPr>
              <a:t> to improve access and strengthen support for survivors.</a:t>
            </a:r>
          </a:p>
        </p:txBody>
      </p:sp>
      <p:sp>
        <p:nvSpPr>
          <p:cNvPr id="14" name="TextBox 14"/>
          <p:cNvSpPr txBox="1"/>
          <p:nvPr/>
        </p:nvSpPr>
        <p:spPr>
          <a:xfrm>
            <a:off x="1028700" y="7007257"/>
            <a:ext cx="4671837" cy="501777"/>
          </a:xfrm>
          <a:prstGeom prst="rect">
            <a:avLst/>
          </a:prstGeom>
        </p:spPr>
        <p:txBody>
          <a:bodyPr lIns="0" tIns="0" rIns="0" bIns="0" rtlCol="0" anchor="t">
            <a:spAutoFit/>
          </a:bodyPr>
          <a:lstStyle/>
          <a:p>
            <a:pPr marL="0" lvl="0" indent="0" algn="l">
              <a:lnSpc>
                <a:spcPts val="4284"/>
              </a:lnSpc>
              <a:spcBef>
                <a:spcPct val="0"/>
              </a:spcBef>
            </a:pPr>
            <a:r>
              <a:rPr lang="en-US" sz="2550" b="1" u="none" strike="noStrike">
                <a:solidFill>
                  <a:srgbClr val="A0396E"/>
                </a:solidFill>
                <a:latin typeface="Open Sans Bold"/>
                <a:ea typeface="Open Sans Bold"/>
                <a:cs typeface="Open Sans Bold"/>
                <a:sym typeface="Open Sans Bold"/>
              </a:rPr>
              <a:t>Presentations (10 minutes)</a:t>
            </a:r>
          </a:p>
        </p:txBody>
      </p:sp>
      <p:sp>
        <p:nvSpPr>
          <p:cNvPr id="15" name="TextBox 15"/>
          <p:cNvSpPr txBox="1"/>
          <p:nvPr/>
        </p:nvSpPr>
        <p:spPr>
          <a:xfrm>
            <a:off x="1028700" y="7507329"/>
            <a:ext cx="8919087" cy="1183640"/>
          </a:xfrm>
          <a:prstGeom prst="rect">
            <a:avLst/>
          </a:prstGeom>
        </p:spPr>
        <p:txBody>
          <a:bodyPr lIns="0" tIns="0" rIns="0" bIns="0" rtlCol="0" anchor="t">
            <a:spAutoFit/>
          </a:bodyPr>
          <a:lstStyle/>
          <a:p>
            <a:pPr marL="0" lvl="0" indent="0" algn="l">
              <a:lnSpc>
                <a:spcPts val="2380"/>
              </a:lnSpc>
            </a:pPr>
            <a:r>
              <a:rPr lang="en-US" sz="2000" u="none" strike="noStrike">
                <a:solidFill>
                  <a:srgbClr val="3B3677"/>
                </a:solidFill>
                <a:latin typeface="Open Sans"/>
                <a:ea typeface="Open Sans"/>
                <a:cs typeface="Open Sans"/>
                <a:sym typeface="Open Sans"/>
              </a:rPr>
              <a:t>Each group presents their map, highlighting:</a:t>
            </a:r>
          </a:p>
          <a:p>
            <a:pPr marL="431801" lvl="1" indent="-215900" algn="l">
              <a:lnSpc>
                <a:spcPts val="2380"/>
              </a:lnSpc>
              <a:buFont typeface="Arial"/>
              <a:buChar char="•"/>
            </a:pPr>
            <a:r>
              <a:rPr lang="en-US" sz="2000" u="none" strike="noStrike">
                <a:solidFill>
                  <a:srgbClr val="3B3677"/>
                </a:solidFill>
                <a:latin typeface="Open Sans"/>
                <a:ea typeface="Open Sans"/>
                <a:cs typeface="Open Sans"/>
                <a:sym typeface="Open Sans"/>
              </a:rPr>
              <a:t>Resources available to support survivors of gender‑based violence.</a:t>
            </a:r>
          </a:p>
          <a:p>
            <a:pPr marL="431801" lvl="1" indent="-215900" algn="l">
              <a:lnSpc>
                <a:spcPts val="2380"/>
              </a:lnSpc>
              <a:buFont typeface="Arial"/>
              <a:buChar char="•"/>
            </a:pPr>
            <a:r>
              <a:rPr lang="en-US" sz="2000" u="none" strike="noStrike">
                <a:solidFill>
                  <a:srgbClr val="3B3677"/>
                </a:solidFill>
                <a:latin typeface="Open Sans"/>
                <a:ea typeface="Open Sans"/>
                <a:cs typeface="Open Sans"/>
                <a:sym typeface="Open Sans"/>
              </a:rPr>
              <a:t>Barriers that make it difficult to seek help.</a:t>
            </a:r>
          </a:p>
          <a:p>
            <a:pPr marL="431801" lvl="1" indent="-215900" algn="l">
              <a:lnSpc>
                <a:spcPts val="2380"/>
              </a:lnSpc>
              <a:buFont typeface="Arial"/>
              <a:buChar char="•"/>
            </a:pPr>
            <a:r>
              <a:rPr lang="en-US" sz="2000" u="none" strike="noStrike">
                <a:solidFill>
                  <a:srgbClr val="3B3677"/>
                </a:solidFill>
                <a:latin typeface="Open Sans"/>
                <a:ea typeface="Open Sans"/>
                <a:cs typeface="Open Sans"/>
                <a:sym typeface="Open Sans"/>
              </a:rPr>
              <a:t>Ideas for improving community response and support systems.</a:t>
            </a:r>
          </a:p>
        </p:txBody>
      </p:sp>
      <p:grpSp>
        <p:nvGrpSpPr>
          <p:cNvPr id="16" name="Group 16"/>
          <p:cNvGrpSpPr/>
          <p:nvPr/>
        </p:nvGrpSpPr>
        <p:grpSpPr>
          <a:xfrm>
            <a:off x="285750" y="9591675"/>
            <a:ext cx="17678400" cy="47625"/>
            <a:chOff x="0" y="0"/>
            <a:chExt cx="23571200" cy="63500"/>
          </a:xfrm>
        </p:grpSpPr>
        <p:sp>
          <p:nvSpPr>
            <p:cNvPr id="17" name="Freeform 17"/>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18" name="TextBox 18"/>
          <p:cNvSpPr txBox="1"/>
          <p:nvPr/>
        </p:nvSpPr>
        <p:spPr>
          <a:xfrm>
            <a:off x="238125" y="9858375"/>
            <a:ext cx="4686300"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1C1851"/>
                </a:solidFill>
                <a:latin typeface="Open Sans Bold"/>
                <a:ea typeface="Open Sans Bold"/>
                <a:cs typeface="Open Sans Bold"/>
                <a:sym typeface="Open Sans Bold"/>
              </a:rPr>
              <a:t>Activity 2.4</a:t>
            </a:r>
            <a:r>
              <a:rPr lang="en-US" sz="1350" b="1" u="none" strike="noStrike">
                <a:solidFill>
                  <a:srgbClr val="34965B"/>
                </a:solidFill>
                <a:latin typeface="Open Sans Bold"/>
                <a:ea typeface="Open Sans Bold"/>
                <a:cs typeface="Open Sans Bold"/>
                <a:sym typeface="Open Sans Bold"/>
              </a:rPr>
              <a:t> </a:t>
            </a:r>
            <a:r>
              <a:rPr lang="en-US" sz="1350" b="1" u="none" strike="noStrike">
                <a:solidFill>
                  <a:srgbClr val="6F6BA0"/>
                </a:solidFill>
                <a:latin typeface="Open Sans Bold"/>
                <a:ea typeface="Open Sans Bold"/>
                <a:cs typeface="Open Sans Bold"/>
                <a:sym typeface="Open Sans Bold"/>
              </a:rPr>
              <a:t>- Mapping support for GBV survivors</a:t>
            </a:r>
          </a:p>
        </p:txBody>
      </p:sp>
      <p:sp>
        <p:nvSpPr>
          <p:cNvPr id="19" name="TextBox 19"/>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1054E9D-F412-6474-AFC8-6155842D8964}"/>
              </a:ext>
            </a:extLst>
          </p:cNvPr>
          <p:cNvPicPr>
            <a:picLocks noChangeAspect="1"/>
          </p:cNvPicPr>
          <p:nvPr/>
        </p:nvPicPr>
        <p:blipFill>
          <a:blip r:embed="rId3"/>
          <a:stretch>
            <a:fillRect/>
          </a:stretch>
        </p:blipFill>
        <p:spPr>
          <a:xfrm>
            <a:off x="223837" y="228600"/>
            <a:ext cx="17840325" cy="9829800"/>
          </a:xfrm>
          <a:prstGeom prst="rect">
            <a:avLst/>
          </a:prstGeom>
        </p:spPr>
      </p:pic>
      <p:sp>
        <p:nvSpPr>
          <p:cNvPr id="3" name="TextBox 3"/>
          <p:cNvSpPr txBox="1"/>
          <p:nvPr/>
        </p:nvSpPr>
        <p:spPr>
          <a:xfrm>
            <a:off x="865506" y="6024502"/>
            <a:ext cx="13957294" cy="1581528"/>
          </a:xfrm>
          <a:prstGeom prst="rect">
            <a:avLst/>
          </a:prstGeom>
        </p:spPr>
        <p:txBody>
          <a:bodyPr lIns="0" tIns="0" rIns="0" bIns="0" rtlCol="0" anchor="t">
            <a:spAutoFit/>
          </a:bodyPr>
          <a:lstStyle/>
          <a:p>
            <a:pPr marL="0" lvl="0" indent="0" algn="l">
              <a:lnSpc>
                <a:spcPts val="11581"/>
              </a:lnSpc>
              <a:spcBef>
                <a:spcPct val="0"/>
              </a:spcBef>
            </a:pPr>
            <a:r>
              <a:rPr lang="en-US" sz="13466" u="none" strike="noStrike">
                <a:solidFill>
                  <a:srgbClr val="FFFFFF"/>
                </a:solidFill>
                <a:latin typeface="WWF"/>
                <a:ea typeface="WWF"/>
                <a:cs typeface="WWF"/>
                <a:sym typeface="WWF"/>
              </a:rPr>
              <a:t>GBV AND CONSERVATION</a:t>
            </a:r>
          </a:p>
        </p:txBody>
      </p:sp>
      <p:sp>
        <p:nvSpPr>
          <p:cNvPr id="4" name="AutoShape 4"/>
          <p:cNvSpPr/>
          <p:nvPr/>
        </p:nvSpPr>
        <p:spPr>
          <a:xfrm>
            <a:off x="865506" y="5674248"/>
            <a:ext cx="16574665" cy="0"/>
          </a:xfrm>
          <a:prstGeom prst="line">
            <a:avLst/>
          </a:prstGeom>
          <a:ln w="47625" cap="flat">
            <a:solidFill>
              <a:srgbClr val="FFFFFF"/>
            </a:solidFill>
            <a:prstDash val="solid"/>
            <a:headEnd type="none" w="sm" len="sm"/>
            <a:tailEnd type="none" w="sm" len="sm"/>
          </a:ln>
        </p:spPr>
      </p:sp>
      <p:sp>
        <p:nvSpPr>
          <p:cNvPr id="5" name="TextBox 5"/>
          <p:cNvSpPr txBox="1"/>
          <p:nvPr/>
        </p:nvSpPr>
        <p:spPr>
          <a:xfrm>
            <a:off x="865506" y="4703813"/>
            <a:ext cx="12855385" cy="626302"/>
          </a:xfrm>
          <a:prstGeom prst="rect">
            <a:avLst/>
          </a:prstGeom>
        </p:spPr>
        <p:txBody>
          <a:bodyPr lIns="0" tIns="0" rIns="0" bIns="0" rtlCol="0" anchor="t">
            <a:spAutoFit/>
          </a:bodyPr>
          <a:lstStyle/>
          <a:p>
            <a:pPr marL="0" lvl="0" indent="0" algn="l">
              <a:lnSpc>
                <a:spcPts val="4616"/>
              </a:lnSpc>
              <a:spcBef>
                <a:spcPct val="0"/>
              </a:spcBef>
            </a:pPr>
            <a:r>
              <a:rPr lang="en-US" sz="5368">
                <a:solidFill>
                  <a:srgbClr val="FFFFFF"/>
                </a:solidFill>
                <a:latin typeface="WWF"/>
                <a:ea typeface="WWF"/>
                <a:cs typeface="WWF"/>
                <a:sym typeface="WWF"/>
              </a:rPr>
              <a:t>WORKSHOP </a:t>
            </a:r>
            <a:r>
              <a:rPr lang="en-US" sz="5368" u="none" strike="noStrike">
                <a:solidFill>
                  <a:srgbClr val="FFFFFF"/>
                </a:solidFill>
                <a:latin typeface="WWF"/>
                <a:ea typeface="WWF"/>
                <a:cs typeface="WWF"/>
                <a:sym typeface="WWF"/>
              </a:rPr>
              <a:t>DAY 3</a:t>
            </a:r>
          </a:p>
        </p:txBody>
      </p:sp>
      <p:sp>
        <p:nvSpPr>
          <p:cNvPr id="6" name="TextBox 6"/>
          <p:cNvSpPr txBox="1"/>
          <p:nvPr/>
        </p:nvSpPr>
        <p:spPr>
          <a:xfrm>
            <a:off x="939803" y="7910829"/>
            <a:ext cx="978289" cy="409575"/>
          </a:xfrm>
          <a:prstGeom prst="rect">
            <a:avLst/>
          </a:prstGeom>
        </p:spPr>
        <p:txBody>
          <a:bodyPr lIns="0" tIns="0" rIns="0" bIns="0" rtlCol="0" anchor="t">
            <a:spAutoFit/>
          </a:bodyPr>
          <a:lstStyle/>
          <a:p>
            <a:pPr algn="l">
              <a:lnSpc>
                <a:spcPts val="3239"/>
              </a:lnSpc>
            </a:pPr>
            <a:r>
              <a:rPr lang="en-US" sz="2699">
                <a:solidFill>
                  <a:srgbClr val="52D0DE"/>
                </a:solidFill>
                <a:latin typeface="WWF"/>
                <a:ea typeface="WWF"/>
                <a:cs typeface="WWF"/>
                <a:sym typeface="WWF"/>
              </a:rPr>
              <a:t>DATE:</a:t>
            </a:r>
          </a:p>
        </p:txBody>
      </p:sp>
      <p:grpSp>
        <p:nvGrpSpPr>
          <p:cNvPr id="7" name="Group 7"/>
          <p:cNvGrpSpPr/>
          <p:nvPr/>
        </p:nvGrpSpPr>
        <p:grpSpPr>
          <a:xfrm>
            <a:off x="1918092" y="8384179"/>
            <a:ext cx="3856057" cy="19542"/>
            <a:chOff x="0" y="0"/>
            <a:chExt cx="3758946" cy="19050"/>
          </a:xfrm>
        </p:grpSpPr>
        <p:sp>
          <p:nvSpPr>
            <p:cNvPr id="8" name="Freeform 8"/>
            <p:cNvSpPr/>
            <p:nvPr/>
          </p:nvSpPr>
          <p:spPr>
            <a:xfrm>
              <a:off x="0" y="0"/>
              <a:ext cx="3758946" cy="19050"/>
            </a:xfrm>
            <a:custGeom>
              <a:avLst/>
              <a:gdLst/>
              <a:ahLst/>
              <a:cxnLst/>
              <a:rect l="l" t="t" r="r" b="b"/>
              <a:pathLst>
                <a:path w="3758946" h="19050">
                  <a:moveTo>
                    <a:pt x="0" y="0"/>
                  </a:moveTo>
                  <a:lnTo>
                    <a:pt x="3758946" y="0"/>
                  </a:lnTo>
                  <a:lnTo>
                    <a:pt x="3758946" y="19050"/>
                  </a:lnTo>
                  <a:lnTo>
                    <a:pt x="0" y="19050"/>
                  </a:lnTo>
                  <a:close/>
                </a:path>
              </a:pathLst>
            </a:custGeom>
            <a:solidFill>
              <a:srgbClr val="FBF8F2">
                <a:alpha val="15686"/>
              </a:srgbClr>
            </a:solidFill>
          </p:spPr>
        </p:sp>
      </p:grpSp>
      <p:sp>
        <p:nvSpPr>
          <p:cNvPr id="9" name="TextBox 9"/>
          <p:cNvSpPr txBox="1"/>
          <p:nvPr/>
        </p:nvSpPr>
        <p:spPr>
          <a:xfrm>
            <a:off x="2057063" y="7930230"/>
            <a:ext cx="1833066" cy="361950"/>
          </a:xfrm>
          <a:prstGeom prst="rect">
            <a:avLst/>
          </a:prstGeom>
        </p:spPr>
        <p:txBody>
          <a:bodyPr lIns="0" tIns="0" rIns="0" bIns="0" rtlCol="0" anchor="t">
            <a:spAutoFit/>
          </a:bodyPr>
          <a:lstStyle/>
          <a:p>
            <a:pPr algn="l">
              <a:lnSpc>
                <a:spcPts val="2954"/>
              </a:lnSpc>
            </a:pPr>
            <a:r>
              <a:rPr lang="en-US" sz="2462" b="1">
                <a:solidFill>
                  <a:srgbClr val="FFFFFF"/>
                </a:solidFill>
                <a:latin typeface="Open Sans Bold"/>
                <a:ea typeface="Open Sans Bold"/>
                <a:cs typeface="Open Sans Bold"/>
                <a:sym typeface="Open Sans Bold"/>
              </a:rPr>
              <a:t>DDMMYYYY</a:t>
            </a:r>
          </a:p>
        </p:txBody>
      </p:sp>
      <p:sp>
        <p:nvSpPr>
          <p:cNvPr id="10" name="TextBox 10"/>
          <p:cNvSpPr txBox="1"/>
          <p:nvPr/>
        </p:nvSpPr>
        <p:spPr>
          <a:xfrm>
            <a:off x="939803" y="8623961"/>
            <a:ext cx="978289" cy="409575"/>
          </a:xfrm>
          <a:prstGeom prst="rect">
            <a:avLst/>
          </a:prstGeom>
        </p:spPr>
        <p:txBody>
          <a:bodyPr lIns="0" tIns="0" rIns="0" bIns="0" rtlCol="0" anchor="t">
            <a:spAutoFit/>
          </a:bodyPr>
          <a:lstStyle/>
          <a:p>
            <a:pPr algn="l">
              <a:lnSpc>
                <a:spcPts val="3239"/>
              </a:lnSpc>
            </a:pPr>
            <a:r>
              <a:rPr lang="en-US" sz="2699">
                <a:solidFill>
                  <a:srgbClr val="52D0DE"/>
                </a:solidFill>
                <a:latin typeface="WWF"/>
                <a:ea typeface="WWF"/>
                <a:cs typeface="WWF"/>
                <a:sym typeface="WWF"/>
              </a:rPr>
              <a:t>VENUE:</a:t>
            </a:r>
          </a:p>
        </p:txBody>
      </p:sp>
      <p:grpSp>
        <p:nvGrpSpPr>
          <p:cNvPr id="11" name="Group 11"/>
          <p:cNvGrpSpPr/>
          <p:nvPr/>
        </p:nvGrpSpPr>
        <p:grpSpPr>
          <a:xfrm>
            <a:off x="1918092" y="9097324"/>
            <a:ext cx="3856057" cy="19542"/>
            <a:chOff x="0" y="0"/>
            <a:chExt cx="3758946" cy="19050"/>
          </a:xfrm>
        </p:grpSpPr>
        <p:sp>
          <p:nvSpPr>
            <p:cNvPr id="12" name="Freeform 12"/>
            <p:cNvSpPr/>
            <p:nvPr/>
          </p:nvSpPr>
          <p:spPr>
            <a:xfrm>
              <a:off x="0" y="0"/>
              <a:ext cx="3758946" cy="19050"/>
            </a:xfrm>
            <a:custGeom>
              <a:avLst/>
              <a:gdLst/>
              <a:ahLst/>
              <a:cxnLst/>
              <a:rect l="l" t="t" r="r" b="b"/>
              <a:pathLst>
                <a:path w="3758946" h="19050">
                  <a:moveTo>
                    <a:pt x="0" y="0"/>
                  </a:moveTo>
                  <a:lnTo>
                    <a:pt x="3758946" y="0"/>
                  </a:lnTo>
                  <a:lnTo>
                    <a:pt x="3758946" y="19050"/>
                  </a:lnTo>
                  <a:lnTo>
                    <a:pt x="0" y="19050"/>
                  </a:lnTo>
                  <a:close/>
                </a:path>
              </a:pathLst>
            </a:custGeom>
            <a:solidFill>
              <a:srgbClr val="FBF8F2">
                <a:alpha val="15686"/>
              </a:srgbClr>
            </a:solidFill>
          </p:spPr>
        </p:sp>
      </p:grpSp>
      <p:sp>
        <p:nvSpPr>
          <p:cNvPr id="13" name="TextBox 13"/>
          <p:cNvSpPr txBox="1"/>
          <p:nvPr/>
        </p:nvSpPr>
        <p:spPr>
          <a:xfrm>
            <a:off x="2057063" y="8643362"/>
            <a:ext cx="2764631" cy="361950"/>
          </a:xfrm>
          <a:prstGeom prst="rect">
            <a:avLst/>
          </a:prstGeom>
        </p:spPr>
        <p:txBody>
          <a:bodyPr lIns="0" tIns="0" rIns="0" bIns="0" rtlCol="0" anchor="t">
            <a:spAutoFit/>
          </a:bodyPr>
          <a:lstStyle/>
          <a:p>
            <a:pPr algn="l">
              <a:lnSpc>
                <a:spcPts val="2954"/>
              </a:lnSpc>
            </a:pPr>
            <a:r>
              <a:rPr lang="en-US" sz="2462" b="1">
                <a:solidFill>
                  <a:srgbClr val="FFFFFF"/>
                </a:solidFill>
                <a:latin typeface="Open Sans Bold"/>
                <a:ea typeface="Open Sans Bold"/>
                <a:cs typeface="Open Sans Bold"/>
                <a:sym typeface="Open Sans Bold"/>
              </a:rPr>
              <a:t>Insert venue here</a:t>
            </a:r>
          </a:p>
        </p:txBody>
      </p:sp>
      <p:sp>
        <p:nvSpPr>
          <p:cNvPr id="14" name="TextBox 14"/>
          <p:cNvSpPr txBox="1"/>
          <p:nvPr/>
        </p:nvSpPr>
        <p:spPr>
          <a:xfrm>
            <a:off x="939803" y="9372986"/>
            <a:ext cx="5812635" cy="208450"/>
          </a:xfrm>
          <a:prstGeom prst="rect">
            <a:avLst/>
          </a:prstGeom>
        </p:spPr>
        <p:txBody>
          <a:bodyPr lIns="0" tIns="0" rIns="0" bIns="0" rtlCol="0" anchor="t">
            <a:spAutoFit/>
          </a:bodyPr>
          <a:lstStyle/>
          <a:p>
            <a:pPr algn="l">
              <a:lnSpc>
                <a:spcPts val="1723"/>
              </a:lnSpc>
            </a:pPr>
            <a:r>
              <a:rPr lang="en-US" sz="1436" i="1">
                <a:solidFill>
                  <a:srgbClr val="FFFFFF">
                    <a:alpha val="54902"/>
                  </a:srgbClr>
                </a:solidFill>
                <a:latin typeface="Open Sans Italics"/>
                <a:ea typeface="Open Sans Italics"/>
                <a:cs typeface="Open Sans Italics"/>
                <a:sym typeface="Open Sans Italics"/>
              </a:rPr>
              <a:t>Facilitators: click the date and venue above to type your own.</a:t>
            </a:r>
          </a:p>
        </p:txBody>
      </p:sp>
      <p:sp>
        <p:nvSpPr>
          <p:cNvPr id="15" name="TextBox 15"/>
          <p:cNvSpPr txBox="1"/>
          <p:nvPr/>
        </p:nvSpPr>
        <p:spPr>
          <a:xfrm>
            <a:off x="865506" y="798648"/>
            <a:ext cx="3118088" cy="364853"/>
          </a:xfrm>
          <a:prstGeom prst="rect">
            <a:avLst/>
          </a:prstGeom>
        </p:spPr>
        <p:txBody>
          <a:bodyPr lIns="0" tIns="0" rIns="0" bIns="0" rtlCol="0" anchor="t">
            <a:spAutoFit/>
          </a:bodyPr>
          <a:lstStyle/>
          <a:p>
            <a:pPr algn="l">
              <a:lnSpc>
                <a:spcPts val="2959"/>
              </a:lnSpc>
            </a:pPr>
            <a:r>
              <a:rPr lang="en-US" sz="2466">
                <a:solidFill>
                  <a:srgbClr val="FFFFFF"/>
                </a:solidFill>
                <a:latin typeface="WWF"/>
                <a:ea typeface="WWF"/>
                <a:cs typeface="WWF"/>
                <a:sym typeface="WWF"/>
              </a:rPr>
              <a:t>TRAINING OF TRAINERS MANUAL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4" name="Group 4"/>
          <p:cNvGrpSpPr/>
          <p:nvPr/>
        </p:nvGrpSpPr>
        <p:grpSpPr>
          <a:xfrm>
            <a:off x="541760" y="2121153"/>
            <a:ext cx="1508683" cy="49484"/>
            <a:chOff x="0" y="0"/>
            <a:chExt cx="397349" cy="13033"/>
          </a:xfrm>
        </p:grpSpPr>
        <p:sp>
          <p:nvSpPr>
            <p:cNvPr id="5" name="Freeform 5"/>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6" name="TextBox 6"/>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7" name="Group 7"/>
          <p:cNvGrpSpPr/>
          <p:nvPr/>
        </p:nvGrpSpPr>
        <p:grpSpPr>
          <a:xfrm>
            <a:off x="282440" y="9590408"/>
            <a:ext cx="17677643" cy="16248"/>
            <a:chOff x="0" y="0"/>
            <a:chExt cx="20726400" cy="19050"/>
          </a:xfrm>
        </p:grpSpPr>
        <p:sp>
          <p:nvSpPr>
            <p:cNvPr id="8" name="Freeform 8"/>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9" name="Freeform 9"/>
          <p:cNvSpPr/>
          <p:nvPr/>
        </p:nvSpPr>
        <p:spPr>
          <a:xfrm>
            <a:off x="652214" y="2856437"/>
            <a:ext cx="308975" cy="298161"/>
          </a:xfrm>
          <a:custGeom>
            <a:avLst/>
            <a:gdLst/>
            <a:ahLst/>
            <a:cxnLst/>
            <a:rect l="l" t="t" r="r" b="b"/>
            <a:pathLst>
              <a:path w="308975" h="298161">
                <a:moveTo>
                  <a:pt x="0" y="0"/>
                </a:moveTo>
                <a:lnTo>
                  <a:pt x="308975" y="0"/>
                </a:lnTo>
                <a:lnTo>
                  <a:pt x="308975" y="298161"/>
                </a:lnTo>
                <a:lnTo>
                  <a:pt x="0" y="29816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0" name="Freeform 10"/>
          <p:cNvSpPr/>
          <p:nvPr/>
        </p:nvSpPr>
        <p:spPr>
          <a:xfrm>
            <a:off x="652214" y="5516295"/>
            <a:ext cx="308975" cy="298161"/>
          </a:xfrm>
          <a:custGeom>
            <a:avLst/>
            <a:gdLst/>
            <a:ahLst/>
            <a:cxnLst/>
            <a:rect l="l" t="t" r="r" b="b"/>
            <a:pathLst>
              <a:path w="308975" h="298161">
                <a:moveTo>
                  <a:pt x="0" y="0"/>
                </a:moveTo>
                <a:lnTo>
                  <a:pt x="308975" y="0"/>
                </a:lnTo>
                <a:lnTo>
                  <a:pt x="308975" y="298162"/>
                </a:lnTo>
                <a:lnTo>
                  <a:pt x="0" y="29816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1" name="Freeform 11"/>
          <p:cNvSpPr/>
          <p:nvPr/>
        </p:nvSpPr>
        <p:spPr>
          <a:xfrm>
            <a:off x="652214" y="3596055"/>
            <a:ext cx="308975" cy="298161"/>
          </a:xfrm>
          <a:custGeom>
            <a:avLst/>
            <a:gdLst/>
            <a:ahLst/>
            <a:cxnLst/>
            <a:rect l="l" t="t" r="r" b="b"/>
            <a:pathLst>
              <a:path w="308975" h="298161">
                <a:moveTo>
                  <a:pt x="0" y="0"/>
                </a:moveTo>
                <a:lnTo>
                  <a:pt x="308975" y="0"/>
                </a:lnTo>
                <a:lnTo>
                  <a:pt x="308975" y="298162"/>
                </a:lnTo>
                <a:lnTo>
                  <a:pt x="0" y="29816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2" name="Freeform 12"/>
          <p:cNvSpPr/>
          <p:nvPr/>
        </p:nvSpPr>
        <p:spPr>
          <a:xfrm>
            <a:off x="652214" y="6498647"/>
            <a:ext cx="308975" cy="298161"/>
          </a:xfrm>
          <a:custGeom>
            <a:avLst/>
            <a:gdLst/>
            <a:ahLst/>
            <a:cxnLst/>
            <a:rect l="l" t="t" r="r" b="b"/>
            <a:pathLst>
              <a:path w="308975" h="298161">
                <a:moveTo>
                  <a:pt x="0" y="0"/>
                </a:moveTo>
                <a:lnTo>
                  <a:pt x="308975" y="0"/>
                </a:lnTo>
                <a:lnTo>
                  <a:pt x="308975" y="298161"/>
                </a:lnTo>
                <a:lnTo>
                  <a:pt x="0" y="29816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3" name="Freeform 13"/>
          <p:cNvSpPr/>
          <p:nvPr/>
        </p:nvSpPr>
        <p:spPr>
          <a:xfrm>
            <a:off x="652214" y="4537125"/>
            <a:ext cx="308975" cy="298161"/>
          </a:xfrm>
          <a:custGeom>
            <a:avLst/>
            <a:gdLst/>
            <a:ahLst/>
            <a:cxnLst/>
            <a:rect l="l" t="t" r="r" b="b"/>
            <a:pathLst>
              <a:path w="308975" h="298161">
                <a:moveTo>
                  <a:pt x="0" y="0"/>
                </a:moveTo>
                <a:lnTo>
                  <a:pt x="308975" y="0"/>
                </a:lnTo>
                <a:lnTo>
                  <a:pt x="308975" y="298162"/>
                </a:lnTo>
                <a:lnTo>
                  <a:pt x="0" y="29816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4" name="Freeform 14"/>
          <p:cNvSpPr/>
          <p:nvPr/>
        </p:nvSpPr>
        <p:spPr>
          <a:xfrm>
            <a:off x="652214" y="7442898"/>
            <a:ext cx="308975" cy="298161"/>
          </a:xfrm>
          <a:custGeom>
            <a:avLst/>
            <a:gdLst/>
            <a:ahLst/>
            <a:cxnLst/>
            <a:rect l="l" t="t" r="r" b="b"/>
            <a:pathLst>
              <a:path w="308975" h="298161">
                <a:moveTo>
                  <a:pt x="0" y="0"/>
                </a:moveTo>
                <a:lnTo>
                  <a:pt x="308975" y="0"/>
                </a:lnTo>
                <a:lnTo>
                  <a:pt x="308975" y="298161"/>
                </a:lnTo>
                <a:lnTo>
                  <a:pt x="0" y="29816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5" name="TextBox 15"/>
          <p:cNvSpPr txBox="1"/>
          <p:nvPr/>
        </p:nvSpPr>
        <p:spPr>
          <a:xfrm>
            <a:off x="1093360" y="2894537"/>
            <a:ext cx="7469814" cy="464820"/>
          </a:xfrm>
          <a:prstGeom prst="rect">
            <a:avLst/>
          </a:prstGeom>
        </p:spPr>
        <p:txBody>
          <a:bodyPr lIns="0" tIns="0" rIns="0" bIns="0" rtlCol="0" anchor="t">
            <a:spAutoFit/>
          </a:bodyPr>
          <a:lstStyle/>
          <a:p>
            <a:pPr algn="l">
              <a:lnSpc>
                <a:spcPts val="1800"/>
              </a:lnSpc>
            </a:pPr>
            <a:r>
              <a:rPr lang="en-US" sz="1800">
                <a:solidFill>
                  <a:srgbClr val="3B3677"/>
                </a:solidFill>
                <a:latin typeface="Open Sans"/>
                <a:ea typeface="Open Sans"/>
                <a:cs typeface="Open Sans"/>
                <a:sym typeface="Open Sans"/>
              </a:rPr>
              <a:t>Build foundational knowledge of Gender Based Violence (GBV), safeguarding and protection principles in conservation programming.</a:t>
            </a:r>
          </a:p>
        </p:txBody>
      </p:sp>
      <p:sp>
        <p:nvSpPr>
          <p:cNvPr id="16" name="TextBox 16"/>
          <p:cNvSpPr txBox="1"/>
          <p:nvPr/>
        </p:nvSpPr>
        <p:spPr>
          <a:xfrm>
            <a:off x="1093360" y="3634155"/>
            <a:ext cx="6693242" cy="464820"/>
          </a:xfrm>
          <a:prstGeom prst="rect">
            <a:avLst/>
          </a:prstGeom>
        </p:spPr>
        <p:txBody>
          <a:bodyPr lIns="0" tIns="0" rIns="0" bIns="0" rtlCol="0" anchor="t">
            <a:spAutoFit/>
          </a:bodyPr>
          <a:lstStyle/>
          <a:p>
            <a:pPr algn="l">
              <a:lnSpc>
                <a:spcPts val="1800"/>
              </a:lnSpc>
            </a:pPr>
            <a:r>
              <a:rPr lang="en-US" sz="1800">
                <a:solidFill>
                  <a:srgbClr val="3B3677"/>
                </a:solidFill>
                <a:latin typeface="Open Sans"/>
                <a:ea typeface="Open Sans"/>
                <a:cs typeface="Open Sans"/>
                <a:sym typeface="Open Sans"/>
              </a:rPr>
              <a:t>Strengthen understanding of how gender inequality, social exclusion, and power dynamics influence GBV risks.</a:t>
            </a:r>
          </a:p>
        </p:txBody>
      </p:sp>
      <p:sp>
        <p:nvSpPr>
          <p:cNvPr id="17" name="TextBox 17"/>
          <p:cNvSpPr txBox="1"/>
          <p:nvPr/>
        </p:nvSpPr>
        <p:spPr>
          <a:xfrm>
            <a:off x="1093360" y="4575225"/>
            <a:ext cx="8421447" cy="464820"/>
          </a:xfrm>
          <a:prstGeom prst="rect">
            <a:avLst/>
          </a:prstGeom>
        </p:spPr>
        <p:txBody>
          <a:bodyPr lIns="0" tIns="0" rIns="0" bIns="0" rtlCol="0" anchor="t">
            <a:spAutoFit/>
          </a:bodyPr>
          <a:lstStyle/>
          <a:p>
            <a:pPr algn="l">
              <a:lnSpc>
                <a:spcPts val="1800"/>
              </a:lnSpc>
            </a:pPr>
            <a:r>
              <a:rPr lang="en-US" sz="1800">
                <a:solidFill>
                  <a:srgbClr val="3B3677"/>
                </a:solidFill>
                <a:latin typeface="Open Sans"/>
                <a:ea typeface="Open Sans"/>
                <a:cs typeface="Open Sans"/>
                <a:sym typeface="Open Sans"/>
              </a:rPr>
              <a:t>Equip participants with tools to identify and mitigate GBV risks in project design, implementation, monitoring, and community engagement.</a:t>
            </a:r>
          </a:p>
        </p:txBody>
      </p:sp>
      <p:sp>
        <p:nvSpPr>
          <p:cNvPr id="18" name="TextBox 18"/>
          <p:cNvSpPr txBox="1"/>
          <p:nvPr/>
        </p:nvSpPr>
        <p:spPr>
          <a:xfrm>
            <a:off x="1093360" y="5557577"/>
            <a:ext cx="6958407" cy="464820"/>
          </a:xfrm>
          <a:prstGeom prst="rect">
            <a:avLst/>
          </a:prstGeom>
        </p:spPr>
        <p:txBody>
          <a:bodyPr lIns="0" tIns="0" rIns="0" bIns="0" rtlCol="0" anchor="t">
            <a:spAutoFit/>
          </a:bodyPr>
          <a:lstStyle/>
          <a:p>
            <a:pPr algn="l">
              <a:lnSpc>
                <a:spcPts val="1800"/>
              </a:lnSpc>
            </a:pPr>
            <a:r>
              <a:rPr lang="en-US" sz="1800">
                <a:solidFill>
                  <a:srgbClr val="3B3677"/>
                </a:solidFill>
                <a:latin typeface="Open Sans"/>
                <a:ea typeface="Open Sans"/>
                <a:cs typeface="Open Sans"/>
                <a:sym typeface="Open Sans"/>
              </a:rPr>
              <a:t>Promote survivor-centered, ethical, and culturally informed approaches to responding to disclosures and incidents.</a:t>
            </a:r>
          </a:p>
        </p:txBody>
      </p:sp>
      <p:sp>
        <p:nvSpPr>
          <p:cNvPr id="19" name="TextBox 19"/>
          <p:cNvSpPr txBox="1"/>
          <p:nvPr/>
        </p:nvSpPr>
        <p:spPr>
          <a:xfrm>
            <a:off x="1093360" y="6539928"/>
            <a:ext cx="7469814" cy="464820"/>
          </a:xfrm>
          <a:prstGeom prst="rect">
            <a:avLst/>
          </a:prstGeom>
        </p:spPr>
        <p:txBody>
          <a:bodyPr lIns="0" tIns="0" rIns="0" bIns="0" rtlCol="0" anchor="t">
            <a:spAutoFit/>
          </a:bodyPr>
          <a:lstStyle/>
          <a:p>
            <a:pPr algn="l">
              <a:lnSpc>
                <a:spcPts val="1800"/>
              </a:lnSpc>
            </a:pPr>
            <a:r>
              <a:rPr lang="en-US" sz="1800">
                <a:solidFill>
                  <a:srgbClr val="3B3677"/>
                </a:solidFill>
                <a:latin typeface="Open Sans"/>
                <a:ea typeface="Open Sans"/>
                <a:cs typeface="Open Sans"/>
                <a:sym typeface="Open Sans"/>
              </a:rPr>
              <a:t>Develop participants' facilitation and training skills to enable replication of learning within their organizations and networks.</a:t>
            </a:r>
          </a:p>
        </p:txBody>
      </p:sp>
      <p:sp>
        <p:nvSpPr>
          <p:cNvPr id="20" name="TextBox 20"/>
          <p:cNvSpPr txBox="1"/>
          <p:nvPr/>
        </p:nvSpPr>
        <p:spPr>
          <a:xfrm>
            <a:off x="1093360" y="7484189"/>
            <a:ext cx="6786602" cy="464820"/>
          </a:xfrm>
          <a:prstGeom prst="rect">
            <a:avLst/>
          </a:prstGeom>
        </p:spPr>
        <p:txBody>
          <a:bodyPr lIns="0" tIns="0" rIns="0" bIns="0" rtlCol="0" anchor="t">
            <a:spAutoFit/>
          </a:bodyPr>
          <a:lstStyle/>
          <a:p>
            <a:pPr algn="l">
              <a:lnSpc>
                <a:spcPts val="1800"/>
              </a:lnSpc>
            </a:pPr>
            <a:r>
              <a:rPr lang="en-US" sz="1800">
                <a:solidFill>
                  <a:srgbClr val="3B3677"/>
                </a:solidFill>
                <a:latin typeface="Open Sans"/>
                <a:ea typeface="Open Sans"/>
                <a:cs typeface="Open Sans"/>
                <a:sym typeface="Open Sans"/>
              </a:rPr>
              <a:t>Support action planning for integrating GBV prevention into conservation policies, systems, and field operations.</a:t>
            </a:r>
          </a:p>
        </p:txBody>
      </p:sp>
      <p:sp>
        <p:nvSpPr>
          <p:cNvPr id="21" name="TextBox 21"/>
          <p:cNvSpPr txBox="1"/>
          <p:nvPr/>
        </p:nvSpPr>
        <p:spPr>
          <a:xfrm>
            <a:off x="234612" y="9848888"/>
            <a:ext cx="8468360"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1.3 </a:t>
            </a:r>
            <a:r>
              <a:rPr lang="en-US" sz="1350" b="1">
                <a:solidFill>
                  <a:srgbClr val="6F6BA0"/>
                </a:solidFill>
                <a:latin typeface="Open Sans Bold"/>
                <a:ea typeface="Open Sans Bold"/>
                <a:cs typeface="Open Sans Bold"/>
                <a:sym typeface="Open Sans Bold"/>
              </a:rPr>
              <a:t>- Workshop Principles: Goals, Concerns, Expectations &amp; Shared Norms</a:t>
            </a:r>
          </a:p>
        </p:txBody>
      </p:sp>
      <p:sp>
        <p:nvSpPr>
          <p:cNvPr id="22" name="TextBox 22"/>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23" name="TextBox 23"/>
          <p:cNvSpPr txBox="1"/>
          <p:nvPr/>
        </p:nvSpPr>
        <p:spPr>
          <a:xfrm>
            <a:off x="541760" y="859956"/>
            <a:ext cx="6613875" cy="1173253"/>
          </a:xfrm>
          <a:prstGeom prst="rect">
            <a:avLst/>
          </a:prstGeom>
        </p:spPr>
        <p:txBody>
          <a:bodyPr lIns="0" tIns="0" rIns="0" bIns="0" rtlCol="0" anchor="t">
            <a:spAutoFit/>
          </a:bodyPr>
          <a:lstStyle/>
          <a:p>
            <a:pPr algn="l">
              <a:lnSpc>
                <a:spcPts val="9347"/>
              </a:lnSpc>
            </a:pPr>
            <a:r>
              <a:rPr lang="en-US" sz="7489">
                <a:solidFill>
                  <a:srgbClr val="1C1851"/>
                </a:solidFill>
                <a:latin typeface="WWF"/>
                <a:ea typeface="WWF"/>
                <a:cs typeface="WWF"/>
                <a:sym typeface="WWF"/>
              </a:rPr>
              <a:t>WORKSHOP OBJECTIVES</a:t>
            </a:r>
          </a:p>
        </p:txBody>
      </p:sp>
      <p:sp>
        <p:nvSpPr>
          <p:cNvPr id="24" name="TextBox 24"/>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29" name="Picture 28">
            <a:extLst>
              <a:ext uri="{FF2B5EF4-FFF2-40B4-BE49-F238E27FC236}">
                <a16:creationId xmlns:a16="http://schemas.microsoft.com/office/drawing/2014/main" id="{B8C5A797-2DFC-C430-CD4E-32A0AC48C683}"/>
              </a:ext>
            </a:extLst>
          </p:cNvPr>
          <p:cNvPicPr>
            <a:picLocks noChangeAspect="1"/>
          </p:cNvPicPr>
          <p:nvPr/>
        </p:nvPicPr>
        <p:blipFill>
          <a:blip r:embed="rId4"/>
          <a:stretch>
            <a:fillRect/>
          </a:stretch>
        </p:blipFill>
        <p:spPr>
          <a:xfrm>
            <a:off x="9508396" y="408417"/>
            <a:ext cx="8353425" cy="8867775"/>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00577A"/>
            </a:solidFill>
            <a:ln cap="sq">
              <a:noFill/>
              <a:prstDash val="solid"/>
              <a:miter/>
            </a:ln>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6" name="TextBox 6"/>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3 · GBV AND CONSERVATION</a:t>
            </a:r>
          </a:p>
        </p:txBody>
      </p:sp>
      <p:sp>
        <p:nvSpPr>
          <p:cNvPr id="7" name="TextBox 7"/>
          <p:cNvSpPr txBox="1"/>
          <p:nvPr/>
        </p:nvSpPr>
        <p:spPr>
          <a:xfrm>
            <a:off x="541760" y="859956"/>
            <a:ext cx="4012230" cy="1173253"/>
          </a:xfrm>
          <a:prstGeom prst="rect">
            <a:avLst/>
          </a:prstGeom>
        </p:spPr>
        <p:txBody>
          <a:bodyPr lIns="0" tIns="0" rIns="0" bIns="0" rtlCol="0" anchor="t">
            <a:spAutoFit/>
          </a:bodyPr>
          <a:lstStyle/>
          <a:p>
            <a:pPr algn="l">
              <a:lnSpc>
                <a:spcPts val="9347"/>
              </a:lnSpc>
            </a:pPr>
            <a:r>
              <a:rPr lang="en-US" sz="7489">
                <a:solidFill>
                  <a:srgbClr val="1C1851"/>
                </a:solidFill>
                <a:latin typeface="WWF"/>
                <a:ea typeface="WWF"/>
                <a:cs typeface="WWF"/>
                <a:sym typeface="WWF"/>
              </a:rPr>
              <a:t>DAY 3 AGENDA</a:t>
            </a:r>
          </a:p>
        </p:txBody>
      </p:sp>
      <p:sp>
        <p:nvSpPr>
          <p:cNvPr id="8" name="TextBox 8"/>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grpSp>
        <p:nvGrpSpPr>
          <p:cNvPr id="9" name="Group 9"/>
          <p:cNvGrpSpPr/>
          <p:nvPr/>
        </p:nvGrpSpPr>
        <p:grpSpPr>
          <a:xfrm>
            <a:off x="541760" y="2121153"/>
            <a:ext cx="1508683" cy="49484"/>
            <a:chOff x="0" y="0"/>
            <a:chExt cx="397349" cy="13033"/>
          </a:xfrm>
        </p:grpSpPr>
        <p:sp>
          <p:nvSpPr>
            <p:cNvPr id="10" name="Freeform 10"/>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00577A"/>
            </a:solidFill>
            <a:ln cap="sq">
              <a:noFill/>
              <a:prstDash val="solid"/>
              <a:miter/>
            </a:ln>
          </p:spPr>
        </p:sp>
        <p:sp>
          <p:nvSpPr>
            <p:cNvPr id="11" name="TextBox 11"/>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12" name="Group 12"/>
          <p:cNvGrpSpPr/>
          <p:nvPr/>
        </p:nvGrpSpPr>
        <p:grpSpPr>
          <a:xfrm>
            <a:off x="7877700" y="602630"/>
            <a:ext cx="8989206" cy="3811723"/>
            <a:chOff x="0" y="0"/>
            <a:chExt cx="18925018" cy="8024838"/>
          </a:xfrm>
        </p:grpSpPr>
        <p:sp>
          <p:nvSpPr>
            <p:cNvPr id="13" name="Freeform 13"/>
            <p:cNvSpPr/>
            <p:nvPr/>
          </p:nvSpPr>
          <p:spPr>
            <a:xfrm>
              <a:off x="0" y="0"/>
              <a:ext cx="18925056" cy="8024876"/>
            </a:xfrm>
            <a:custGeom>
              <a:avLst/>
              <a:gdLst/>
              <a:ahLst/>
              <a:cxnLst/>
              <a:rect l="l" t="t" r="r" b="b"/>
              <a:pathLst>
                <a:path w="18925056" h="8024876">
                  <a:moveTo>
                    <a:pt x="0" y="431292"/>
                  </a:moveTo>
                  <a:cubicBezTo>
                    <a:pt x="0" y="193040"/>
                    <a:pt x="169992" y="0"/>
                    <a:pt x="379798" y="0"/>
                  </a:cubicBezTo>
                  <a:lnTo>
                    <a:pt x="18545254" y="0"/>
                  </a:lnTo>
                  <a:cubicBezTo>
                    <a:pt x="18754948" y="0"/>
                    <a:pt x="18925056" y="193040"/>
                    <a:pt x="18925056" y="431292"/>
                  </a:cubicBezTo>
                  <a:lnTo>
                    <a:pt x="18925056" y="7593584"/>
                  </a:lnTo>
                  <a:cubicBezTo>
                    <a:pt x="18925056" y="7831709"/>
                    <a:pt x="18755060" y="8024876"/>
                    <a:pt x="18545254" y="8024876"/>
                  </a:cubicBezTo>
                  <a:lnTo>
                    <a:pt x="379798" y="8024876"/>
                  </a:lnTo>
                  <a:cubicBezTo>
                    <a:pt x="169992" y="8024876"/>
                    <a:pt x="0" y="7831709"/>
                    <a:pt x="0" y="7593584"/>
                  </a:cubicBezTo>
                  <a:close/>
                </a:path>
              </a:pathLst>
            </a:custGeom>
            <a:solidFill>
              <a:srgbClr val="FFFFFF"/>
            </a:solidFill>
          </p:spPr>
        </p:sp>
      </p:grpSp>
      <p:grpSp>
        <p:nvGrpSpPr>
          <p:cNvPr id="14" name="Group 14"/>
          <p:cNvGrpSpPr/>
          <p:nvPr/>
        </p:nvGrpSpPr>
        <p:grpSpPr>
          <a:xfrm>
            <a:off x="7877700" y="602630"/>
            <a:ext cx="1707019" cy="486499"/>
            <a:chOff x="0" y="0"/>
            <a:chExt cx="3593795" cy="1024230"/>
          </a:xfrm>
        </p:grpSpPr>
        <p:sp>
          <p:nvSpPr>
            <p:cNvPr id="15" name="Freeform 15"/>
            <p:cNvSpPr/>
            <p:nvPr/>
          </p:nvSpPr>
          <p:spPr>
            <a:xfrm>
              <a:off x="0" y="0"/>
              <a:ext cx="3593846" cy="1024255"/>
            </a:xfrm>
            <a:custGeom>
              <a:avLst/>
              <a:gdLst/>
              <a:ahLst/>
              <a:cxnLst/>
              <a:rect l="l" t="t" r="r" b="b"/>
              <a:pathLst>
                <a:path w="3593846" h="1024255">
                  <a:moveTo>
                    <a:pt x="0" y="0"/>
                  </a:moveTo>
                  <a:lnTo>
                    <a:pt x="3593846" y="0"/>
                  </a:lnTo>
                  <a:lnTo>
                    <a:pt x="3593846" y="1024255"/>
                  </a:lnTo>
                  <a:lnTo>
                    <a:pt x="0" y="1024255"/>
                  </a:lnTo>
                  <a:close/>
                </a:path>
              </a:pathLst>
            </a:custGeom>
            <a:solidFill>
              <a:srgbClr val="00577A"/>
            </a:solidFill>
          </p:spPr>
        </p:sp>
      </p:grpSp>
      <p:grpSp>
        <p:nvGrpSpPr>
          <p:cNvPr id="16" name="Group 16"/>
          <p:cNvGrpSpPr/>
          <p:nvPr/>
        </p:nvGrpSpPr>
        <p:grpSpPr>
          <a:xfrm>
            <a:off x="8048399" y="620963"/>
            <a:ext cx="1502177" cy="497073"/>
            <a:chOff x="0" y="0"/>
            <a:chExt cx="3162541" cy="1046491"/>
          </a:xfrm>
        </p:grpSpPr>
        <p:sp>
          <p:nvSpPr>
            <p:cNvPr id="17" name="Freeform 17"/>
            <p:cNvSpPr/>
            <p:nvPr/>
          </p:nvSpPr>
          <p:spPr>
            <a:xfrm>
              <a:off x="0" y="0"/>
              <a:ext cx="3162540" cy="1046494"/>
            </a:xfrm>
            <a:custGeom>
              <a:avLst/>
              <a:gdLst/>
              <a:ahLst/>
              <a:cxnLst/>
              <a:rect l="l" t="t" r="r" b="b"/>
              <a:pathLst>
                <a:path w="3162540" h="1046494">
                  <a:moveTo>
                    <a:pt x="0" y="0"/>
                  </a:moveTo>
                  <a:lnTo>
                    <a:pt x="3162540" y="0"/>
                  </a:lnTo>
                  <a:lnTo>
                    <a:pt x="3162540" y="1046494"/>
                  </a:lnTo>
                  <a:lnTo>
                    <a:pt x="0" y="1046494"/>
                  </a:lnTo>
                  <a:close/>
                </a:path>
              </a:pathLst>
            </a:custGeom>
            <a:blipFill>
              <a:blip r:embed="rId3">
                <a:alphaModFix amt="0"/>
              </a:blip>
              <a:stretch>
                <a:fillRect t="-23684" b="5915"/>
              </a:stretch>
            </a:blipFill>
          </p:spPr>
        </p:sp>
        <p:sp>
          <p:nvSpPr>
            <p:cNvPr id="18" name="TextBox 18"/>
            <p:cNvSpPr txBox="1"/>
            <p:nvPr/>
          </p:nvSpPr>
          <p:spPr>
            <a:xfrm>
              <a:off x="0" y="0"/>
              <a:ext cx="3162541" cy="1046491"/>
            </a:xfrm>
            <a:prstGeom prst="rect">
              <a:avLst/>
            </a:prstGeom>
          </p:spPr>
          <p:txBody>
            <a:bodyPr lIns="0" tIns="0" rIns="0" bIns="0" rtlCol="0" anchor="ctr"/>
            <a:lstStyle/>
            <a:p>
              <a:pPr algn="l">
                <a:lnSpc>
                  <a:spcPts val="2789"/>
                </a:lnSpc>
              </a:pPr>
              <a:r>
                <a:rPr lang="en-US" sz="2324">
                  <a:solidFill>
                    <a:srgbClr val="FFFFFF"/>
                  </a:solidFill>
                  <a:latin typeface="WWF"/>
                  <a:ea typeface="WWF"/>
                  <a:cs typeface="WWF"/>
                  <a:sym typeface="WWF"/>
                </a:rPr>
                <a:t>TIME</a:t>
              </a:r>
            </a:p>
          </p:txBody>
        </p:sp>
      </p:grpSp>
      <p:grpSp>
        <p:nvGrpSpPr>
          <p:cNvPr id="19" name="Group 19"/>
          <p:cNvGrpSpPr/>
          <p:nvPr/>
        </p:nvGrpSpPr>
        <p:grpSpPr>
          <a:xfrm>
            <a:off x="9584719" y="602630"/>
            <a:ext cx="1536315" cy="486499"/>
            <a:chOff x="0" y="0"/>
            <a:chExt cx="3234411" cy="1024230"/>
          </a:xfrm>
        </p:grpSpPr>
        <p:sp>
          <p:nvSpPr>
            <p:cNvPr id="20" name="Freeform 20"/>
            <p:cNvSpPr/>
            <p:nvPr/>
          </p:nvSpPr>
          <p:spPr>
            <a:xfrm>
              <a:off x="0" y="0"/>
              <a:ext cx="3234436" cy="1024255"/>
            </a:xfrm>
            <a:custGeom>
              <a:avLst/>
              <a:gdLst/>
              <a:ahLst/>
              <a:cxnLst/>
              <a:rect l="l" t="t" r="r" b="b"/>
              <a:pathLst>
                <a:path w="3234436" h="1024255">
                  <a:moveTo>
                    <a:pt x="0" y="0"/>
                  </a:moveTo>
                  <a:lnTo>
                    <a:pt x="3234436" y="0"/>
                  </a:lnTo>
                  <a:lnTo>
                    <a:pt x="3234436" y="1024255"/>
                  </a:lnTo>
                  <a:lnTo>
                    <a:pt x="0" y="1024255"/>
                  </a:lnTo>
                  <a:close/>
                </a:path>
              </a:pathLst>
            </a:custGeom>
            <a:solidFill>
              <a:srgbClr val="00577A"/>
            </a:solidFill>
          </p:spPr>
        </p:sp>
      </p:grpSp>
      <p:grpSp>
        <p:nvGrpSpPr>
          <p:cNvPr id="21" name="Group 21"/>
          <p:cNvGrpSpPr/>
          <p:nvPr/>
        </p:nvGrpSpPr>
        <p:grpSpPr>
          <a:xfrm>
            <a:off x="9755418" y="620963"/>
            <a:ext cx="1331473" cy="497073"/>
            <a:chOff x="0" y="0"/>
            <a:chExt cx="2803157" cy="1046491"/>
          </a:xfrm>
        </p:grpSpPr>
        <p:sp>
          <p:nvSpPr>
            <p:cNvPr id="22" name="Freeform 22"/>
            <p:cNvSpPr/>
            <p:nvPr/>
          </p:nvSpPr>
          <p:spPr>
            <a:xfrm>
              <a:off x="0" y="0"/>
              <a:ext cx="2803161" cy="1046494"/>
            </a:xfrm>
            <a:custGeom>
              <a:avLst/>
              <a:gdLst/>
              <a:ahLst/>
              <a:cxnLst/>
              <a:rect l="l" t="t" r="r" b="b"/>
              <a:pathLst>
                <a:path w="2803161" h="1046494">
                  <a:moveTo>
                    <a:pt x="0" y="0"/>
                  </a:moveTo>
                  <a:lnTo>
                    <a:pt x="2803161" y="0"/>
                  </a:lnTo>
                  <a:lnTo>
                    <a:pt x="2803161" y="1046494"/>
                  </a:lnTo>
                  <a:lnTo>
                    <a:pt x="0" y="1046494"/>
                  </a:lnTo>
                  <a:close/>
                </a:path>
              </a:pathLst>
            </a:custGeom>
            <a:blipFill>
              <a:blip r:embed="rId3">
                <a:alphaModFix amt="0"/>
              </a:blip>
              <a:stretch>
                <a:fillRect t="-16993" b="12607"/>
              </a:stretch>
            </a:blipFill>
          </p:spPr>
        </p:sp>
        <p:sp>
          <p:nvSpPr>
            <p:cNvPr id="23" name="TextBox 23"/>
            <p:cNvSpPr txBox="1"/>
            <p:nvPr/>
          </p:nvSpPr>
          <p:spPr>
            <a:xfrm>
              <a:off x="0" y="0"/>
              <a:ext cx="2803157" cy="1046491"/>
            </a:xfrm>
            <a:prstGeom prst="rect">
              <a:avLst/>
            </a:prstGeom>
          </p:spPr>
          <p:txBody>
            <a:bodyPr lIns="0" tIns="0" rIns="0" bIns="0" rtlCol="0" anchor="ctr"/>
            <a:lstStyle/>
            <a:p>
              <a:pPr algn="l">
                <a:lnSpc>
                  <a:spcPts val="2789"/>
                </a:lnSpc>
              </a:pPr>
              <a:r>
                <a:rPr lang="en-US" sz="2324">
                  <a:solidFill>
                    <a:srgbClr val="FFFFFF"/>
                  </a:solidFill>
                  <a:latin typeface="WWF"/>
                  <a:ea typeface="WWF"/>
                  <a:cs typeface="WWF"/>
                  <a:sym typeface="WWF"/>
                </a:rPr>
                <a:t>ACTIVITY</a:t>
              </a:r>
            </a:p>
          </p:txBody>
        </p:sp>
      </p:grpSp>
      <p:grpSp>
        <p:nvGrpSpPr>
          <p:cNvPr id="24" name="Group 24"/>
          <p:cNvGrpSpPr/>
          <p:nvPr/>
        </p:nvGrpSpPr>
        <p:grpSpPr>
          <a:xfrm>
            <a:off x="11121034" y="602630"/>
            <a:ext cx="5745872" cy="486499"/>
            <a:chOff x="0" y="0"/>
            <a:chExt cx="12096813" cy="1024230"/>
          </a:xfrm>
        </p:grpSpPr>
        <p:sp>
          <p:nvSpPr>
            <p:cNvPr id="25" name="Freeform 25"/>
            <p:cNvSpPr/>
            <p:nvPr/>
          </p:nvSpPr>
          <p:spPr>
            <a:xfrm>
              <a:off x="0" y="0"/>
              <a:ext cx="12096792" cy="1024255"/>
            </a:xfrm>
            <a:custGeom>
              <a:avLst/>
              <a:gdLst/>
              <a:ahLst/>
              <a:cxnLst/>
              <a:rect l="l" t="t" r="r" b="b"/>
              <a:pathLst>
                <a:path w="12096792" h="1024255">
                  <a:moveTo>
                    <a:pt x="0" y="0"/>
                  </a:moveTo>
                  <a:lnTo>
                    <a:pt x="12096792" y="0"/>
                  </a:lnTo>
                  <a:lnTo>
                    <a:pt x="12096792" y="1024255"/>
                  </a:lnTo>
                  <a:lnTo>
                    <a:pt x="0" y="1024255"/>
                  </a:lnTo>
                  <a:close/>
                </a:path>
              </a:pathLst>
            </a:custGeom>
            <a:solidFill>
              <a:srgbClr val="00577A"/>
            </a:solidFill>
          </p:spPr>
        </p:sp>
      </p:grpSp>
      <p:grpSp>
        <p:nvGrpSpPr>
          <p:cNvPr id="26" name="Group 26"/>
          <p:cNvGrpSpPr/>
          <p:nvPr/>
        </p:nvGrpSpPr>
        <p:grpSpPr>
          <a:xfrm>
            <a:off x="11291738" y="620963"/>
            <a:ext cx="2744177" cy="497073"/>
            <a:chOff x="0" y="0"/>
            <a:chExt cx="5777330" cy="1046491"/>
          </a:xfrm>
        </p:grpSpPr>
        <p:sp>
          <p:nvSpPr>
            <p:cNvPr id="27" name="Freeform 27"/>
            <p:cNvSpPr/>
            <p:nvPr/>
          </p:nvSpPr>
          <p:spPr>
            <a:xfrm>
              <a:off x="0" y="0"/>
              <a:ext cx="5777333" cy="1046494"/>
            </a:xfrm>
            <a:custGeom>
              <a:avLst/>
              <a:gdLst/>
              <a:ahLst/>
              <a:cxnLst/>
              <a:rect l="l" t="t" r="r" b="b"/>
              <a:pathLst>
                <a:path w="5777333" h="1046494">
                  <a:moveTo>
                    <a:pt x="0" y="0"/>
                  </a:moveTo>
                  <a:lnTo>
                    <a:pt x="5777333" y="0"/>
                  </a:lnTo>
                  <a:lnTo>
                    <a:pt x="5777333" y="1046494"/>
                  </a:lnTo>
                  <a:lnTo>
                    <a:pt x="0" y="1046494"/>
                  </a:lnTo>
                  <a:close/>
                </a:path>
              </a:pathLst>
            </a:custGeom>
            <a:blipFill>
              <a:blip r:embed="rId3">
                <a:alphaModFix amt="0"/>
              </a:blip>
              <a:stretch>
                <a:fillRect t="-232617" r="-148969" b="-203016"/>
              </a:stretch>
            </a:blipFill>
          </p:spPr>
        </p:sp>
        <p:sp>
          <p:nvSpPr>
            <p:cNvPr id="28" name="TextBox 28"/>
            <p:cNvSpPr txBox="1"/>
            <p:nvPr/>
          </p:nvSpPr>
          <p:spPr>
            <a:xfrm>
              <a:off x="0" y="0"/>
              <a:ext cx="5777330" cy="1046491"/>
            </a:xfrm>
            <a:prstGeom prst="rect">
              <a:avLst/>
            </a:prstGeom>
          </p:spPr>
          <p:txBody>
            <a:bodyPr lIns="0" tIns="0" rIns="0" bIns="0" rtlCol="0" anchor="ctr"/>
            <a:lstStyle/>
            <a:p>
              <a:pPr algn="l">
                <a:lnSpc>
                  <a:spcPts val="2789"/>
                </a:lnSpc>
              </a:pPr>
              <a:r>
                <a:rPr lang="en-US" sz="2324">
                  <a:solidFill>
                    <a:srgbClr val="FFFFFF"/>
                  </a:solidFill>
                  <a:latin typeface="WWF"/>
                  <a:ea typeface="WWF"/>
                  <a:cs typeface="WWF"/>
                  <a:sym typeface="WWF"/>
                </a:rPr>
                <a:t>NOTES</a:t>
              </a:r>
            </a:p>
          </p:txBody>
        </p:sp>
      </p:grpSp>
      <p:grpSp>
        <p:nvGrpSpPr>
          <p:cNvPr id="29" name="Group 29"/>
          <p:cNvGrpSpPr/>
          <p:nvPr/>
        </p:nvGrpSpPr>
        <p:grpSpPr>
          <a:xfrm>
            <a:off x="7877700" y="1089129"/>
            <a:ext cx="1707019" cy="17072"/>
            <a:chOff x="0" y="0"/>
            <a:chExt cx="3593795" cy="35941"/>
          </a:xfrm>
        </p:grpSpPr>
        <p:sp>
          <p:nvSpPr>
            <p:cNvPr id="30" name="Freeform 30"/>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31" name="TextBox 31"/>
          <p:cNvSpPr txBox="1"/>
          <p:nvPr/>
        </p:nvSpPr>
        <p:spPr>
          <a:xfrm>
            <a:off x="8064487" y="1112385"/>
            <a:ext cx="1470007" cy="384953"/>
          </a:xfrm>
          <a:prstGeom prst="rect">
            <a:avLst/>
          </a:prstGeom>
        </p:spPr>
        <p:txBody>
          <a:bodyPr lIns="0" tIns="0" rIns="0" bIns="0" rtlCol="0" anchor="t">
            <a:spAutoFit/>
          </a:bodyPr>
          <a:lstStyle/>
          <a:p>
            <a:pPr algn="l">
              <a:lnSpc>
                <a:spcPts val="3314"/>
              </a:lnSpc>
            </a:pPr>
            <a:r>
              <a:rPr lang="en-US" sz="1972">
                <a:solidFill>
                  <a:srgbClr val="1C1851"/>
                </a:solidFill>
                <a:latin typeface="WWF"/>
                <a:ea typeface="WWF"/>
                <a:cs typeface="WWF"/>
                <a:sym typeface="WWF"/>
              </a:rPr>
              <a:t>9.00</a:t>
            </a:r>
          </a:p>
        </p:txBody>
      </p:sp>
      <p:grpSp>
        <p:nvGrpSpPr>
          <p:cNvPr id="32" name="Group 32"/>
          <p:cNvGrpSpPr/>
          <p:nvPr/>
        </p:nvGrpSpPr>
        <p:grpSpPr>
          <a:xfrm>
            <a:off x="9584719" y="1089129"/>
            <a:ext cx="1536315" cy="17072"/>
            <a:chOff x="0" y="0"/>
            <a:chExt cx="3234411" cy="35941"/>
          </a:xfrm>
        </p:grpSpPr>
        <p:sp>
          <p:nvSpPr>
            <p:cNvPr id="33" name="Freeform 33"/>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34" name="Group 34"/>
          <p:cNvGrpSpPr/>
          <p:nvPr/>
        </p:nvGrpSpPr>
        <p:grpSpPr>
          <a:xfrm>
            <a:off x="11121034" y="1089129"/>
            <a:ext cx="5745872" cy="17072"/>
            <a:chOff x="0" y="0"/>
            <a:chExt cx="12096813" cy="35941"/>
          </a:xfrm>
        </p:grpSpPr>
        <p:sp>
          <p:nvSpPr>
            <p:cNvPr id="35" name="Freeform 35"/>
            <p:cNvSpPr/>
            <p:nvPr/>
          </p:nvSpPr>
          <p:spPr>
            <a:xfrm>
              <a:off x="0" y="0"/>
              <a:ext cx="12096792" cy="35941"/>
            </a:xfrm>
            <a:custGeom>
              <a:avLst/>
              <a:gdLst/>
              <a:ahLst/>
              <a:cxnLst/>
              <a:rect l="l" t="t" r="r" b="b"/>
              <a:pathLst>
                <a:path w="12096792" h="35941">
                  <a:moveTo>
                    <a:pt x="0" y="0"/>
                  </a:moveTo>
                  <a:lnTo>
                    <a:pt x="12096792" y="0"/>
                  </a:lnTo>
                  <a:lnTo>
                    <a:pt x="12096792" y="35941"/>
                  </a:lnTo>
                  <a:lnTo>
                    <a:pt x="0" y="35941"/>
                  </a:lnTo>
                  <a:close/>
                </a:path>
              </a:pathLst>
            </a:custGeom>
            <a:solidFill>
              <a:srgbClr val="E6E2F0"/>
            </a:solidFill>
          </p:spPr>
        </p:sp>
      </p:grpSp>
      <p:sp>
        <p:nvSpPr>
          <p:cNvPr id="36" name="TextBox 36"/>
          <p:cNvSpPr txBox="1"/>
          <p:nvPr/>
        </p:nvSpPr>
        <p:spPr>
          <a:xfrm>
            <a:off x="11307821" y="1121910"/>
            <a:ext cx="3782310" cy="339160"/>
          </a:xfrm>
          <a:prstGeom prst="rect">
            <a:avLst/>
          </a:prstGeom>
        </p:spPr>
        <p:txBody>
          <a:bodyPr lIns="0" tIns="0" rIns="0" bIns="0" rtlCol="0" anchor="t">
            <a:spAutoFit/>
          </a:bodyPr>
          <a:lstStyle/>
          <a:p>
            <a:pPr algn="l">
              <a:lnSpc>
                <a:spcPts val="2824"/>
              </a:lnSpc>
            </a:pPr>
            <a:r>
              <a:rPr lang="en-US" sz="1681">
                <a:solidFill>
                  <a:srgbClr val="1C1851"/>
                </a:solidFill>
                <a:latin typeface="Open Sans"/>
                <a:ea typeface="Open Sans"/>
                <a:cs typeface="Open Sans"/>
                <a:sym typeface="Open Sans"/>
              </a:rPr>
              <a:t>Recap of Day 2</a:t>
            </a:r>
          </a:p>
        </p:txBody>
      </p:sp>
      <p:grpSp>
        <p:nvGrpSpPr>
          <p:cNvPr id="37" name="Group 37"/>
          <p:cNvGrpSpPr/>
          <p:nvPr/>
        </p:nvGrpSpPr>
        <p:grpSpPr>
          <a:xfrm>
            <a:off x="7877700" y="1575628"/>
            <a:ext cx="1707019" cy="17072"/>
            <a:chOff x="0" y="0"/>
            <a:chExt cx="3593795" cy="35941"/>
          </a:xfrm>
        </p:grpSpPr>
        <p:sp>
          <p:nvSpPr>
            <p:cNvPr id="38" name="Freeform 38"/>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39" name="TextBox 39"/>
          <p:cNvSpPr txBox="1"/>
          <p:nvPr/>
        </p:nvSpPr>
        <p:spPr>
          <a:xfrm>
            <a:off x="8064487" y="1598884"/>
            <a:ext cx="1470007" cy="384953"/>
          </a:xfrm>
          <a:prstGeom prst="rect">
            <a:avLst/>
          </a:prstGeom>
        </p:spPr>
        <p:txBody>
          <a:bodyPr lIns="0" tIns="0" rIns="0" bIns="0" rtlCol="0" anchor="t">
            <a:spAutoFit/>
          </a:bodyPr>
          <a:lstStyle/>
          <a:p>
            <a:pPr algn="l">
              <a:lnSpc>
                <a:spcPts val="3314"/>
              </a:lnSpc>
            </a:pPr>
            <a:r>
              <a:rPr lang="en-US" sz="1972">
                <a:solidFill>
                  <a:srgbClr val="1C1851"/>
                </a:solidFill>
                <a:latin typeface="WWF"/>
                <a:ea typeface="WWF"/>
                <a:cs typeface="WWF"/>
                <a:sym typeface="WWF"/>
              </a:rPr>
              <a:t>9.30</a:t>
            </a:r>
          </a:p>
        </p:txBody>
      </p:sp>
      <p:grpSp>
        <p:nvGrpSpPr>
          <p:cNvPr id="40" name="Group 40"/>
          <p:cNvGrpSpPr/>
          <p:nvPr/>
        </p:nvGrpSpPr>
        <p:grpSpPr>
          <a:xfrm>
            <a:off x="9584719" y="1575628"/>
            <a:ext cx="1536315" cy="17072"/>
            <a:chOff x="0" y="0"/>
            <a:chExt cx="3234411" cy="35941"/>
          </a:xfrm>
        </p:grpSpPr>
        <p:sp>
          <p:nvSpPr>
            <p:cNvPr id="41" name="Freeform 41"/>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42" name="TextBox 42"/>
          <p:cNvSpPr txBox="1"/>
          <p:nvPr/>
        </p:nvSpPr>
        <p:spPr>
          <a:xfrm>
            <a:off x="9771506" y="1598884"/>
            <a:ext cx="1299302" cy="384953"/>
          </a:xfrm>
          <a:prstGeom prst="rect">
            <a:avLst/>
          </a:prstGeom>
        </p:spPr>
        <p:txBody>
          <a:bodyPr lIns="0" tIns="0" rIns="0" bIns="0" rtlCol="0" anchor="t">
            <a:spAutoFit/>
          </a:bodyPr>
          <a:lstStyle/>
          <a:p>
            <a:pPr algn="l">
              <a:lnSpc>
                <a:spcPts val="3314"/>
              </a:lnSpc>
            </a:pPr>
            <a:r>
              <a:rPr lang="en-US" sz="1972">
                <a:solidFill>
                  <a:srgbClr val="1C4A97"/>
                </a:solidFill>
                <a:latin typeface="WWF"/>
                <a:ea typeface="WWF"/>
                <a:cs typeface="WWF"/>
                <a:sym typeface="WWF"/>
              </a:rPr>
              <a:t>3.1</a:t>
            </a:r>
          </a:p>
        </p:txBody>
      </p:sp>
      <p:grpSp>
        <p:nvGrpSpPr>
          <p:cNvPr id="43" name="Group 43"/>
          <p:cNvGrpSpPr/>
          <p:nvPr/>
        </p:nvGrpSpPr>
        <p:grpSpPr>
          <a:xfrm>
            <a:off x="11121034" y="1575628"/>
            <a:ext cx="5745872" cy="17072"/>
            <a:chOff x="0" y="0"/>
            <a:chExt cx="12096813" cy="35941"/>
          </a:xfrm>
        </p:grpSpPr>
        <p:sp>
          <p:nvSpPr>
            <p:cNvPr id="44" name="Freeform 44"/>
            <p:cNvSpPr/>
            <p:nvPr/>
          </p:nvSpPr>
          <p:spPr>
            <a:xfrm>
              <a:off x="0" y="0"/>
              <a:ext cx="12096792" cy="35941"/>
            </a:xfrm>
            <a:custGeom>
              <a:avLst/>
              <a:gdLst/>
              <a:ahLst/>
              <a:cxnLst/>
              <a:rect l="l" t="t" r="r" b="b"/>
              <a:pathLst>
                <a:path w="12096792" h="35941">
                  <a:moveTo>
                    <a:pt x="0" y="0"/>
                  </a:moveTo>
                  <a:lnTo>
                    <a:pt x="12096792" y="0"/>
                  </a:lnTo>
                  <a:lnTo>
                    <a:pt x="12096792" y="35941"/>
                  </a:lnTo>
                  <a:lnTo>
                    <a:pt x="0" y="35941"/>
                  </a:lnTo>
                  <a:close/>
                </a:path>
              </a:pathLst>
            </a:custGeom>
            <a:solidFill>
              <a:srgbClr val="E6E2F0"/>
            </a:solidFill>
          </p:spPr>
        </p:sp>
      </p:grpSp>
      <p:sp>
        <p:nvSpPr>
          <p:cNvPr id="45" name="TextBox 45"/>
          <p:cNvSpPr txBox="1"/>
          <p:nvPr/>
        </p:nvSpPr>
        <p:spPr>
          <a:xfrm>
            <a:off x="11307821" y="1608409"/>
            <a:ext cx="3782310" cy="339160"/>
          </a:xfrm>
          <a:prstGeom prst="rect">
            <a:avLst/>
          </a:prstGeom>
        </p:spPr>
        <p:txBody>
          <a:bodyPr lIns="0" tIns="0" rIns="0" bIns="0" rtlCol="0" anchor="t">
            <a:spAutoFit/>
          </a:bodyPr>
          <a:lstStyle/>
          <a:p>
            <a:pPr algn="l">
              <a:lnSpc>
                <a:spcPts val="2824"/>
              </a:lnSpc>
            </a:pPr>
            <a:r>
              <a:rPr lang="en-US" sz="1681">
                <a:solidFill>
                  <a:srgbClr val="1C1851"/>
                </a:solidFill>
                <a:latin typeface="Open Sans"/>
                <a:ea typeface="Open Sans"/>
                <a:cs typeface="Open Sans"/>
                <a:sym typeface="Open Sans"/>
              </a:rPr>
              <a:t>GBV and Gendered Climate Mapping</a:t>
            </a:r>
          </a:p>
        </p:txBody>
      </p:sp>
      <p:grpSp>
        <p:nvGrpSpPr>
          <p:cNvPr id="46" name="Group 46"/>
          <p:cNvGrpSpPr/>
          <p:nvPr/>
        </p:nvGrpSpPr>
        <p:grpSpPr>
          <a:xfrm>
            <a:off x="7877700" y="2062128"/>
            <a:ext cx="1707019" cy="450625"/>
            <a:chOff x="0" y="0"/>
            <a:chExt cx="3593795" cy="948703"/>
          </a:xfrm>
        </p:grpSpPr>
        <p:sp>
          <p:nvSpPr>
            <p:cNvPr id="47" name="Freeform 47"/>
            <p:cNvSpPr/>
            <p:nvPr/>
          </p:nvSpPr>
          <p:spPr>
            <a:xfrm>
              <a:off x="0" y="0"/>
              <a:ext cx="3593846" cy="948690"/>
            </a:xfrm>
            <a:custGeom>
              <a:avLst/>
              <a:gdLst/>
              <a:ahLst/>
              <a:cxnLst/>
              <a:rect l="l" t="t" r="r" b="b"/>
              <a:pathLst>
                <a:path w="3593846" h="948690">
                  <a:moveTo>
                    <a:pt x="0" y="0"/>
                  </a:moveTo>
                  <a:lnTo>
                    <a:pt x="3593846" y="0"/>
                  </a:lnTo>
                  <a:lnTo>
                    <a:pt x="3593846" y="948690"/>
                  </a:lnTo>
                  <a:lnTo>
                    <a:pt x="0" y="948690"/>
                  </a:lnTo>
                  <a:close/>
                </a:path>
              </a:pathLst>
            </a:custGeom>
            <a:solidFill>
              <a:srgbClr val="000000">
                <a:alpha val="0"/>
              </a:srgbClr>
            </a:solidFill>
          </p:spPr>
        </p:sp>
      </p:grpSp>
      <p:grpSp>
        <p:nvGrpSpPr>
          <p:cNvPr id="48" name="Group 48"/>
          <p:cNvGrpSpPr/>
          <p:nvPr/>
        </p:nvGrpSpPr>
        <p:grpSpPr>
          <a:xfrm>
            <a:off x="7877700" y="2062128"/>
            <a:ext cx="1707019" cy="17072"/>
            <a:chOff x="0" y="0"/>
            <a:chExt cx="3593795" cy="35941"/>
          </a:xfrm>
        </p:grpSpPr>
        <p:sp>
          <p:nvSpPr>
            <p:cNvPr id="49" name="Freeform 49"/>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50" name="TextBox 50"/>
          <p:cNvSpPr txBox="1"/>
          <p:nvPr/>
        </p:nvSpPr>
        <p:spPr>
          <a:xfrm>
            <a:off x="8064487" y="2055877"/>
            <a:ext cx="1470007" cy="384953"/>
          </a:xfrm>
          <a:prstGeom prst="rect">
            <a:avLst/>
          </a:prstGeom>
        </p:spPr>
        <p:txBody>
          <a:bodyPr lIns="0" tIns="0" rIns="0" bIns="0" rtlCol="0" anchor="t">
            <a:spAutoFit/>
          </a:bodyPr>
          <a:lstStyle/>
          <a:p>
            <a:pPr algn="l">
              <a:lnSpc>
                <a:spcPts val="3314"/>
              </a:lnSpc>
            </a:pPr>
            <a:r>
              <a:rPr lang="en-US" sz="1972">
                <a:solidFill>
                  <a:srgbClr val="00577A"/>
                </a:solidFill>
                <a:latin typeface="WWF"/>
                <a:ea typeface="WWF"/>
                <a:cs typeface="WWF"/>
                <a:sym typeface="WWF"/>
              </a:rPr>
              <a:t>10.30</a:t>
            </a:r>
          </a:p>
        </p:txBody>
      </p:sp>
      <p:grpSp>
        <p:nvGrpSpPr>
          <p:cNvPr id="51" name="Group 51"/>
          <p:cNvGrpSpPr/>
          <p:nvPr/>
        </p:nvGrpSpPr>
        <p:grpSpPr>
          <a:xfrm>
            <a:off x="9584719" y="2062128"/>
            <a:ext cx="1536315" cy="450625"/>
            <a:chOff x="0" y="0"/>
            <a:chExt cx="3234411" cy="948703"/>
          </a:xfrm>
        </p:grpSpPr>
        <p:sp>
          <p:nvSpPr>
            <p:cNvPr id="52" name="Freeform 52"/>
            <p:cNvSpPr/>
            <p:nvPr/>
          </p:nvSpPr>
          <p:spPr>
            <a:xfrm>
              <a:off x="0" y="0"/>
              <a:ext cx="3234436" cy="948690"/>
            </a:xfrm>
            <a:custGeom>
              <a:avLst/>
              <a:gdLst/>
              <a:ahLst/>
              <a:cxnLst/>
              <a:rect l="l" t="t" r="r" b="b"/>
              <a:pathLst>
                <a:path w="3234436" h="948690">
                  <a:moveTo>
                    <a:pt x="0" y="0"/>
                  </a:moveTo>
                  <a:lnTo>
                    <a:pt x="3234436" y="0"/>
                  </a:lnTo>
                  <a:lnTo>
                    <a:pt x="3234436" y="948690"/>
                  </a:lnTo>
                  <a:lnTo>
                    <a:pt x="0" y="948690"/>
                  </a:lnTo>
                  <a:close/>
                </a:path>
              </a:pathLst>
            </a:custGeom>
            <a:solidFill>
              <a:srgbClr val="000000">
                <a:alpha val="0"/>
              </a:srgbClr>
            </a:solidFill>
          </p:spPr>
        </p:sp>
      </p:grpSp>
      <p:grpSp>
        <p:nvGrpSpPr>
          <p:cNvPr id="53" name="Group 53"/>
          <p:cNvGrpSpPr/>
          <p:nvPr/>
        </p:nvGrpSpPr>
        <p:grpSpPr>
          <a:xfrm>
            <a:off x="9584719" y="2062128"/>
            <a:ext cx="1536315" cy="17072"/>
            <a:chOff x="0" y="0"/>
            <a:chExt cx="3234411" cy="35941"/>
          </a:xfrm>
        </p:grpSpPr>
        <p:sp>
          <p:nvSpPr>
            <p:cNvPr id="54" name="Freeform 54"/>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55" name="Group 55"/>
          <p:cNvGrpSpPr/>
          <p:nvPr/>
        </p:nvGrpSpPr>
        <p:grpSpPr>
          <a:xfrm>
            <a:off x="11121034" y="2062128"/>
            <a:ext cx="5745872" cy="450625"/>
            <a:chOff x="0" y="0"/>
            <a:chExt cx="12096813" cy="948703"/>
          </a:xfrm>
        </p:grpSpPr>
        <p:sp>
          <p:nvSpPr>
            <p:cNvPr id="56" name="Freeform 56"/>
            <p:cNvSpPr/>
            <p:nvPr/>
          </p:nvSpPr>
          <p:spPr>
            <a:xfrm>
              <a:off x="0" y="0"/>
              <a:ext cx="12096792" cy="948690"/>
            </a:xfrm>
            <a:custGeom>
              <a:avLst/>
              <a:gdLst/>
              <a:ahLst/>
              <a:cxnLst/>
              <a:rect l="l" t="t" r="r" b="b"/>
              <a:pathLst>
                <a:path w="12096792" h="948690">
                  <a:moveTo>
                    <a:pt x="0" y="0"/>
                  </a:moveTo>
                  <a:lnTo>
                    <a:pt x="12096792" y="0"/>
                  </a:lnTo>
                  <a:lnTo>
                    <a:pt x="12096792" y="948690"/>
                  </a:lnTo>
                  <a:lnTo>
                    <a:pt x="0" y="948690"/>
                  </a:lnTo>
                  <a:close/>
                </a:path>
              </a:pathLst>
            </a:custGeom>
            <a:solidFill>
              <a:srgbClr val="000000">
                <a:alpha val="0"/>
              </a:srgbClr>
            </a:solidFill>
          </p:spPr>
        </p:sp>
      </p:grpSp>
      <p:grpSp>
        <p:nvGrpSpPr>
          <p:cNvPr id="57" name="Group 57"/>
          <p:cNvGrpSpPr/>
          <p:nvPr/>
        </p:nvGrpSpPr>
        <p:grpSpPr>
          <a:xfrm>
            <a:off x="11121034" y="2062128"/>
            <a:ext cx="5745872" cy="17072"/>
            <a:chOff x="0" y="0"/>
            <a:chExt cx="12096813" cy="35941"/>
          </a:xfrm>
        </p:grpSpPr>
        <p:sp>
          <p:nvSpPr>
            <p:cNvPr id="58" name="Freeform 58"/>
            <p:cNvSpPr/>
            <p:nvPr/>
          </p:nvSpPr>
          <p:spPr>
            <a:xfrm>
              <a:off x="0" y="0"/>
              <a:ext cx="12096792" cy="35941"/>
            </a:xfrm>
            <a:custGeom>
              <a:avLst/>
              <a:gdLst/>
              <a:ahLst/>
              <a:cxnLst/>
              <a:rect l="l" t="t" r="r" b="b"/>
              <a:pathLst>
                <a:path w="12096792" h="35941">
                  <a:moveTo>
                    <a:pt x="0" y="0"/>
                  </a:moveTo>
                  <a:lnTo>
                    <a:pt x="12096792" y="0"/>
                  </a:lnTo>
                  <a:lnTo>
                    <a:pt x="12096792" y="35941"/>
                  </a:lnTo>
                  <a:lnTo>
                    <a:pt x="0" y="35941"/>
                  </a:lnTo>
                  <a:close/>
                </a:path>
              </a:pathLst>
            </a:custGeom>
            <a:solidFill>
              <a:srgbClr val="E6E2F0"/>
            </a:solidFill>
          </p:spPr>
        </p:sp>
      </p:grpSp>
      <p:sp>
        <p:nvSpPr>
          <p:cNvPr id="59" name="TextBox 59"/>
          <p:cNvSpPr txBox="1"/>
          <p:nvPr/>
        </p:nvSpPr>
        <p:spPr>
          <a:xfrm>
            <a:off x="11307821" y="2055877"/>
            <a:ext cx="3782310" cy="384953"/>
          </a:xfrm>
          <a:prstGeom prst="rect">
            <a:avLst/>
          </a:prstGeom>
        </p:spPr>
        <p:txBody>
          <a:bodyPr lIns="0" tIns="0" rIns="0" bIns="0" rtlCol="0" anchor="t">
            <a:spAutoFit/>
          </a:bodyPr>
          <a:lstStyle/>
          <a:p>
            <a:pPr algn="l">
              <a:lnSpc>
                <a:spcPts val="3314"/>
              </a:lnSpc>
            </a:pPr>
            <a:r>
              <a:rPr lang="en-US" sz="1972">
                <a:solidFill>
                  <a:srgbClr val="00577A"/>
                </a:solidFill>
                <a:latin typeface="WWF"/>
                <a:ea typeface="WWF"/>
                <a:cs typeface="WWF"/>
                <a:sym typeface="WWF"/>
              </a:rPr>
              <a:t>BREAK</a:t>
            </a:r>
          </a:p>
        </p:txBody>
      </p:sp>
      <p:grpSp>
        <p:nvGrpSpPr>
          <p:cNvPr id="60" name="Group 60"/>
          <p:cNvGrpSpPr/>
          <p:nvPr/>
        </p:nvGrpSpPr>
        <p:grpSpPr>
          <a:xfrm>
            <a:off x="7877700" y="2512753"/>
            <a:ext cx="1707019" cy="17072"/>
            <a:chOff x="0" y="0"/>
            <a:chExt cx="3593795" cy="35941"/>
          </a:xfrm>
        </p:grpSpPr>
        <p:sp>
          <p:nvSpPr>
            <p:cNvPr id="61" name="Freeform 6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62" name="TextBox 62"/>
          <p:cNvSpPr txBox="1"/>
          <p:nvPr/>
        </p:nvSpPr>
        <p:spPr>
          <a:xfrm>
            <a:off x="8064487" y="2536015"/>
            <a:ext cx="1470007" cy="384953"/>
          </a:xfrm>
          <a:prstGeom prst="rect">
            <a:avLst/>
          </a:prstGeom>
        </p:spPr>
        <p:txBody>
          <a:bodyPr lIns="0" tIns="0" rIns="0" bIns="0" rtlCol="0" anchor="t">
            <a:spAutoFit/>
          </a:bodyPr>
          <a:lstStyle/>
          <a:p>
            <a:pPr algn="l">
              <a:lnSpc>
                <a:spcPts val="3314"/>
              </a:lnSpc>
            </a:pPr>
            <a:r>
              <a:rPr lang="en-US" sz="1972">
                <a:solidFill>
                  <a:srgbClr val="1C1851"/>
                </a:solidFill>
                <a:latin typeface="WWF"/>
                <a:ea typeface="WWF"/>
                <a:cs typeface="WWF"/>
                <a:sym typeface="WWF"/>
              </a:rPr>
              <a:t>10.45</a:t>
            </a:r>
          </a:p>
        </p:txBody>
      </p:sp>
      <p:grpSp>
        <p:nvGrpSpPr>
          <p:cNvPr id="63" name="Group 63"/>
          <p:cNvGrpSpPr/>
          <p:nvPr/>
        </p:nvGrpSpPr>
        <p:grpSpPr>
          <a:xfrm>
            <a:off x="9584719" y="2512753"/>
            <a:ext cx="1536315" cy="17072"/>
            <a:chOff x="0" y="0"/>
            <a:chExt cx="3234411" cy="35941"/>
          </a:xfrm>
        </p:grpSpPr>
        <p:sp>
          <p:nvSpPr>
            <p:cNvPr id="64" name="Freeform 64"/>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65" name="TextBox 65"/>
          <p:cNvSpPr txBox="1"/>
          <p:nvPr/>
        </p:nvSpPr>
        <p:spPr>
          <a:xfrm>
            <a:off x="9771506" y="2536015"/>
            <a:ext cx="1299302" cy="384953"/>
          </a:xfrm>
          <a:prstGeom prst="rect">
            <a:avLst/>
          </a:prstGeom>
        </p:spPr>
        <p:txBody>
          <a:bodyPr lIns="0" tIns="0" rIns="0" bIns="0" rtlCol="0" anchor="t">
            <a:spAutoFit/>
          </a:bodyPr>
          <a:lstStyle/>
          <a:p>
            <a:pPr algn="l">
              <a:lnSpc>
                <a:spcPts val="3314"/>
              </a:lnSpc>
            </a:pPr>
            <a:r>
              <a:rPr lang="en-US" sz="1972">
                <a:solidFill>
                  <a:srgbClr val="1C4A97"/>
                </a:solidFill>
                <a:latin typeface="WWF"/>
                <a:ea typeface="WWF"/>
                <a:cs typeface="WWF"/>
                <a:sym typeface="WWF"/>
              </a:rPr>
              <a:t>3.2</a:t>
            </a:r>
          </a:p>
        </p:txBody>
      </p:sp>
      <p:grpSp>
        <p:nvGrpSpPr>
          <p:cNvPr id="66" name="Group 66"/>
          <p:cNvGrpSpPr/>
          <p:nvPr/>
        </p:nvGrpSpPr>
        <p:grpSpPr>
          <a:xfrm>
            <a:off x="11121034" y="2512753"/>
            <a:ext cx="5745872" cy="17072"/>
            <a:chOff x="0" y="0"/>
            <a:chExt cx="12096813" cy="35941"/>
          </a:xfrm>
        </p:grpSpPr>
        <p:sp>
          <p:nvSpPr>
            <p:cNvPr id="67" name="Freeform 67"/>
            <p:cNvSpPr/>
            <p:nvPr/>
          </p:nvSpPr>
          <p:spPr>
            <a:xfrm>
              <a:off x="0" y="0"/>
              <a:ext cx="12096792" cy="35941"/>
            </a:xfrm>
            <a:custGeom>
              <a:avLst/>
              <a:gdLst/>
              <a:ahLst/>
              <a:cxnLst/>
              <a:rect l="l" t="t" r="r" b="b"/>
              <a:pathLst>
                <a:path w="12096792" h="35941">
                  <a:moveTo>
                    <a:pt x="0" y="0"/>
                  </a:moveTo>
                  <a:lnTo>
                    <a:pt x="12096792" y="0"/>
                  </a:lnTo>
                  <a:lnTo>
                    <a:pt x="12096792" y="35941"/>
                  </a:lnTo>
                  <a:lnTo>
                    <a:pt x="0" y="35941"/>
                  </a:lnTo>
                  <a:close/>
                </a:path>
              </a:pathLst>
            </a:custGeom>
            <a:solidFill>
              <a:srgbClr val="E6E2F0"/>
            </a:solidFill>
          </p:spPr>
        </p:sp>
      </p:grpSp>
      <p:sp>
        <p:nvSpPr>
          <p:cNvPr id="68" name="TextBox 68"/>
          <p:cNvSpPr txBox="1"/>
          <p:nvPr/>
        </p:nvSpPr>
        <p:spPr>
          <a:xfrm>
            <a:off x="11307821" y="2545540"/>
            <a:ext cx="3782310" cy="339160"/>
          </a:xfrm>
          <a:prstGeom prst="rect">
            <a:avLst/>
          </a:prstGeom>
        </p:spPr>
        <p:txBody>
          <a:bodyPr lIns="0" tIns="0" rIns="0" bIns="0" rtlCol="0" anchor="t">
            <a:spAutoFit/>
          </a:bodyPr>
          <a:lstStyle/>
          <a:p>
            <a:pPr algn="l">
              <a:lnSpc>
                <a:spcPts val="2824"/>
              </a:lnSpc>
            </a:pPr>
            <a:r>
              <a:rPr lang="en-US" sz="1681">
                <a:solidFill>
                  <a:srgbClr val="1C1851"/>
                </a:solidFill>
                <a:latin typeface="Open Sans"/>
                <a:ea typeface="Open Sans"/>
                <a:cs typeface="Open Sans"/>
                <a:sym typeface="Open Sans"/>
              </a:rPr>
              <a:t>Increasing Women Participation</a:t>
            </a:r>
          </a:p>
        </p:txBody>
      </p:sp>
      <p:grpSp>
        <p:nvGrpSpPr>
          <p:cNvPr id="69" name="Group 69"/>
          <p:cNvGrpSpPr/>
          <p:nvPr/>
        </p:nvGrpSpPr>
        <p:grpSpPr>
          <a:xfrm>
            <a:off x="7877700" y="2999258"/>
            <a:ext cx="1707019" cy="450625"/>
            <a:chOff x="0" y="0"/>
            <a:chExt cx="3593795" cy="948703"/>
          </a:xfrm>
        </p:grpSpPr>
        <p:sp>
          <p:nvSpPr>
            <p:cNvPr id="70" name="Freeform 70"/>
            <p:cNvSpPr/>
            <p:nvPr/>
          </p:nvSpPr>
          <p:spPr>
            <a:xfrm>
              <a:off x="0" y="0"/>
              <a:ext cx="3593846" cy="948690"/>
            </a:xfrm>
            <a:custGeom>
              <a:avLst/>
              <a:gdLst/>
              <a:ahLst/>
              <a:cxnLst/>
              <a:rect l="l" t="t" r="r" b="b"/>
              <a:pathLst>
                <a:path w="3593846" h="948690">
                  <a:moveTo>
                    <a:pt x="0" y="0"/>
                  </a:moveTo>
                  <a:lnTo>
                    <a:pt x="3593846" y="0"/>
                  </a:lnTo>
                  <a:lnTo>
                    <a:pt x="3593846" y="948690"/>
                  </a:lnTo>
                  <a:lnTo>
                    <a:pt x="0" y="948690"/>
                  </a:lnTo>
                  <a:close/>
                </a:path>
              </a:pathLst>
            </a:custGeom>
            <a:solidFill>
              <a:srgbClr val="000000">
                <a:alpha val="0"/>
              </a:srgbClr>
            </a:solidFill>
          </p:spPr>
        </p:sp>
      </p:grpSp>
      <p:grpSp>
        <p:nvGrpSpPr>
          <p:cNvPr id="71" name="Group 71"/>
          <p:cNvGrpSpPr/>
          <p:nvPr/>
        </p:nvGrpSpPr>
        <p:grpSpPr>
          <a:xfrm>
            <a:off x="7877700" y="2999258"/>
            <a:ext cx="1707019" cy="17072"/>
            <a:chOff x="0" y="0"/>
            <a:chExt cx="3593795" cy="35941"/>
          </a:xfrm>
        </p:grpSpPr>
        <p:sp>
          <p:nvSpPr>
            <p:cNvPr id="72" name="Freeform 72"/>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73" name="TextBox 73"/>
          <p:cNvSpPr txBox="1"/>
          <p:nvPr/>
        </p:nvSpPr>
        <p:spPr>
          <a:xfrm>
            <a:off x="8064487" y="2993002"/>
            <a:ext cx="1470007" cy="384953"/>
          </a:xfrm>
          <a:prstGeom prst="rect">
            <a:avLst/>
          </a:prstGeom>
        </p:spPr>
        <p:txBody>
          <a:bodyPr lIns="0" tIns="0" rIns="0" bIns="0" rtlCol="0" anchor="t">
            <a:spAutoFit/>
          </a:bodyPr>
          <a:lstStyle/>
          <a:p>
            <a:pPr algn="l">
              <a:lnSpc>
                <a:spcPts val="3314"/>
              </a:lnSpc>
            </a:pPr>
            <a:r>
              <a:rPr lang="en-US" sz="1972">
                <a:solidFill>
                  <a:srgbClr val="00577A"/>
                </a:solidFill>
                <a:latin typeface="WWF"/>
                <a:ea typeface="WWF"/>
                <a:cs typeface="WWF"/>
                <a:sym typeface="WWF"/>
              </a:rPr>
              <a:t>12.00</a:t>
            </a:r>
          </a:p>
        </p:txBody>
      </p:sp>
      <p:grpSp>
        <p:nvGrpSpPr>
          <p:cNvPr id="74" name="Group 74"/>
          <p:cNvGrpSpPr/>
          <p:nvPr/>
        </p:nvGrpSpPr>
        <p:grpSpPr>
          <a:xfrm>
            <a:off x="9584719" y="2999258"/>
            <a:ext cx="1536315" cy="450625"/>
            <a:chOff x="0" y="0"/>
            <a:chExt cx="3234411" cy="948703"/>
          </a:xfrm>
        </p:grpSpPr>
        <p:sp>
          <p:nvSpPr>
            <p:cNvPr id="75" name="Freeform 75"/>
            <p:cNvSpPr/>
            <p:nvPr/>
          </p:nvSpPr>
          <p:spPr>
            <a:xfrm>
              <a:off x="0" y="0"/>
              <a:ext cx="3234436" cy="948690"/>
            </a:xfrm>
            <a:custGeom>
              <a:avLst/>
              <a:gdLst/>
              <a:ahLst/>
              <a:cxnLst/>
              <a:rect l="l" t="t" r="r" b="b"/>
              <a:pathLst>
                <a:path w="3234436" h="948690">
                  <a:moveTo>
                    <a:pt x="0" y="0"/>
                  </a:moveTo>
                  <a:lnTo>
                    <a:pt x="3234436" y="0"/>
                  </a:lnTo>
                  <a:lnTo>
                    <a:pt x="3234436" y="948690"/>
                  </a:lnTo>
                  <a:lnTo>
                    <a:pt x="0" y="948690"/>
                  </a:lnTo>
                  <a:close/>
                </a:path>
              </a:pathLst>
            </a:custGeom>
            <a:solidFill>
              <a:srgbClr val="000000">
                <a:alpha val="0"/>
              </a:srgbClr>
            </a:solidFill>
          </p:spPr>
        </p:sp>
      </p:grpSp>
      <p:grpSp>
        <p:nvGrpSpPr>
          <p:cNvPr id="76" name="Group 76"/>
          <p:cNvGrpSpPr/>
          <p:nvPr/>
        </p:nvGrpSpPr>
        <p:grpSpPr>
          <a:xfrm>
            <a:off x="9584719" y="2999258"/>
            <a:ext cx="1536315" cy="17072"/>
            <a:chOff x="0" y="0"/>
            <a:chExt cx="3234411" cy="35941"/>
          </a:xfrm>
        </p:grpSpPr>
        <p:sp>
          <p:nvSpPr>
            <p:cNvPr id="77" name="Freeform 77"/>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78" name="Group 78"/>
          <p:cNvGrpSpPr/>
          <p:nvPr/>
        </p:nvGrpSpPr>
        <p:grpSpPr>
          <a:xfrm>
            <a:off x="11121034" y="2999258"/>
            <a:ext cx="5745872" cy="450625"/>
            <a:chOff x="0" y="0"/>
            <a:chExt cx="12096813" cy="948703"/>
          </a:xfrm>
        </p:grpSpPr>
        <p:sp>
          <p:nvSpPr>
            <p:cNvPr id="79" name="Freeform 79"/>
            <p:cNvSpPr/>
            <p:nvPr/>
          </p:nvSpPr>
          <p:spPr>
            <a:xfrm>
              <a:off x="0" y="0"/>
              <a:ext cx="12096792" cy="948690"/>
            </a:xfrm>
            <a:custGeom>
              <a:avLst/>
              <a:gdLst/>
              <a:ahLst/>
              <a:cxnLst/>
              <a:rect l="l" t="t" r="r" b="b"/>
              <a:pathLst>
                <a:path w="12096792" h="948690">
                  <a:moveTo>
                    <a:pt x="0" y="0"/>
                  </a:moveTo>
                  <a:lnTo>
                    <a:pt x="12096792" y="0"/>
                  </a:lnTo>
                  <a:lnTo>
                    <a:pt x="12096792" y="948690"/>
                  </a:lnTo>
                  <a:lnTo>
                    <a:pt x="0" y="948690"/>
                  </a:lnTo>
                  <a:close/>
                </a:path>
              </a:pathLst>
            </a:custGeom>
            <a:solidFill>
              <a:srgbClr val="000000">
                <a:alpha val="0"/>
              </a:srgbClr>
            </a:solidFill>
          </p:spPr>
        </p:sp>
      </p:grpSp>
      <p:grpSp>
        <p:nvGrpSpPr>
          <p:cNvPr id="80" name="Group 80"/>
          <p:cNvGrpSpPr/>
          <p:nvPr/>
        </p:nvGrpSpPr>
        <p:grpSpPr>
          <a:xfrm>
            <a:off x="11121034" y="2999258"/>
            <a:ext cx="5745872" cy="17072"/>
            <a:chOff x="0" y="0"/>
            <a:chExt cx="12096813" cy="35941"/>
          </a:xfrm>
        </p:grpSpPr>
        <p:sp>
          <p:nvSpPr>
            <p:cNvPr id="81" name="Freeform 81"/>
            <p:cNvSpPr/>
            <p:nvPr/>
          </p:nvSpPr>
          <p:spPr>
            <a:xfrm>
              <a:off x="0" y="0"/>
              <a:ext cx="12096792" cy="35941"/>
            </a:xfrm>
            <a:custGeom>
              <a:avLst/>
              <a:gdLst/>
              <a:ahLst/>
              <a:cxnLst/>
              <a:rect l="l" t="t" r="r" b="b"/>
              <a:pathLst>
                <a:path w="12096792" h="35941">
                  <a:moveTo>
                    <a:pt x="0" y="0"/>
                  </a:moveTo>
                  <a:lnTo>
                    <a:pt x="12096792" y="0"/>
                  </a:lnTo>
                  <a:lnTo>
                    <a:pt x="12096792" y="35941"/>
                  </a:lnTo>
                  <a:lnTo>
                    <a:pt x="0" y="35941"/>
                  </a:lnTo>
                  <a:close/>
                </a:path>
              </a:pathLst>
            </a:custGeom>
            <a:solidFill>
              <a:srgbClr val="E6E2F0"/>
            </a:solidFill>
          </p:spPr>
        </p:sp>
      </p:grpSp>
      <p:sp>
        <p:nvSpPr>
          <p:cNvPr id="82" name="TextBox 82"/>
          <p:cNvSpPr txBox="1"/>
          <p:nvPr/>
        </p:nvSpPr>
        <p:spPr>
          <a:xfrm>
            <a:off x="11307821" y="2993002"/>
            <a:ext cx="3782310" cy="384953"/>
          </a:xfrm>
          <a:prstGeom prst="rect">
            <a:avLst/>
          </a:prstGeom>
        </p:spPr>
        <p:txBody>
          <a:bodyPr lIns="0" tIns="0" rIns="0" bIns="0" rtlCol="0" anchor="t">
            <a:spAutoFit/>
          </a:bodyPr>
          <a:lstStyle/>
          <a:p>
            <a:pPr algn="l">
              <a:lnSpc>
                <a:spcPts val="3314"/>
              </a:lnSpc>
            </a:pPr>
            <a:r>
              <a:rPr lang="en-US" sz="1972">
                <a:solidFill>
                  <a:srgbClr val="00577A"/>
                </a:solidFill>
                <a:latin typeface="WWF"/>
                <a:ea typeface="WWF"/>
                <a:cs typeface="WWF"/>
                <a:sym typeface="WWF"/>
              </a:rPr>
              <a:t>LUNCH</a:t>
            </a:r>
          </a:p>
        </p:txBody>
      </p:sp>
      <p:grpSp>
        <p:nvGrpSpPr>
          <p:cNvPr id="83" name="Group 83"/>
          <p:cNvGrpSpPr/>
          <p:nvPr/>
        </p:nvGrpSpPr>
        <p:grpSpPr>
          <a:xfrm>
            <a:off x="7877700" y="3449883"/>
            <a:ext cx="1707019" cy="17072"/>
            <a:chOff x="0" y="0"/>
            <a:chExt cx="3593795" cy="35941"/>
          </a:xfrm>
        </p:grpSpPr>
        <p:sp>
          <p:nvSpPr>
            <p:cNvPr id="84" name="Freeform 84"/>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85" name="TextBox 85"/>
          <p:cNvSpPr txBox="1"/>
          <p:nvPr/>
        </p:nvSpPr>
        <p:spPr>
          <a:xfrm>
            <a:off x="8064487" y="3473139"/>
            <a:ext cx="1470007" cy="384953"/>
          </a:xfrm>
          <a:prstGeom prst="rect">
            <a:avLst/>
          </a:prstGeom>
        </p:spPr>
        <p:txBody>
          <a:bodyPr lIns="0" tIns="0" rIns="0" bIns="0" rtlCol="0" anchor="t">
            <a:spAutoFit/>
          </a:bodyPr>
          <a:lstStyle/>
          <a:p>
            <a:pPr algn="l">
              <a:lnSpc>
                <a:spcPts val="3314"/>
              </a:lnSpc>
            </a:pPr>
            <a:r>
              <a:rPr lang="en-US" sz="1972">
                <a:solidFill>
                  <a:srgbClr val="1C1851"/>
                </a:solidFill>
                <a:latin typeface="WWF"/>
                <a:ea typeface="WWF"/>
                <a:cs typeface="WWF"/>
                <a:sym typeface="WWF"/>
              </a:rPr>
              <a:t>13.00</a:t>
            </a:r>
          </a:p>
        </p:txBody>
      </p:sp>
      <p:grpSp>
        <p:nvGrpSpPr>
          <p:cNvPr id="86" name="Group 86"/>
          <p:cNvGrpSpPr/>
          <p:nvPr/>
        </p:nvGrpSpPr>
        <p:grpSpPr>
          <a:xfrm>
            <a:off x="9584719" y="3449883"/>
            <a:ext cx="1536315" cy="17072"/>
            <a:chOff x="0" y="0"/>
            <a:chExt cx="3234411" cy="35941"/>
          </a:xfrm>
        </p:grpSpPr>
        <p:sp>
          <p:nvSpPr>
            <p:cNvPr id="87" name="Freeform 87"/>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88" name="Group 88"/>
          <p:cNvGrpSpPr/>
          <p:nvPr/>
        </p:nvGrpSpPr>
        <p:grpSpPr>
          <a:xfrm>
            <a:off x="11121034" y="3449883"/>
            <a:ext cx="5745872" cy="17072"/>
            <a:chOff x="0" y="0"/>
            <a:chExt cx="12096813" cy="35941"/>
          </a:xfrm>
        </p:grpSpPr>
        <p:sp>
          <p:nvSpPr>
            <p:cNvPr id="89" name="Freeform 89"/>
            <p:cNvSpPr/>
            <p:nvPr/>
          </p:nvSpPr>
          <p:spPr>
            <a:xfrm>
              <a:off x="0" y="0"/>
              <a:ext cx="12096792" cy="35941"/>
            </a:xfrm>
            <a:custGeom>
              <a:avLst/>
              <a:gdLst/>
              <a:ahLst/>
              <a:cxnLst/>
              <a:rect l="l" t="t" r="r" b="b"/>
              <a:pathLst>
                <a:path w="12096792" h="35941">
                  <a:moveTo>
                    <a:pt x="0" y="0"/>
                  </a:moveTo>
                  <a:lnTo>
                    <a:pt x="12096792" y="0"/>
                  </a:lnTo>
                  <a:lnTo>
                    <a:pt x="12096792" y="35941"/>
                  </a:lnTo>
                  <a:lnTo>
                    <a:pt x="0" y="35941"/>
                  </a:lnTo>
                  <a:close/>
                </a:path>
              </a:pathLst>
            </a:custGeom>
            <a:solidFill>
              <a:srgbClr val="E6E2F0"/>
            </a:solidFill>
          </p:spPr>
        </p:sp>
      </p:grpSp>
      <p:sp>
        <p:nvSpPr>
          <p:cNvPr id="90" name="TextBox 90"/>
          <p:cNvSpPr txBox="1"/>
          <p:nvPr/>
        </p:nvSpPr>
        <p:spPr>
          <a:xfrm>
            <a:off x="11307821" y="3482664"/>
            <a:ext cx="3782310" cy="339160"/>
          </a:xfrm>
          <a:prstGeom prst="rect">
            <a:avLst/>
          </a:prstGeom>
        </p:spPr>
        <p:txBody>
          <a:bodyPr lIns="0" tIns="0" rIns="0" bIns="0" rtlCol="0" anchor="t">
            <a:spAutoFit/>
          </a:bodyPr>
          <a:lstStyle/>
          <a:p>
            <a:pPr algn="l">
              <a:lnSpc>
                <a:spcPts val="2824"/>
              </a:lnSpc>
            </a:pPr>
            <a:r>
              <a:rPr lang="en-US" sz="1681">
                <a:solidFill>
                  <a:srgbClr val="1C1851"/>
                </a:solidFill>
                <a:latin typeface="Open Sans"/>
                <a:ea typeface="Open Sans"/>
                <a:cs typeface="Open Sans"/>
                <a:sym typeface="Open Sans"/>
              </a:rPr>
              <a:t>Presentation of Group Work</a:t>
            </a:r>
          </a:p>
        </p:txBody>
      </p:sp>
      <p:grpSp>
        <p:nvGrpSpPr>
          <p:cNvPr id="91" name="Group 91"/>
          <p:cNvGrpSpPr/>
          <p:nvPr/>
        </p:nvGrpSpPr>
        <p:grpSpPr>
          <a:xfrm>
            <a:off x="7877700" y="3936382"/>
            <a:ext cx="1707019" cy="17072"/>
            <a:chOff x="0" y="0"/>
            <a:chExt cx="3593795" cy="35941"/>
          </a:xfrm>
        </p:grpSpPr>
        <p:sp>
          <p:nvSpPr>
            <p:cNvPr id="92" name="Freeform 92"/>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93" name="TextBox 93"/>
          <p:cNvSpPr txBox="1"/>
          <p:nvPr/>
        </p:nvSpPr>
        <p:spPr>
          <a:xfrm>
            <a:off x="8064487" y="3959639"/>
            <a:ext cx="1470007" cy="384953"/>
          </a:xfrm>
          <a:prstGeom prst="rect">
            <a:avLst/>
          </a:prstGeom>
        </p:spPr>
        <p:txBody>
          <a:bodyPr lIns="0" tIns="0" rIns="0" bIns="0" rtlCol="0" anchor="t">
            <a:spAutoFit/>
          </a:bodyPr>
          <a:lstStyle/>
          <a:p>
            <a:pPr algn="l">
              <a:lnSpc>
                <a:spcPts val="3314"/>
              </a:lnSpc>
            </a:pPr>
            <a:r>
              <a:rPr lang="en-US" sz="1972">
                <a:solidFill>
                  <a:srgbClr val="1C1851"/>
                </a:solidFill>
                <a:latin typeface="WWF"/>
                <a:ea typeface="WWF"/>
                <a:cs typeface="WWF"/>
                <a:sym typeface="WWF"/>
              </a:rPr>
              <a:t>13.30</a:t>
            </a:r>
          </a:p>
        </p:txBody>
      </p:sp>
      <p:grpSp>
        <p:nvGrpSpPr>
          <p:cNvPr id="94" name="Group 94"/>
          <p:cNvGrpSpPr/>
          <p:nvPr/>
        </p:nvGrpSpPr>
        <p:grpSpPr>
          <a:xfrm>
            <a:off x="9584719" y="3936382"/>
            <a:ext cx="1536315" cy="17072"/>
            <a:chOff x="0" y="0"/>
            <a:chExt cx="3234411" cy="35941"/>
          </a:xfrm>
        </p:grpSpPr>
        <p:sp>
          <p:nvSpPr>
            <p:cNvPr id="95" name="Freeform 95"/>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96" name="Group 96"/>
          <p:cNvGrpSpPr/>
          <p:nvPr/>
        </p:nvGrpSpPr>
        <p:grpSpPr>
          <a:xfrm>
            <a:off x="11121034" y="3936382"/>
            <a:ext cx="5745872" cy="17072"/>
            <a:chOff x="0" y="0"/>
            <a:chExt cx="12096813" cy="35941"/>
          </a:xfrm>
        </p:grpSpPr>
        <p:sp>
          <p:nvSpPr>
            <p:cNvPr id="97" name="Freeform 97"/>
            <p:cNvSpPr/>
            <p:nvPr/>
          </p:nvSpPr>
          <p:spPr>
            <a:xfrm>
              <a:off x="0" y="0"/>
              <a:ext cx="12096792" cy="35941"/>
            </a:xfrm>
            <a:custGeom>
              <a:avLst/>
              <a:gdLst/>
              <a:ahLst/>
              <a:cxnLst/>
              <a:rect l="l" t="t" r="r" b="b"/>
              <a:pathLst>
                <a:path w="12096792" h="35941">
                  <a:moveTo>
                    <a:pt x="0" y="0"/>
                  </a:moveTo>
                  <a:lnTo>
                    <a:pt x="12096792" y="0"/>
                  </a:lnTo>
                  <a:lnTo>
                    <a:pt x="12096792" y="35941"/>
                  </a:lnTo>
                  <a:lnTo>
                    <a:pt x="0" y="35941"/>
                  </a:lnTo>
                  <a:close/>
                </a:path>
              </a:pathLst>
            </a:custGeom>
            <a:solidFill>
              <a:srgbClr val="E6E2F0"/>
            </a:solidFill>
          </p:spPr>
        </p:sp>
      </p:grpSp>
      <p:sp>
        <p:nvSpPr>
          <p:cNvPr id="98" name="TextBox 98"/>
          <p:cNvSpPr txBox="1"/>
          <p:nvPr/>
        </p:nvSpPr>
        <p:spPr>
          <a:xfrm>
            <a:off x="11307821" y="3969164"/>
            <a:ext cx="3782310" cy="339160"/>
          </a:xfrm>
          <a:prstGeom prst="rect">
            <a:avLst/>
          </a:prstGeom>
        </p:spPr>
        <p:txBody>
          <a:bodyPr lIns="0" tIns="0" rIns="0" bIns="0" rtlCol="0" anchor="t">
            <a:spAutoFit/>
          </a:bodyPr>
          <a:lstStyle/>
          <a:p>
            <a:pPr algn="l">
              <a:lnSpc>
                <a:spcPts val="2824"/>
              </a:lnSpc>
            </a:pPr>
            <a:r>
              <a:rPr lang="en-US" sz="1681">
                <a:solidFill>
                  <a:srgbClr val="1C1851"/>
                </a:solidFill>
                <a:latin typeface="Open Sans"/>
                <a:ea typeface="Open Sans"/>
                <a:cs typeface="Open Sans"/>
                <a:sym typeface="Open Sans"/>
              </a:rPr>
              <a:t>Daily Recap</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28600" cy="219075"/>
            <a:chOff x="0" y="0"/>
            <a:chExt cx="304800" cy="292100"/>
          </a:xfrm>
        </p:grpSpPr>
        <p:sp>
          <p:nvSpPr>
            <p:cNvPr id="3" name="Freeform 3"/>
            <p:cNvSpPr/>
            <p:nvPr/>
          </p:nvSpPr>
          <p:spPr>
            <a:xfrm>
              <a:off x="0" y="0"/>
              <a:ext cx="304851" cy="292151"/>
            </a:xfrm>
            <a:custGeom>
              <a:avLst/>
              <a:gdLst/>
              <a:ahLst/>
              <a:cxnLst/>
              <a:rect l="l" t="t" r="r" b="b"/>
              <a:pathLst>
                <a:path w="304851" h="292151">
                  <a:moveTo>
                    <a:pt x="0" y="146095"/>
                  </a:moveTo>
                  <a:cubicBezTo>
                    <a:pt x="0" y="65406"/>
                    <a:pt x="68249" y="0"/>
                    <a:pt x="152447" y="0"/>
                  </a:cubicBezTo>
                  <a:cubicBezTo>
                    <a:pt x="236645" y="0"/>
                    <a:pt x="304851" y="65406"/>
                    <a:pt x="304851" y="146095"/>
                  </a:cubicBezTo>
                  <a:cubicBezTo>
                    <a:pt x="304851" y="226784"/>
                    <a:pt x="236645" y="292151"/>
                    <a:pt x="152447" y="292151"/>
                  </a:cubicBezTo>
                  <a:cubicBezTo>
                    <a:pt x="68249" y="292151"/>
                    <a:pt x="0" y="226784"/>
                    <a:pt x="0" y="146095"/>
                  </a:cubicBezTo>
                  <a:close/>
                </a:path>
              </a:pathLst>
            </a:custGeom>
            <a:solidFill>
              <a:srgbClr val="00577A"/>
            </a:solidFill>
            <a:ln cap="sq">
              <a:noFill/>
              <a:prstDash val="solid"/>
              <a:miter/>
            </a:ln>
          </p:spPr>
        </p:sp>
      </p:grpSp>
      <p:sp>
        <p:nvSpPr>
          <p:cNvPr id="4" name="TextBox 4"/>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3 · GBV AND CONSERVATION</a:t>
            </a:r>
          </a:p>
        </p:txBody>
      </p:sp>
      <p:sp>
        <p:nvSpPr>
          <p:cNvPr id="5" name="TextBox 5"/>
          <p:cNvSpPr txBox="1"/>
          <p:nvPr/>
        </p:nvSpPr>
        <p:spPr>
          <a:xfrm>
            <a:off x="542925" y="857250"/>
            <a:ext cx="13945336" cy="1173541"/>
          </a:xfrm>
          <a:prstGeom prst="rect">
            <a:avLst/>
          </a:prstGeom>
        </p:spPr>
        <p:txBody>
          <a:bodyPr lIns="0" tIns="0" rIns="0" bIns="0" rtlCol="0" anchor="t">
            <a:spAutoFit/>
          </a:bodyPr>
          <a:lstStyle/>
          <a:p>
            <a:pPr marL="0" lvl="0" indent="0" algn="l">
              <a:lnSpc>
                <a:spcPts val="9347"/>
              </a:lnSpc>
              <a:spcBef>
                <a:spcPct val="0"/>
              </a:spcBef>
            </a:pPr>
            <a:r>
              <a:rPr lang="en-US" sz="7490" u="none" strike="noStrike">
                <a:solidFill>
                  <a:srgbClr val="1C1851"/>
                </a:solidFill>
                <a:latin typeface="WWF"/>
                <a:ea typeface="WWF"/>
                <a:cs typeface="WWF"/>
                <a:sym typeface="WWF"/>
              </a:rPr>
              <a:t>GBV AND GENDERED CLIMATE RISKS MAPPING</a:t>
            </a:r>
          </a:p>
        </p:txBody>
      </p:sp>
      <p:sp>
        <p:nvSpPr>
          <p:cNvPr id="6" name="TextBox 6"/>
          <p:cNvSpPr txBox="1"/>
          <p:nvPr/>
        </p:nvSpPr>
        <p:spPr>
          <a:xfrm>
            <a:off x="542925" y="3151875"/>
            <a:ext cx="1514475" cy="870737"/>
          </a:xfrm>
          <a:prstGeom prst="rect">
            <a:avLst/>
          </a:prstGeom>
        </p:spPr>
        <p:txBody>
          <a:bodyPr lIns="0" tIns="0" rIns="0" bIns="0" rtlCol="0" anchor="t">
            <a:spAutoFit/>
          </a:bodyPr>
          <a:lstStyle/>
          <a:p>
            <a:pPr marL="0" lvl="0" indent="0" algn="l">
              <a:lnSpc>
                <a:spcPts val="6988"/>
              </a:lnSpc>
              <a:spcBef>
                <a:spcPct val="0"/>
              </a:spcBef>
            </a:pPr>
            <a:r>
              <a:rPr lang="en-US" sz="5600">
                <a:solidFill>
                  <a:srgbClr val="1C1851"/>
                </a:solidFill>
                <a:latin typeface="WWF"/>
                <a:ea typeface="WWF"/>
                <a:cs typeface="WWF"/>
                <a:sym typeface="WWF"/>
              </a:rPr>
              <a:t>1.</a:t>
            </a:r>
          </a:p>
        </p:txBody>
      </p:sp>
      <p:sp>
        <p:nvSpPr>
          <p:cNvPr id="7" name="TextBox 7"/>
          <p:cNvSpPr txBox="1"/>
          <p:nvPr/>
        </p:nvSpPr>
        <p:spPr>
          <a:xfrm>
            <a:off x="9649637" y="3151875"/>
            <a:ext cx="1514475" cy="870737"/>
          </a:xfrm>
          <a:prstGeom prst="rect">
            <a:avLst/>
          </a:prstGeom>
        </p:spPr>
        <p:txBody>
          <a:bodyPr lIns="0" tIns="0" rIns="0" bIns="0" rtlCol="0" anchor="t">
            <a:spAutoFit/>
          </a:bodyPr>
          <a:lstStyle/>
          <a:p>
            <a:pPr marL="0" lvl="0" indent="0" algn="l">
              <a:lnSpc>
                <a:spcPts val="6988"/>
              </a:lnSpc>
              <a:spcBef>
                <a:spcPct val="0"/>
              </a:spcBef>
            </a:pPr>
            <a:r>
              <a:rPr lang="en-US" sz="5600">
                <a:solidFill>
                  <a:srgbClr val="1C1851"/>
                </a:solidFill>
                <a:latin typeface="WWF"/>
                <a:ea typeface="WWF"/>
                <a:cs typeface="WWF"/>
                <a:sym typeface="WWF"/>
              </a:rPr>
              <a:t>3.</a:t>
            </a:r>
          </a:p>
        </p:txBody>
      </p:sp>
      <p:sp>
        <p:nvSpPr>
          <p:cNvPr id="8" name="TextBox 8"/>
          <p:cNvSpPr txBox="1"/>
          <p:nvPr/>
        </p:nvSpPr>
        <p:spPr>
          <a:xfrm>
            <a:off x="4953626" y="3151875"/>
            <a:ext cx="1514475" cy="870737"/>
          </a:xfrm>
          <a:prstGeom prst="rect">
            <a:avLst/>
          </a:prstGeom>
        </p:spPr>
        <p:txBody>
          <a:bodyPr lIns="0" tIns="0" rIns="0" bIns="0" rtlCol="0" anchor="t">
            <a:spAutoFit/>
          </a:bodyPr>
          <a:lstStyle/>
          <a:p>
            <a:pPr marL="0" lvl="0" indent="0" algn="l">
              <a:lnSpc>
                <a:spcPts val="6988"/>
              </a:lnSpc>
              <a:spcBef>
                <a:spcPct val="0"/>
              </a:spcBef>
            </a:pPr>
            <a:r>
              <a:rPr lang="en-US" sz="5600">
                <a:solidFill>
                  <a:srgbClr val="1C1851"/>
                </a:solidFill>
                <a:latin typeface="WWF"/>
                <a:ea typeface="WWF"/>
                <a:cs typeface="WWF"/>
                <a:sym typeface="WWF"/>
              </a:rPr>
              <a:t>2.</a:t>
            </a:r>
          </a:p>
        </p:txBody>
      </p:sp>
      <p:sp>
        <p:nvSpPr>
          <p:cNvPr id="9" name="TextBox 9"/>
          <p:cNvSpPr txBox="1"/>
          <p:nvPr/>
        </p:nvSpPr>
        <p:spPr>
          <a:xfrm>
            <a:off x="13856884" y="3151875"/>
            <a:ext cx="1514475" cy="870737"/>
          </a:xfrm>
          <a:prstGeom prst="rect">
            <a:avLst/>
          </a:prstGeom>
        </p:spPr>
        <p:txBody>
          <a:bodyPr lIns="0" tIns="0" rIns="0" bIns="0" rtlCol="0" anchor="t">
            <a:spAutoFit/>
          </a:bodyPr>
          <a:lstStyle/>
          <a:p>
            <a:pPr marL="0" lvl="0" indent="0" algn="l">
              <a:lnSpc>
                <a:spcPts val="6988"/>
              </a:lnSpc>
              <a:spcBef>
                <a:spcPct val="0"/>
              </a:spcBef>
            </a:pPr>
            <a:r>
              <a:rPr lang="en-US" sz="5600">
                <a:solidFill>
                  <a:srgbClr val="1C1851"/>
                </a:solidFill>
                <a:latin typeface="WWF"/>
                <a:ea typeface="WWF"/>
                <a:cs typeface="WWF"/>
                <a:sym typeface="WWF"/>
              </a:rPr>
              <a:t>4.</a:t>
            </a:r>
          </a:p>
        </p:txBody>
      </p:sp>
      <p:grpSp>
        <p:nvGrpSpPr>
          <p:cNvPr id="10" name="Group 10"/>
          <p:cNvGrpSpPr/>
          <p:nvPr/>
        </p:nvGrpSpPr>
        <p:grpSpPr>
          <a:xfrm>
            <a:off x="542925" y="2124075"/>
            <a:ext cx="1514475" cy="57150"/>
            <a:chOff x="0" y="0"/>
            <a:chExt cx="2019300" cy="76200"/>
          </a:xfrm>
        </p:grpSpPr>
        <p:sp>
          <p:nvSpPr>
            <p:cNvPr id="11" name="Freeform 11"/>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00577A"/>
            </a:solidFill>
            <a:ln cap="sq">
              <a:noFill/>
              <a:prstDash val="solid"/>
              <a:miter/>
            </a:ln>
          </p:spPr>
        </p:sp>
      </p:grpSp>
      <p:sp>
        <p:nvSpPr>
          <p:cNvPr id="12" name="TextBox 12"/>
          <p:cNvSpPr txBox="1"/>
          <p:nvPr/>
        </p:nvSpPr>
        <p:spPr>
          <a:xfrm>
            <a:off x="542925" y="4117862"/>
            <a:ext cx="3881228" cy="844550"/>
          </a:xfrm>
          <a:prstGeom prst="rect">
            <a:avLst/>
          </a:prstGeom>
        </p:spPr>
        <p:txBody>
          <a:bodyPr lIns="0" tIns="0" rIns="0" bIns="0" rtlCol="0" anchor="t">
            <a:spAutoFit/>
          </a:bodyPr>
          <a:lstStyle/>
          <a:p>
            <a:pPr algn="l">
              <a:lnSpc>
                <a:spcPts val="2200"/>
              </a:lnSpc>
            </a:pPr>
            <a:r>
              <a:rPr lang="en-US" sz="2000" b="1">
                <a:solidFill>
                  <a:srgbClr val="1C1851"/>
                </a:solidFill>
                <a:latin typeface="Open Sans Bold"/>
                <a:ea typeface="Open Sans Bold"/>
                <a:cs typeface="Open Sans Bold"/>
                <a:sym typeface="Open Sans Bold"/>
              </a:rPr>
              <a:t>Review flip chart: </a:t>
            </a:r>
            <a:r>
              <a:rPr lang="en-US" sz="2000">
                <a:solidFill>
                  <a:srgbClr val="3B3677"/>
                </a:solidFill>
                <a:latin typeface="Open Sans"/>
                <a:ea typeface="Open Sans"/>
                <a:cs typeface="Open Sans"/>
                <a:sym typeface="Open Sans"/>
              </a:rPr>
              <a:t>Each group reviews the women's 24‑hour clock from the previous activity.</a:t>
            </a:r>
          </a:p>
        </p:txBody>
      </p:sp>
      <p:sp>
        <p:nvSpPr>
          <p:cNvPr id="13" name="TextBox 13"/>
          <p:cNvSpPr txBox="1"/>
          <p:nvPr/>
        </p:nvSpPr>
        <p:spPr>
          <a:xfrm>
            <a:off x="4948028" y="4117862"/>
            <a:ext cx="4040607" cy="2501900"/>
          </a:xfrm>
          <a:prstGeom prst="rect">
            <a:avLst/>
          </a:prstGeom>
        </p:spPr>
        <p:txBody>
          <a:bodyPr lIns="0" tIns="0" rIns="0" bIns="0" rtlCol="0" anchor="t">
            <a:spAutoFit/>
          </a:bodyPr>
          <a:lstStyle/>
          <a:p>
            <a:pPr algn="l">
              <a:lnSpc>
                <a:spcPts val="2200"/>
              </a:lnSpc>
            </a:pPr>
            <a:r>
              <a:rPr lang="en-US" sz="2000" b="1">
                <a:solidFill>
                  <a:srgbClr val="1C1851"/>
                </a:solidFill>
                <a:latin typeface="Open Sans Bold"/>
                <a:ea typeface="Open Sans Bold"/>
                <a:cs typeface="Open Sans Bold"/>
                <a:sym typeface="Open Sans Bold"/>
              </a:rPr>
              <a:t>Select category: </a:t>
            </a:r>
            <a:r>
              <a:rPr lang="en-US" sz="2000">
                <a:solidFill>
                  <a:srgbClr val="3B3677"/>
                </a:solidFill>
                <a:latin typeface="Open Sans"/>
                <a:ea typeface="Open Sans"/>
                <a:cs typeface="Open Sans"/>
                <a:sym typeface="Open Sans"/>
              </a:rPr>
              <a:t>Choose one occupational role for a hypothetical middle‑aged person familiar to the group (e.g., woman farmer, fisherfolk, pastoralist, street vendor, home‑based worker, garment worker). Indicate gender — we encourage you to choose a woman!</a:t>
            </a:r>
          </a:p>
        </p:txBody>
      </p:sp>
      <p:sp>
        <p:nvSpPr>
          <p:cNvPr id="14" name="TextBox 14"/>
          <p:cNvSpPr txBox="1"/>
          <p:nvPr/>
        </p:nvSpPr>
        <p:spPr>
          <a:xfrm>
            <a:off x="9649637" y="4117862"/>
            <a:ext cx="3685684" cy="844550"/>
          </a:xfrm>
          <a:prstGeom prst="rect">
            <a:avLst/>
          </a:prstGeom>
        </p:spPr>
        <p:txBody>
          <a:bodyPr lIns="0" tIns="0" rIns="0" bIns="0" rtlCol="0" anchor="t">
            <a:spAutoFit/>
          </a:bodyPr>
          <a:lstStyle/>
          <a:p>
            <a:pPr algn="l">
              <a:lnSpc>
                <a:spcPts val="2200"/>
              </a:lnSpc>
            </a:pPr>
            <a:r>
              <a:rPr lang="en-US" sz="2000" b="1">
                <a:solidFill>
                  <a:srgbClr val="1C1851"/>
                </a:solidFill>
                <a:latin typeface="Open Sans Bold"/>
                <a:ea typeface="Open Sans Bold"/>
                <a:cs typeface="Open Sans Bold"/>
                <a:sym typeface="Open Sans Bold"/>
              </a:rPr>
              <a:t>Define location: </a:t>
            </a:r>
            <a:r>
              <a:rPr lang="en-US" sz="2000">
                <a:solidFill>
                  <a:srgbClr val="3B3677"/>
                </a:solidFill>
                <a:latin typeface="Open Sans"/>
                <a:ea typeface="Open Sans"/>
                <a:cs typeface="Open Sans"/>
                <a:sym typeface="Open Sans"/>
              </a:rPr>
              <a:t>Narrow down the geographical setting of this person.</a:t>
            </a:r>
          </a:p>
        </p:txBody>
      </p:sp>
      <p:sp>
        <p:nvSpPr>
          <p:cNvPr id="15" name="TextBox 15"/>
          <p:cNvSpPr txBox="1"/>
          <p:nvPr/>
        </p:nvSpPr>
        <p:spPr>
          <a:xfrm>
            <a:off x="13856884" y="4117862"/>
            <a:ext cx="3543133" cy="1120775"/>
          </a:xfrm>
          <a:prstGeom prst="rect">
            <a:avLst/>
          </a:prstGeom>
        </p:spPr>
        <p:txBody>
          <a:bodyPr lIns="0" tIns="0" rIns="0" bIns="0" rtlCol="0" anchor="t">
            <a:spAutoFit/>
          </a:bodyPr>
          <a:lstStyle/>
          <a:p>
            <a:pPr algn="l">
              <a:lnSpc>
                <a:spcPts val="2200"/>
              </a:lnSpc>
            </a:pPr>
            <a:r>
              <a:rPr lang="en-US" sz="2000" b="1">
                <a:solidFill>
                  <a:srgbClr val="1C1851"/>
                </a:solidFill>
                <a:latin typeface="Open Sans Bold"/>
                <a:ea typeface="Open Sans Bold"/>
                <a:cs typeface="Open Sans Bold"/>
                <a:sym typeface="Open Sans Bold"/>
              </a:rPr>
              <a:t>List activities: </a:t>
            </a:r>
            <a:r>
              <a:rPr lang="en-US" sz="2000">
                <a:solidFill>
                  <a:srgbClr val="3B3677"/>
                </a:solidFill>
                <a:latin typeface="Open Sans"/>
                <a:ea typeface="Open Sans"/>
                <a:cs typeface="Open Sans"/>
                <a:sym typeface="Open Sans"/>
              </a:rPr>
              <a:t>Identify all daily and seasonal activities undertaken by her within a 24‑hour period.</a:t>
            </a:r>
          </a:p>
        </p:txBody>
      </p:sp>
      <p:sp>
        <p:nvSpPr>
          <p:cNvPr id="16" name="TextBox 16"/>
          <p:cNvSpPr txBox="1"/>
          <p:nvPr/>
        </p:nvSpPr>
        <p:spPr>
          <a:xfrm>
            <a:off x="542925" y="7790990"/>
            <a:ext cx="2431569" cy="870737"/>
          </a:xfrm>
          <a:prstGeom prst="rect">
            <a:avLst/>
          </a:prstGeom>
        </p:spPr>
        <p:txBody>
          <a:bodyPr lIns="0" tIns="0" rIns="0" bIns="0" rtlCol="0" anchor="t">
            <a:spAutoFit/>
          </a:bodyPr>
          <a:lstStyle/>
          <a:p>
            <a:pPr marL="0" lvl="0" indent="0" algn="l">
              <a:lnSpc>
                <a:spcPts val="6988"/>
              </a:lnSpc>
              <a:spcBef>
                <a:spcPct val="0"/>
              </a:spcBef>
            </a:pPr>
            <a:r>
              <a:rPr lang="en-US" sz="5600" u="none" strike="noStrike">
                <a:solidFill>
                  <a:srgbClr val="1C1851"/>
                </a:solidFill>
                <a:latin typeface="WWF"/>
                <a:ea typeface="WWF"/>
                <a:cs typeface="WWF"/>
                <a:sym typeface="WWF"/>
              </a:rPr>
              <a:t>Then…</a:t>
            </a:r>
          </a:p>
        </p:txBody>
      </p:sp>
      <p:grpSp>
        <p:nvGrpSpPr>
          <p:cNvPr id="17" name="Group 17"/>
          <p:cNvGrpSpPr/>
          <p:nvPr/>
        </p:nvGrpSpPr>
        <p:grpSpPr>
          <a:xfrm>
            <a:off x="285750" y="9591675"/>
            <a:ext cx="17678400" cy="47625"/>
            <a:chOff x="0" y="0"/>
            <a:chExt cx="23571200" cy="63500"/>
          </a:xfrm>
        </p:grpSpPr>
        <p:sp>
          <p:nvSpPr>
            <p:cNvPr id="18" name="Freeform 18"/>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19" name="TextBox 19"/>
          <p:cNvSpPr txBox="1"/>
          <p:nvPr/>
        </p:nvSpPr>
        <p:spPr>
          <a:xfrm>
            <a:off x="238125" y="9858375"/>
            <a:ext cx="5472739"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1C4A97"/>
                </a:solidFill>
                <a:latin typeface="Open Sans Bold"/>
                <a:ea typeface="Open Sans Bold"/>
                <a:cs typeface="Open Sans Bold"/>
                <a:sym typeface="Open Sans Bold"/>
              </a:rPr>
              <a:t>Activity 3.1 </a:t>
            </a:r>
            <a:r>
              <a:rPr lang="en-US" sz="1350" b="1" u="none" strike="noStrike">
                <a:solidFill>
                  <a:srgbClr val="6F6BA0"/>
                </a:solidFill>
                <a:latin typeface="Open Sans Bold"/>
                <a:ea typeface="Open Sans Bold"/>
                <a:cs typeface="Open Sans Bold"/>
                <a:sym typeface="Open Sans Bold"/>
              </a:rPr>
              <a:t>- GBV and Gendered Climate Risks Mapping</a:t>
            </a:r>
          </a:p>
        </p:txBody>
      </p:sp>
      <p:sp>
        <p:nvSpPr>
          <p:cNvPr id="20" name="TextBox 20"/>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28600" cy="219075"/>
            <a:chOff x="0" y="0"/>
            <a:chExt cx="304800" cy="292100"/>
          </a:xfrm>
        </p:grpSpPr>
        <p:sp>
          <p:nvSpPr>
            <p:cNvPr id="3" name="Freeform 3"/>
            <p:cNvSpPr/>
            <p:nvPr/>
          </p:nvSpPr>
          <p:spPr>
            <a:xfrm>
              <a:off x="0" y="0"/>
              <a:ext cx="304851" cy="292151"/>
            </a:xfrm>
            <a:custGeom>
              <a:avLst/>
              <a:gdLst/>
              <a:ahLst/>
              <a:cxnLst/>
              <a:rect l="l" t="t" r="r" b="b"/>
              <a:pathLst>
                <a:path w="304851" h="292151">
                  <a:moveTo>
                    <a:pt x="0" y="146095"/>
                  </a:moveTo>
                  <a:cubicBezTo>
                    <a:pt x="0" y="65406"/>
                    <a:pt x="68249" y="0"/>
                    <a:pt x="152447" y="0"/>
                  </a:cubicBezTo>
                  <a:cubicBezTo>
                    <a:pt x="236645" y="0"/>
                    <a:pt x="304851" y="65406"/>
                    <a:pt x="304851" y="146095"/>
                  </a:cubicBezTo>
                  <a:cubicBezTo>
                    <a:pt x="304851" y="226784"/>
                    <a:pt x="236645" y="292151"/>
                    <a:pt x="152447" y="292151"/>
                  </a:cubicBezTo>
                  <a:cubicBezTo>
                    <a:pt x="68249" y="292151"/>
                    <a:pt x="0" y="226784"/>
                    <a:pt x="0" y="146095"/>
                  </a:cubicBezTo>
                  <a:close/>
                </a:path>
              </a:pathLst>
            </a:custGeom>
            <a:solidFill>
              <a:srgbClr val="00577A"/>
            </a:solidFill>
            <a:ln cap="sq">
              <a:noFill/>
              <a:prstDash val="solid"/>
              <a:miter/>
            </a:ln>
          </p:spPr>
        </p:sp>
      </p:grpSp>
      <p:grpSp>
        <p:nvGrpSpPr>
          <p:cNvPr id="4" name="Group 4"/>
          <p:cNvGrpSpPr/>
          <p:nvPr/>
        </p:nvGrpSpPr>
        <p:grpSpPr>
          <a:xfrm>
            <a:off x="542925" y="2124075"/>
            <a:ext cx="1514475" cy="57150"/>
            <a:chOff x="0" y="0"/>
            <a:chExt cx="2019300" cy="76200"/>
          </a:xfrm>
        </p:grpSpPr>
        <p:sp>
          <p:nvSpPr>
            <p:cNvPr id="5" name="Freeform 5"/>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1C4A97"/>
            </a:solidFill>
          </p:spPr>
        </p:sp>
      </p:grpSp>
      <p:grpSp>
        <p:nvGrpSpPr>
          <p:cNvPr id="6" name="Group 6"/>
          <p:cNvGrpSpPr/>
          <p:nvPr/>
        </p:nvGrpSpPr>
        <p:grpSpPr>
          <a:xfrm>
            <a:off x="285750" y="9591675"/>
            <a:ext cx="17678400" cy="47625"/>
            <a:chOff x="0" y="0"/>
            <a:chExt cx="23571200" cy="63500"/>
          </a:xfrm>
        </p:grpSpPr>
        <p:sp>
          <p:nvSpPr>
            <p:cNvPr id="7" name="Freeform 7"/>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sp>
        <p:nvSpPr>
          <p:cNvPr id="8" name="TextBox 8"/>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3 · GBV AND CONSERVATION</a:t>
            </a:r>
          </a:p>
        </p:txBody>
      </p:sp>
      <p:sp>
        <p:nvSpPr>
          <p:cNvPr id="9" name="TextBox 9"/>
          <p:cNvSpPr txBox="1"/>
          <p:nvPr/>
        </p:nvSpPr>
        <p:spPr>
          <a:xfrm>
            <a:off x="542925" y="857250"/>
            <a:ext cx="13304006" cy="1173541"/>
          </a:xfrm>
          <a:prstGeom prst="rect">
            <a:avLst/>
          </a:prstGeom>
        </p:spPr>
        <p:txBody>
          <a:bodyPr lIns="0" tIns="0" rIns="0" bIns="0" rtlCol="0" anchor="t">
            <a:spAutoFit/>
          </a:bodyPr>
          <a:lstStyle/>
          <a:p>
            <a:pPr marL="0" lvl="0" indent="0" algn="l">
              <a:lnSpc>
                <a:spcPts val="9347"/>
              </a:lnSpc>
              <a:spcBef>
                <a:spcPct val="0"/>
              </a:spcBef>
            </a:pPr>
            <a:r>
              <a:rPr lang="en-US" sz="7490" u="none" strike="noStrike">
                <a:solidFill>
                  <a:srgbClr val="1C1851"/>
                </a:solidFill>
                <a:latin typeface="WWF"/>
                <a:ea typeface="WWF"/>
                <a:cs typeface="WWF"/>
                <a:sym typeface="WWF"/>
              </a:rPr>
              <a:t>GBV AND GENDERED CLIMATE RISKS MAPPING</a:t>
            </a:r>
          </a:p>
        </p:txBody>
      </p:sp>
      <p:sp>
        <p:nvSpPr>
          <p:cNvPr id="10" name="TextBox 10"/>
          <p:cNvSpPr txBox="1"/>
          <p:nvPr/>
        </p:nvSpPr>
        <p:spPr>
          <a:xfrm>
            <a:off x="238125" y="9858375"/>
            <a:ext cx="5096412"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1C4A97"/>
                </a:solidFill>
                <a:latin typeface="Open Sans Bold"/>
                <a:ea typeface="Open Sans Bold"/>
                <a:cs typeface="Open Sans Bold"/>
                <a:sym typeface="Open Sans Bold"/>
              </a:rPr>
              <a:t>Activity 3.1 </a:t>
            </a:r>
            <a:r>
              <a:rPr lang="en-US" sz="1350" b="1" u="none" strike="noStrike">
                <a:solidFill>
                  <a:srgbClr val="6F6BA0"/>
                </a:solidFill>
                <a:latin typeface="Open Sans Bold"/>
                <a:ea typeface="Open Sans Bold"/>
                <a:cs typeface="Open Sans Bold"/>
                <a:sym typeface="Open Sans Bold"/>
              </a:rPr>
              <a:t>- GBV and Gendered Climate Risks Mapping</a:t>
            </a:r>
          </a:p>
        </p:txBody>
      </p:sp>
      <p:sp>
        <p:nvSpPr>
          <p:cNvPr id="11" name="TextBox 11"/>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
        <p:nvSpPr>
          <p:cNvPr id="12" name="TextBox 12"/>
          <p:cNvSpPr txBox="1"/>
          <p:nvPr/>
        </p:nvSpPr>
        <p:spPr>
          <a:xfrm>
            <a:off x="13706135" y="3567775"/>
            <a:ext cx="3425390" cy="844550"/>
          </a:xfrm>
          <a:prstGeom prst="rect">
            <a:avLst/>
          </a:prstGeom>
        </p:spPr>
        <p:txBody>
          <a:bodyPr lIns="0" tIns="0" rIns="0" bIns="0" rtlCol="0" anchor="t">
            <a:spAutoFit/>
          </a:bodyPr>
          <a:lstStyle/>
          <a:p>
            <a:pPr marL="0" lvl="0" indent="0" algn="l">
              <a:lnSpc>
                <a:spcPts val="2200"/>
              </a:lnSpc>
              <a:spcBef>
                <a:spcPct val="0"/>
              </a:spcBef>
            </a:pPr>
            <a:r>
              <a:rPr lang="en-US" sz="2000" b="1" u="none" strike="noStrike">
                <a:solidFill>
                  <a:srgbClr val="1C1851"/>
                </a:solidFill>
                <a:latin typeface="Open Sans Bold"/>
                <a:ea typeface="Open Sans Bold"/>
                <a:cs typeface="Open Sans Bold"/>
                <a:sym typeface="Open Sans Bold"/>
              </a:rPr>
              <a:t>Chart activities:</a:t>
            </a:r>
            <a:r>
              <a:rPr lang="en-US" sz="2000" b="1" u="none" strike="noStrike">
                <a:solidFill>
                  <a:srgbClr val="3B3677"/>
                </a:solidFill>
                <a:latin typeface="Open Sans Bold"/>
                <a:ea typeface="Open Sans Bold"/>
                <a:cs typeface="Open Sans Bold"/>
                <a:sym typeface="Open Sans Bold"/>
              </a:rPr>
              <a:t> </a:t>
            </a:r>
            <a:r>
              <a:rPr lang="en-US" sz="2000" u="none" strike="noStrike">
                <a:solidFill>
                  <a:srgbClr val="3B3677"/>
                </a:solidFill>
                <a:latin typeface="Open Sans"/>
                <a:ea typeface="Open Sans"/>
                <a:cs typeface="Open Sans"/>
                <a:sym typeface="Open Sans"/>
              </a:rPr>
              <a:t>Record the activities on a chart using the sample format provided.</a:t>
            </a:r>
          </a:p>
        </p:txBody>
      </p:sp>
      <p:sp>
        <p:nvSpPr>
          <p:cNvPr id="13" name="TextBox 13"/>
          <p:cNvSpPr txBox="1"/>
          <p:nvPr/>
        </p:nvSpPr>
        <p:spPr>
          <a:xfrm>
            <a:off x="13706135" y="2620837"/>
            <a:ext cx="656540" cy="870737"/>
          </a:xfrm>
          <a:prstGeom prst="rect">
            <a:avLst/>
          </a:prstGeom>
        </p:spPr>
        <p:txBody>
          <a:bodyPr lIns="0" tIns="0" rIns="0" bIns="0" rtlCol="0" anchor="t">
            <a:spAutoFit/>
          </a:bodyPr>
          <a:lstStyle/>
          <a:p>
            <a:pPr marL="0" lvl="0" indent="0" algn="l">
              <a:lnSpc>
                <a:spcPts val="6988"/>
              </a:lnSpc>
              <a:spcBef>
                <a:spcPct val="0"/>
              </a:spcBef>
            </a:pPr>
            <a:r>
              <a:rPr lang="en-US" sz="5600">
                <a:solidFill>
                  <a:srgbClr val="1C1851"/>
                </a:solidFill>
                <a:latin typeface="WWF"/>
                <a:ea typeface="WWF"/>
                <a:cs typeface="WWF"/>
                <a:sym typeface="WWF"/>
              </a:rPr>
              <a:t>5.</a:t>
            </a:r>
          </a:p>
        </p:txBody>
      </p:sp>
      <p:graphicFrame>
        <p:nvGraphicFramePr>
          <p:cNvPr id="14" name="Table 14"/>
          <p:cNvGraphicFramePr>
            <a:graphicFrameLocks noGrp="1"/>
          </p:cNvGraphicFramePr>
          <p:nvPr/>
        </p:nvGraphicFramePr>
        <p:xfrm>
          <a:off x="542925" y="2639887"/>
          <a:ext cx="12519778" cy="6291711"/>
        </p:xfrm>
        <a:graphic>
          <a:graphicData uri="http://schemas.openxmlformats.org/drawingml/2006/table">
            <a:tbl>
              <a:tblPr/>
              <a:tblGrid>
                <a:gridCol w="2503956">
                  <a:extLst>
                    <a:ext uri="{9D8B030D-6E8A-4147-A177-3AD203B41FA5}">
                      <a16:colId xmlns:a16="http://schemas.microsoft.com/office/drawing/2014/main" val="20000"/>
                    </a:ext>
                  </a:extLst>
                </a:gridCol>
                <a:gridCol w="2795376">
                  <a:extLst>
                    <a:ext uri="{9D8B030D-6E8A-4147-A177-3AD203B41FA5}">
                      <a16:colId xmlns:a16="http://schemas.microsoft.com/office/drawing/2014/main" val="20001"/>
                    </a:ext>
                  </a:extLst>
                </a:gridCol>
                <a:gridCol w="1711284">
                  <a:extLst>
                    <a:ext uri="{9D8B030D-6E8A-4147-A177-3AD203B41FA5}">
                      <a16:colId xmlns:a16="http://schemas.microsoft.com/office/drawing/2014/main" val="20002"/>
                    </a:ext>
                  </a:extLst>
                </a:gridCol>
                <a:gridCol w="2940769">
                  <a:extLst>
                    <a:ext uri="{9D8B030D-6E8A-4147-A177-3AD203B41FA5}">
                      <a16:colId xmlns:a16="http://schemas.microsoft.com/office/drawing/2014/main" val="20003"/>
                    </a:ext>
                  </a:extLst>
                </a:gridCol>
                <a:gridCol w="2568393">
                  <a:extLst>
                    <a:ext uri="{9D8B030D-6E8A-4147-A177-3AD203B41FA5}">
                      <a16:colId xmlns:a16="http://schemas.microsoft.com/office/drawing/2014/main" val="20004"/>
                    </a:ext>
                  </a:extLst>
                </a:gridCol>
              </a:tblGrid>
              <a:tr h="1484496">
                <a:tc>
                  <a:txBody>
                    <a:bodyPr/>
                    <a:lstStyle/>
                    <a:p>
                      <a:pPr algn="l">
                        <a:lnSpc>
                          <a:spcPts val="2447"/>
                        </a:lnSpc>
                        <a:defRPr/>
                      </a:pPr>
                      <a:r>
                        <a:rPr lang="en-US" sz="2549">
                          <a:solidFill>
                            <a:srgbClr val="FFFFFF"/>
                          </a:solidFill>
                          <a:latin typeface="WWF"/>
                          <a:ea typeface="WWF"/>
                          <a:cs typeface="WWF"/>
                          <a:sym typeface="WWF"/>
                        </a:rPr>
                        <a:t>TIME</a:t>
                      </a: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tc>
                  <a:txBody>
                    <a:bodyPr/>
                    <a:lstStyle/>
                    <a:p>
                      <a:pPr algn="l">
                        <a:lnSpc>
                          <a:spcPts val="2447"/>
                        </a:lnSpc>
                        <a:defRPr/>
                      </a:pPr>
                      <a:r>
                        <a:rPr lang="en-US" sz="2549">
                          <a:solidFill>
                            <a:srgbClr val="FFFFFF"/>
                          </a:solidFill>
                          <a:latin typeface="WWF"/>
                          <a:ea typeface="WWF"/>
                          <a:cs typeface="WWF"/>
                          <a:sym typeface="WWF"/>
                        </a:rPr>
                        <a:t>SECTOR (PRODUCTIVE/</a:t>
                      </a:r>
                      <a:endParaRPr lang="en-US" sz="1100"/>
                    </a:p>
                    <a:p>
                      <a:pPr algn="l">
                        <a:lnSpc>
                          <a:spcPts val="2447"/>
                        </a:lnSpc>
                      </a:pPr>
                      <a:r>
                        <a:rPr lang="en-US" sz="2549">
                          <a:solidFill>
                            <a:srgbClr val="FFFFFF"/>
                          </a:solidFill>
                          <a:latin typeface="WWF"/>
                          <a:ea typeface="WWF"/>
                          <a:cs typeface="WWF"/>
                          <a:sym typeface="WWF"/>
                        </a:rPr>
                        <a:t>REPRODUCTIVE / COMMUNITY / LEISURE)  </a:t>
                      </a:r>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tc>
                  <a:txBody>
                    <a:bodyPr/>
                    <a:lstStyle/>
                    <a:p>
                      <a:pPr algn="l">
                        <a:lnSpc>
                          <a:spcPts val="2447"/>
                        </a:lnSpc>
                        <a:defRPr/>
                      </a:pPr>
                      <a:r>
                        <a:rPr lang="en-US" sz="2549">
                          <a:solidFill>
                            <a:srgbClr val="FFFFFF"/>
                          </a:solidFill>
                          <a:latin typeface="WWF"/>
                          <a:ea typeface="WWF"/>
                          <a:cs typeface="WWF"/>
                          <a:sym typeface="WWF"/>
                        </a:rPr>
                        <a:t>WORK</a:t>
                      </a:r>
                      <a:endParaRPr lang="en-US" sz="1100"/>
                    </a:p>
                    <a:p>
                      <a:pPr algn="l">
                        <a:lnSpc>
                          <a:spcPts val="2447"/>
                        </a:lnSpc>
                      </a:pPr>
                      <a:r>
                        <a:rPr lang="en-US" sz="2549">
                          <a:solidFill>
                            <a:srgbClr val="FFFFFF"/>
                          </a:solidFill>
                          <a:latin typeface="WWF"/>
                          <a:ea typeface="WWF"/>
                          <a:cs typeface="WWF"/>
                          <a:sym typeface="WWF"/>
                        </a:rPr>
                        <a:t>  </a:t>
                      </a:r>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tc>
                  <a:txBody>
                    <a:bodyPr/>
                    <a:lstStyle/>
                    <a:p>
                      <a:pPr algn="l">
                        <a:lnSpc>
                          <a:spcPts val="2447"/>
                        </a:lnSpc>
                        <a:defRPr/>
                      </a:pPr>
                      <a:r>
                        <a:rPr lang="en-US" sz="2549">
                          <a:solidFill>
                            <a:srgbClr val="FFFFFF"/>
                          </a:solidFill>
                          <a:latin typeface="WWF"/>
                          <a:ea typeface="WWF"/>
                          <a:cs typeface="WWF"/>
                          <a:sym typeface="WWF"/>
                        </a:rPr>
                        <a:t>CLIMATE OR ENVIRONMENTAL</a:t>
                      </a:r>
                      <a:endParaRPr lang="en-US" sz="1100"/>
                    </a:p>
                    <a:p>
                      <a:pPr algn="l">
                        <a:lnSpc>
                          <a:spcPts val="2447"/>
                        </a:lnSpc>
                      </a:pPr>
                      <a:r>
                        <a:rPr lang="en-US" sz="2549">
                          <a:solidFill>
                            <a:srgbClr val="FFFFFF"/>
                          </a:solidFill>
                          <a:latin typeface="WWF"/>
                          <a:ea typeface="WWF"/>
                          <a:cs typeface="WWF"/>
                          <a:sym typeface="WWF"/>
                        </a:rPr>
                        <a:t>RISKS ASSOCIATED WITH THE WORK</a:t>
                      </a:r>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tc>
                  <a:txBody>
                    <a:bodyPr/>
                    <a:lstStyle/>
                    <a:p>
                      <a:pPr algn="l">
                        <a:lnSpc>
                          <a:spcPts val="2447"/>
                        </a:lnSpc>
                        <a:defRPr/>
                      </a:pPr>
                      <a:r>
                        <a:rPr lang="en-US" sz="2549">
                          <a:solidFill>
                            <a:srgbClr val="FFFFFF"/>
                          </a:solidFill>
                          <a:latin typeface="WWF"/>
                          <a:ea typeface="WWF"/>
                          <a:cs typeface="WWF"/>
                          <a:sym typeface="WWF"/>
                        </a:rPr>
                        <a:t>ASSOCIATED GBV RISK</a:t>
                      </a: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extLst>
                  <a:ext uri="{0D108BD9-81ED-4DB2-BD59-A6C34878D82A}">
                    <a16:rowId xmlns:a16="http://schemas.microsoft.com/office/drawing/2014/main" val="10000"/>
                  </a:ext>
                </a:extLst>
              </a:tr>
              <a:tr h="1227255">
                <a:tc>
                  <a:txBody>
                    <a:bodyPr/>
                    <a:lstStyle/>
                    <a:p>
                      <a:pPr algn="l">
                        <a:lnSpc>
                          <a:spcPts val="2448"/>
                        </a:lnSpc>
                        <a:defRPr/>
                      </a:pPr>
                      <a:r>
                        <a:rPr lang="en-US" sz="1749" b="1">
                          <a:solidFill>
                            <a:srgbClr val="1C1851"/>
                          </a:solidFill>
                          <a:latin typeface="Open Sans Bold"/>
                          <a:ea typeface="Open Sans Bold"/>
                          <a:cs typeface="Open Sans Bold"/>
                          <a:sym typeface="Open Sans Bold"/>
                        </a:rPr>
                        <a:t>4 AM - 8 AM</a:t>
                      </a: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AF8FE"/>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94990">
                <a:tc>
                  <a:txBody>
                    <a:bodyPr/>
                    <a:lstStyle/>
                    <a:p>
                      <a:pPr algn="l">
                        <a:lnSpc>
                          <a:spcPts val="2448"/>
                        </a:lnSpc>
                        <a:defRPr/>
                      </a:pPr>
                      <a:r>
                        <a:rPr lang="en-US" sz="1749" b="1">
                          <a:solidFill>
                            <a:srgbClr val="1C1851"/>
                          </a:solidFill>
                          <a:latin typeface="Open Sans Bold"/>
                          <a:ea typeface="Open Sans Bold"/>
                          <a:cs typeface="Open Sans Bold"/>
                          <a:sym typeface="Open Sans Bold"/>
                        </a:rPr>
                        <a:t>8 AM - 12 PM</a:t>
                      </a: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AF8FE"/>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3F5FA"/>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3F5FA"/>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3F5FA"/>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3F5FA"/>
                    </a:solidFill>
                  </a:tcPr>
                </a:tc>
                <a:extLst>
                  <a:ext uri="{0D108BD9-81ED-4DB2-BD59-A6C34878D82A}">
                    <a16:rowId xmlns:a16="http://schemas.microsoft.com/office/drawing/2014/main" val="10002"/>
                  </a:ext>
                </a:extLst>
              </a:tr>
              <a:tr h="894990">
                <a:tc>
                  <a:txBody>
                    <a:bodyPr/>
                    <a:lstStyle/>
                    <a:p>
                      <a:pPr algn="l">
                        <a:lnSpc>
                          <a:spcPts val="2448"/>
                        </a:lnSpc>
                        <a:defRPr/>
                      </a:pPr>
                      <a:r>
                        <a:rPr lang="en-US" sz="1749" b="1">
                          <a:solidFill>
                            <a:srgbClr val="1C1851"/>
                          </a:solidFill>
                          <a:latin typeface="Open Sans Bold"/>
                          <a:ea typeface="Open Sans Bold"/>
                          <a:cs typeface="Open Sans Bold"/>
                          <a:sym typeface="Open Sans Bold"/>
                        </a:rPr>
                        <a:t>12 PM - 4 PM</a:t>
                      </a: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AF8FE"/>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94990">
                <a:tc>
                  <a:txBody>
                    <a:bodyPr/>
                    <a:lstStyle/>
                    <a:p>
                      <a:pPr algn="l">
                        <a:lnSpc>
                          <a:spcPts val="2448"/>
                        </a:lnSpc>
                        <a:defRPr/>
                      </a:pPr>
                      <a:r>
                        <a:rPr lang="en-US" sz="1749" b="1">
                          <a:solidFill>
                            <a:srgbClr val="1C1851"/>
                          </a:solidFill>
                          <a:latin typeface="Open Sans Bold"/>
                          <a:ea typeface="Open Sans Bold"/>
                          <a:cs typeface="Open Sans Bold"/>
                          <a:sym typeface="Open Sans Bold"/>
                        </a:rPr>
                        <a:t>4 PM - 8 PM</a:t>
                      </a: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AF8FE"/>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3F5FA"/>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3F5FA"/>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3F5FA"/>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3F5FA"/>
                    </a:solidFill>
                  </a:tcPr>
                </a:tc>
                <a:extLst>
                  <a:ext uri="{0D108BD9-81ED-4DB2-BD59-A6C34878D82A}">
                    <a16:rowId xmlns:a16="http://schemas.microsoft.com/office/drawing/2014/main" val="10004"/>
                  </a:ext>
                </a:extLst>
              </a:tr>
              <a:tr h="894990">
                <a:tc>
                  <a:txBody>
                    <a:bodyPr/>
                    <a:lstStyle/>
                    <a:p>
                      <a:pPr algn="l">
                        <a:lnSpc>
                          <a:spcPts val="2448"/>
                        </a:lnSpc>
                        <a:defRPr/>
                      </a:pPr>
                      <a:r>
                        <a:rPr lang="en-US" sz="1749" b="1">
                          <a:solidFill>
                            <a:srgbClr val="1C1851"/>
                          </a:solidFill>
                          <a:latin typeface="Open Sans Bold"/>
                          <a:ea typeface="Open Sans Bold"/>
                          <a:cs typeface="Open Sans Bold"/>
                          <a:sym typeface="Open Sans Bold"/>
                        </a:rPr>
                        <a:t>8 PM - 12 AM</a:t>
                      </a: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AF8FE"/>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tc>
                  <a:txBody>
                    <a:bodyPr/>
                    <a:lstStyle/>
                    <a:p>
                      <a:pPr algn="ctr">
                        <a:lnSpc>
                          <a:spcPts val="3428"/>
                        </a:lnSpc>
                        <a:defRPr/>
                      </a:pPr>
                      <a:endParaRPr lang="en-US" sz="1100"/>
                    </a:p>
                  </a:txBody>
                  <a:tcPr marL="85725" marR="85725" marT="85725" marB="8572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28600" cy="219075"/>
            <a:chOff x="0" y="0"/>
            <a:chExt cx="304800" cy="292100"/>
          </a:xfrm>
        </p:grpSpPr>
        <p:sp>
          <p:nvSpPr>
            <p:cNvPr id="3" name="Freeform 3"/>
            <p:cNvSpPr/>
            <p:nvPr/>
          </p:nvSpPr>
          <p:spPr>
            <a:xfrm>
              <a:off x="0" y="0"/>
              <a:ext cx="304851" cy="292151"/>
            </a:xfrm>
            <a:custGeom>
              <a:avLst/>
              <a:gdLst/>
              <a:ahLst/>
              <a:cxnLst/>
              <a:rect l="l" t="t" r="r" b="b"/>
              <a:pathLst>
                <a:path w="304851" h="292151">
                  <a:moveTo>
                    <a:pt x="0" y="146095"/>
                  </a:moveTo>
                  <a:cubicBezTo>
                    <a:pt x="0" y="65406"/>
                    <a:pt x="68249" y="0"/>
                    <a:pt x="152447" y="0"/>
                  </a:cubicBezTo>
                  <a:cubicBezTo>
                    <a:pt x="236645" y="0"/>
                    <a:pt x="304851" y="65406"/>
                    <a:pt x="304851" y="146095"/>
                  </a:cubicBezTo>
                  <a:cubicBezTo>
                    <a:pt x="304851" y="226784"/>
                    <a:pt x="236645" y="292151"/>
                    <a:pt x="152447" y="292151"/>
                  </a:cubicBezTo>
                  <a:cubicBezTo>
                    <a:pt x="68249" y="292151"/>
                    <a:pt x="0" y="226784"/>
                    <a:pt x="0" y="146095"/>
                  </a:cubicBezTo>
                  <a:close/>
                </a:path>
              </a:pathLst>
            </a:custGeom>
            <a:solidFill>
              <a:srgbClr val="00577A"/>
            </a:solidFill>
            <a:ln cap="sq">
              <a:noFill/>
              <a:prstDash val="solid"/>
              <a:miter/>
            </a:ln>
          </p:spPr>
        </p:sp>
      </p:grpSp>
      <p:grpSp>
        <p:nvGrpSpPr>
          <p:cNvPr id="4" name="Group 4"/>
          <p:cNvGrpSpPr/>
          <p:nvPr/>
        </p:nvGrpSpPr>
        <p:grpSpPr>
          <a:xfrm>
            <a:off x="542925" y="2124075"/>
            <a:ext cx="1514475" cy="57150"/>
            <a:chOff x="0" y="0"/>
            <a:chExt cx="2019300" cy="76200"/>
          </a:xfrm>
        </p:grpSpPr>
        <p:sp>
          <p:nvSpPr>
            <p:cNvPr id="5" name="Freeform 5"/>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00577A"/>
            </a:solidFill>
            <a:ln cap="sq">
              <a:noFill/>
              <a:prstDash val="solid"/>
              <a:miter/>
            </a:ln>
          </p:spPr>
        </p:sp>
      </p:grpSp>
      <p:grpSp>
        <p:nvGrpSpPr>
          <p:cNvPr id="6" name="Group 6"/>
          <p:cNvGrpSpPr/>
          <p:nvPr/>
        </p:nvGrpSpPr>
        <p:grpSpPr>
          <a:xfrm>
            <a:off x="552450" y="4713112"/>
            <a:ext cx="5320354" cy="522722"/>
            <a:chOff x="0" y="0"/>
            <a:chExt cx="7093805" cy="696963"/>
          </a:xfrm>
        </p:grpSpPr>
        <p:sp>
          <p:nvSpPr>
            <p:cNvPr id="7" name="Freeform 7"/>
            <p:cNvSpPr/>
            <p:nvPr/>
          </p:nvSpPr>
          <p:spPr>
            <a:xfrm>
              <a:off x="0" y="0"/>
              <a:ext cx="7093805" cy="696976"/>
            </a:xfrm>
            <a:custGeom>
              <a:avLst/>
              <a:gdLst/>
              <a:ahLst/>
              <a:cxnLst/>
              <a:rect l="l" t="t" r="r" b="b"/>
              <a:pathLst>
                <a:path w="7093805" h="696976">
                  <a:moveTo>
                    <a:pt x="0" y="156718"/>
                  </a:moveTo>
                  <a:cubicBezTo>
                    <a:pt x="0" y="70104"/>
                    <a:pt x="23972" y="0"/>
                    <a:pt x="53589" y="0"/>
                  </a:cubicBezTo>
                  <a:lnTo>
                    <a:pt x="7040216" y="0"/>
                  </a:lnTo>
                  <a:cubicBezTo>
                    <a:pt x="7069790" y="0"/>
                    <a:pt x="7093805" y="70104"/>
                    <a:pt x="7093805" y="156718"/>
                  </a:cubicBezTo>
                  <a:lnTo>
                    <a:pt x="7093805" y="540258"/>
                  </a:lnTo>
                  <a:cubicBezTo>
                    <a:pt x="7093805" y="626745"/>
                    <a:pt x="7069834" y="696976"/>
                    <a:pt x="7040216" y="696976"/>
                  </a:cubicBezTo>
                  <a:lnTo>
                    <a:pt x="53589" y="696976"/>
                  </a:lnTo>
                  <a:cubicBezTo>
                    <a:pt x="23972" y="696976"/>
                    <a:pt x="0" y="626872"/>
                    <a:pt x="0" y="540258"/>
                  </a:cubicBezTo>
                  <a:close/>
                </a:path>
              </a:pathLst>
            </a:custGeom>
            <a:solidFill>
              <a:srgbClr val="F3F5FA"/>
            </a:solidFill>
            <a:ln w="14288" cap="sq">
              <a:solidFill>
                <a:srgbClr val="6F6BA0"/>
              </a:solidFill>
              <a:prstDash val="dash"/>
              <a:miter/>
            </a:ln>
          </p:spPr>
        </p:sp>
      </p:grpSp>
      <p:grpSp>
        <p:nvGrpSpPr>
          <p:cNvPr id="8" name="Group 8"/>
          <p:cNvGrpSpPr/>
          <p:nvPr/>
        </p:nvGrpSpPr>
        <p:grpSpPr>
          <a:xfrm>
            <a:off x="285750" y="9591675"/>
            <a:ext cx="17678400" cy="47625"/>
            <a:chOff x="0" y="0"/>
            <a:chExt cx="23571200" cy="63500"/>
          </a:xfrm>
        </p:grpSpPr>
        <p:sp>
          <p:nvSpPr>
            <p:cNvPr id="9" name="Freeform 9"/>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graphicFrame>
        <p:nvGraphicFramePr>
          <p:cNvPr id="10" name="Table 10"/>
          <p:cNvGraphicFramePr>
            <a:graphicFrameLocks noGrp="1"/>
          </p:cNvGraphicFramePr>
          <p:nvPr/>
        </p:nvGraphicFramePr>
        <p:xfrm>
          <a:off x="542925" y="5632008"/>
          <a:ext cx="17201680" cy="2914871"/>
        </p:xfrm>
        <a:graphic>
          <a:graphicData uri="http://schemas.openxmlformats.org/drawingml/2006/table">
            <a:tbl>
              <a:tblPr/>
              <a:tblGrid>
                <a:gridCol w="2916702">
                  <a:extLst>
                    <a:ext uri="{9D8B030D-6E8A-4147-A177-3AD203B41FA5}">
                      <a16:colId xmlns:a16="http://schemas.microsoft.com/office/drawing/2014/main" val="20000"/>
                    </a:ext>
                  </a:extLst>
                </a:gridCol>
                <a:gridCol w="6861065">
                  <a:extLst>
                    <a:ext uri="{9D8B030D-6E8A-4147-A177-3AD203B41FA5}">
                      <a16:colId xmlns:a16="http://schemas.microsoft.com/office/drawing/2014/main" val="20001"/>
                    </a:ext>
                  </a:extLst>
                </a:gridCol>
                <a:gridCol w="3588995">
                  <a:extLst>
                    <a:ext uri="{9D8B030D-6E8A-4147-A177-3AD203B41FA5}">
                      <a16:colId xmlns:a16="http://schemas.microsoft.com/office/drawing/2014/main" val="20002"/>
                    </a:ext>
                  </a:extLst>
                </a:gridCol>
                <a:gridCol w="3834918">
                  <a:extLst>
                    <a:ext uri="{9D8B030D-6E8A-4147-A177-3AD203B41FA5}">
                      <a16:colId xmlns:a16="http://schemas.microsoft.com/office/drawing/2014/main" val="20003"/>
                    </a:ext>
                  </a:extLst>
                </a:gridCol>
              </a:tblGrid>
              <a:tr h="677877">
                <a:tc>
                  <a:txBody>
                    <a:bodyPr/>
                    <a:lstStyle/>
                    <a:p>
                      <a:pPr algn="l">
                        <a:lnSpc>
                          <a:spcPts val="2159"/>
                        </a:lnSpc>
                        <a:defRPr/>
                      </a:pPr>
                      <a:r>
                        <a:rPr lang="en-US" sz="2249">
                          <a:solidFill>
                            <a:srgbClr val="FFFFFF"/>
                          </a:solidFill>
                          <a:latin typeface="WWF"/>
                          <a:ea typeface="WWF"/>
                          <a:cs typeface="WWF"/>
                          <a:sym typeface="WWF"/>
                        </a:rPr>
                        <a:t>LEVEL</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tc>
                  <a:txBody>
                    <a:bodyPr/>
                    <a:lstStyle/>
                    <a:p>
                      <a:pPr algn="l">
                        <a:lnSpc>
                          <a:spcPts val="2159"/>
                        </a:lnSpc>
                        <a:defRPr/>
                      </a:pPr>
                      <a:r>
                        <a:rPr lang="en-US" sz="2249">
                          <a:solidFill>
                            <a:srgbClr val="FFFFFF"/>
                          </a:solidFill>
                          <a:latin typeface="WWF"/>
                          <a:ea typeface="WWF"/>
                          <a:cs typeface="WWF"/>
                          <a:sym typeface="WWF"/>
                        </a:rPr>
                        <a:t>BARRIERS</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tc>
                  <a:txBody>
                    <a:bodyPr/>
                    <a:lstStyle/>
                    <a:p>
                      <a:pPr algn="l">
                        <a:lnSpc>
                          <a:spcPts val="2159"/>
                        </a:lnSpc>
                        <a:defRPr/>
                      </a:pPr>
                      <a:r>
                        <a:rPr lang="en-US" sz="2249">
                          <a:solidFill>
                            <a:srgbClr val="FFFFFF"/>
                          </a:solidFill>
                          <a:latin typeface="WWF"/>
                          <a:ea typeface="WWF"/>
                          <a:cs typeface="WWF"/>
                          <a:sym typeface="WWF"/>
                        </a:rPr>
                        <a:t>HOW TO ADDRESS</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tc>
                  <a:txBody>
                    <a:bodyPr/>
                    <a:lstStyle/>
                    <a:p>
                      <a:pPr algn="l">
                        <a:lnSpc>
                          <a:spcPts val="2159"/>
                        </a:lnSpc>
                        <a:defRPr/>
                      </a:pPr>
                      <a:r>
                        <a:rPr lang="en-US" sz="2249">
                          <a:solidFill>
                            <a:srgbClr val="FFFFFF"/>
                          </a:solidFill>
                          <a:latin typeface="WWF"/>
                          <a:ea typeface="WWF"/>
                          <a:cs typeface="WWF"/>
                          <a:sym typeface="WWF"/>
                        </a:rPr>
                        <a:t>RESOURCES NEEDED</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extLst>
                  <a:ext uri="{0D108BD9-81ED-4DB2-BD59-A6C34878D82A}">
                    <a16:rowId xmlns:a16="http://schemas.microsoft.com/office/drawing/2014/main" val="10000"/>
                  </a:ext>
                </a:extLst>
              </a:tr>
              <a:tr h="643983">
                <a:tc>
                  <a:txBody>
                    <a:bodyPr/>
                    <a:lstStyle/>
                    <a:p>
                      <a:pPr algn="l">
                        <a:lnSpc>
                          <a:spcPts val="2448"/>
                        </a:lnSpc>
                        <a:defRPr/>
                      </a:pPr>
                      <a:r>
                        <a:rPr lang="en-US" sz="1749" b="1">
                          <a:solidFill>
                            <a:srgbClr val="1C1851"/>
                          </a:solidFill>
                          <a:latin typeface="Open Sans Bold"/>
                          <a:ea typeface="Open Sans Bold"/>
                          <a:cs typeface="Open Sans Bold"/>
                          <a:sym typeface="Open Sans Bold"/>
                        </a:rPr>
                        <a:t>Women themselves</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AF8FE"/>
                    </a:solidFill>
                  </a:tcPr>
                </a:tc>
                <a:tc>
                  <a:txBody>
                    <a:bodyPr/>
                    <a:lstStyle/>
                    <a:p>
                      <a:pPr algn="l">
                        <a:lnSpc>
                          <a:spcPts val="2448"/>
                        </a:lnSpc>
                        <a:defRPr/>
                      </a:pPr>
                      <a:r>
                        <a:rPr lang="en-US" sz="1749">
                          <a:solidFill>
                            <a:srgbClr val="000000"/>
                          </a:solidFill>
                          <a:latin typeface="Open Sans"/>
                          <a:ea typeface="Open Sans"/>
                          <a:cs typeface="Open Sans"/>
                          <a:sym typeface="Open Sans"/>
                        </a:rPr>
                        <a:t>e.g. Lack of confidence and skill</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extLst>
                  <a:ext uri="{0D108BD9-81ED-4DB2-BD59-A6C34878D82A}">
                    <a16:rowId xmlns:a16="http://schemas.microsoft.com/office/drawing/2014/main" val="10001"/>
                  </a:ext>
                </a:extLst>
              </a:tr>
              <a:tr h="949028">
                <a:tc>
                  <a:txBody>
                    <a:bodyPr/>
                    <a:lstStyle/>
                    <a:p>
                      <a:pPr algn="l">
                        <a:lnSpc>
                          <a:spcPts val="2448"/>
                        </a:lnSpc>
                        <a:defRPr/>
                      </a:pPr>
                      <a:r>
                        <a:rPr lang="en-US" sz="1749" b="1">
                          <a:solidFill>
                            <a:srgbClr val="1C1851"/>
                          </a:solidFill>
                          <a:latin typeface="Open Sans Bold"/>
                          <a:ea typeface="Open Sans Bold"/>
                          <a:cs typeface="Open Sans Bold"/>
                          <a:sym typeface="Open Sans Bold"/>
                        </a:rPr>
                        <a:t>Family</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AF8FE"/>
                    </a:solidFill>
                  </a:tcPr>
                </a:tc>
                <a:tc>
                  <a:txBody>
                    <a:bodyPr/>
                    <a:lstStyle/>
                    <a:p>
                      <a:pPr algn="l">
                        <a:lnSpc>
                          <a:spcPts val="2448"/>
                        </a:lnSpc>
                        <a:defRPr/>
                      </a:pPr>
                      <a:r>
                        <a:rPr lang="en-US" sz="1749">
                          <a:solidFill>
                            <a:srgbClr val="000000"/>
                          </a:solidFill>
                          <a:latin typeface="Open Sans"/>
                          <a:ea typeface="Open Sans"/>
                          <a:cs typeface="Open Sans"/>
                          <a:sym typeface="Open Sans"/>
                        </a:rPr>
                        <a:t>e.g. Partner or family are not supportive. Burdened by household work</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extLst>
                  <a:ext uri="{0D108BD9-81ED-4DB2-BD59-A6C34878D82A}">
                    <a16:rowId xmlns:a16="http://schemas.microsoft.com/office/drawing/2014/main" val="10002"/>
                  </a:ext>
                </a:extLst>
              </a:tr>
              <a:tr h="643983">
                <a:tc>
                  <a:txBody>
                    <a:bodyPr/>
                    <a:lstStyle/>
                    <a:p>
                      <a:pPr algn="l">
                        <a:lnSpc>
                          <a:spcPts val="2448"/>
                        </a:lnSpc>
                        <a:defRPr/>
                      </a:pPr>
                      <a:r>
                        <a:rPr lang="en-US" sz="1749" b="1">
                          <a:solidFill>
                            <a:srgbClr val="1C1851"/>
                          </a:solidFill>
                          <a:latin typeface="Open Sans Bold"/>
                          <a:ea typeface="Open Sans Bold"/>
                          <a:cs typeface="Open Sans Bold"/>
                          <a:sym typeface="Open Sans Bold"/>
                        </a:rPr>
                        <a:t>Community</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AF8FE"/>
                    </a:solidFill>
                  </a:tcPr>
                </a:tc>
                <a:tc>
                  <a:txBody>
                    <a:bodyPr/>
                    <a:lstStyle/>
                    <a:p>
                      <a:pPr algn="l">
                        <a:lnSpc>
                          <a:spcPts val="2448"/>
                        </a:lnSpc>
                        <a:defRPr/>
                      </a:pPr>
                      <a:r>
                        <a:rPr lang="en-US" sz="1749">
                          <a:solidFill>
                            <a:srgbClr val="000000"/>
                          </a:solidFill>
                          <a:latin typeface="Open Sans"/>
                          <a:ea typeface="Open Sans"/>
                          <a:cs typeface="Open Sans"/>
                          <a:sym typeface="Open Sans"/>
                        </a:rPr>
                        <a:t>e.g. Community does not allow women to join the committee.</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extLst>
                  <a:ext uri="{0D108BD9-81ED-4DB2-BD59-A6C34878D82A}">
                    <a16:rowId xmlns:a16="http://schemas.microsoft.com/office/drawing/2014/main" val="10003"/>
                  </a:ext>
                </a:extLst>
              </a:tr>
            </a:tbl>
          </a:graphicData>
        </a:graphic>
      </p:graphicFrame>
      <p:sp>
        <p:nvSpPr>
          <p:cNvPr id="11" name="TextBox 11"/>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3 · GBV AND CONSERVATION</a:t>
            </a:r>
          </a:p>
        </p:txBody>
      </p:sp>
      <p:sp>
        <p:nvSpPr>
          <p:cNvPr id="12" name="TextBox 12"/>
          <p:cNvSpPr txBox="1"/>
          <p:nvPr/>
        </p:nvSpPr>
        <p:spPr>
          <a:xfrm>
            <a:off x="542925" y="857250"/>
            <a:ext cx="13807084" cy="1173541"/>
          </a:xfrm>
          <a:prstGeom prst="rect">
            <a:avLst/>
          </a:prstGeom>
        </p:spPr>
        <p:txBody>
          <a:bodyPr lIns="0" tIns="0" rIns="0" bIns="0" rtlCol="0" anchor="t">
            <a:spAutoFit/>
          </a:bodyPr>
          <a:lstStyle/>
          <a:p>
            <a:pPr marL="0" lvl="0" indent="0" algn="l">
              <a:lnSpc>
                <a:spcPts val="9347"/>
              </a:lnSpc>
              <a:spcBef>
                <a:spcPct val="0"/>
              </a:spcBef>
            </a:pPr>
            <a:r>
              <a:rPr lang="en-US" sz="7490" u="none" strike="noStrike">
                <a:solidFill>
                  <a:srgbClr val="1C1851"/>
                </a:solidFill>
                <a:latin typeface="WWF"/>
                <a:ea typeface="WWF"/>
                <a:cs typeface="WWF"/>
                <a:sym typeface="WWF"/>
              </a:rPr>
              <a:t>INCREASING WOMEN'S PARTICIPATION</a:t>
            </a:r>
          </a:p>
        </p:txBody>
      </p:sp>
      <p:sp>
        <p:nvSpPr>
          <p:cNvPr id="13" name="TextBox 13"/>
          <p:cNvSpPr txBox="1"/>
          <p:nvPr/>
        </p:nvSpPr>
        <p:spPr>
          <a:xfrm>
            <a:off x="1186858" y="2559761"/>
            <a:ext cx="4805268" cy="1673225"/>
          </a:xfrm>
          <a:prstGeom prst="rect">
            <a:avLst/>
          </a:prstGeom>
        </p:spPr>
        <p:txBody>
          <a:bodyPr lIns="0" tIns="0" rIns="0" bIns="0" rtlCol="0" anchor="t">
            <a:spAutoFit/>
          </a:bodyPr>
          <a:lstStyle/>
          <a:p>
            <a:pPr algn="l">
              <a:lnSpc>
                <a:spcPts val="2200"/>
              </a:lnSpc>
            </a:pPr>
            <a:r>
              <a:rPr lang="en-US" sz="2000">
                <a:solidFill>
                  <a:srgbClr val="3B3677"/>
                </a:solidFill>
                <a:latin typeface="Open Sans"/>
                <a:ea typeface="Open Sans"/>
                <a:cs typeface="Open Sans"/>
                <a:sym typeface="Open Sans"/>
              </a:rPr>
              <a:t>What barriers do women and other marginalized groups face in order to participate in conservation-related activities, or to raise their voices on these issues? Are they facing these barriers at different levels?</a:t>
            </a:r>
          </a:p>
        </p:txBody>
      </p:sp>
      <p:sp>
        <p:nvSpPr>
          <p:cNvPr id="14" name="TextBox 14"/>
          <p:cNvSpPr txBox="1"/>
          <p:nvPr/>
        </p:nvSpPr>
        <p:spPr>
          <a:xfrm>
            <a:off x="743626" y="4769048"/>
            <a:ext cx="4963833" cy="347473"/>
          </a:xfrm>
          <a:prstGeom prst="rect">
            <a:avLst/>
          </a:prstGeom>
        </p:spPr>
        <p:txBody>
          <a:bodyPr lIns="0" tIns="0" rIns="0" bIns="0" rtlCol="0" anchor="t">
            <a:spAutoFit/>
          </a:bodyPr>
          <a:lstStyle/>
          <a:p>
            <a:pPr algn="l">
              <a:lnSpc>
                <a:spcPts val="3023"/>
              </a:lnSpc>
            </a:pPr>
            <a:r>
              <a:rPr lang="en-US" sz="1799" b="1">
                <a:solidFill>
                  <a:srgbClr val="3B3677"/>
                </a:solidFill>
                <a:latin typeface="Open Sans Bold"/>
                <a:ea typeface="Open Sans Bold"/>
                <a:cs typeface="Open Sans Bold"/>
                <a:sym typeface="Open Sans Bold"/>
              </a:rPr>
              <a:t>USE THE TEMPLATE BELOW TO SUMMARIZE:</a:t>
            </a:r>
          </a:p>
        </p:txBody>
      </p:sp>
      <p:sp>
        <p:nvSpPr>
          <p:cNvPr id="15" name="TextBox 15"/>
          <p:cNvSpPr txBox="1"/>
          <p:nvPr/>
        </p:nvSpPr>
        <p:spPr>
          <a:xfrm>
            <a:off x="238125" y="9858375"/>
            <a:ext cx="4686300"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1C4A97"/>
                </a:solidFill>
                <a:latin typeface="Open Sans Bold"/>
                <a:ea typeface="Open Sans Bold"/>
                <a:cs typeface="Open Sans Bold"/>
                <a:sym typeface="Open Sans Bold"/>
              </a:rPr>
              <a:t>Activity 3.2 </a:t>
            </a:r>
            <a:r>
              <a:rPr lang="en-US" sz="1350" b="1" u="none" strike="noStrike">
                <a:solidFill>
                  <a:srgbClr val="6F6BA0"/>
                </a:solidFill>
                <a:latin typeface="Open Sans Bold"/>
                <a:ea typeface="Open Sans Bold"/>
                <a:cs typeface="Open Sans Bold"/>
                <a:sym typeface="Open Sans Bold"/>
              </a:rPr>
              <a:t>- Increasing women's participation</a:t>
            </a:r>
          </a:p>
        </p:txBody>
      </p:sp>
      <p:sp>
        <p:nvSpPr>
          <p:cNvPr id="16" name="TextBox 16"/>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
        <p:nvSpPr>
          <p:cNvPr id="17" name="TextBox 17"/>
          <p:cNvSpPr txBox="1"/>
          <p:nvPr/>
        </p:nvSpPr>
        <p:spPr>
          <a:xfrm>
            <a:off x="542925" y="2384348"/>
            <a:ext cx="643933" cy="870737"/>
          </a:xfrm>
          <a:prstGeom prst="rect">
            <a:avLst/>
          </a:prstGeom>
        </p:spPr>
        <p:txBody>
          <a:bodyPr lIns="0" tIns="0" rIns="0" bIns="0" rtlCol="0" anchor="t">
            <a:spAutoFit/>
          </a:bodyPr>
          <a:lstStyle/>
          <a:p>
            <a:pPr marL="0" lvl="0" indent="0" algn="l">
              <a:lnSpc>
                <a:spcPts val="6988"/>
              </a:lnSpc>
              <a:spcBef>
                <a:spcPct val="0"/>
              </a:spcBef>
            </a:pPr>
            <a:r>
              <a:rPr lang="en-US" sz="5600">
                <a:solidFill>
                  <a:srgbClr val="1C1851"/>
                </a:solidFill>
                <a:latin typeface="WWF"/>
                <a:ea typeface="WWF"/>
                <a:cs typeface="WWF"/>
                <a:sym typeface="WWF"/>
              </a:rPr>
              <a:t>1.</a:t>
            </a:r>
          </a:p>
        </p:txBody>
      </p:sp>
      <p:sp>
        <p:nvSpPr>
          <p:cNvPr id="18" name="TextBox 18"/>
          <p:cNvSpPr txBox="1"/>
          <p:nvPr/>
        </p:nvSpPr>
        <p:spPr>
          <a:xfrm>
            <a:off x="12268600" y="2384348"/>
            <a:ext cx="603174" cy="870737"/>
          </a:xfrm>
          <a:prstGeom prst="rect">
            <a:avLst/>
          </a:prstGeom>
        </p:spPr>
        <p:txBody>
          <a:bodyPr lIns="0" tIns="0" rIns="0" bIns="0" rtlCol="0" anchor="t">
            <a:spAutoFit/>
          </a:bodyPr>
          <a:lstStyle/>
          <a:p>
            <a:pPr marL="0" lvl="0" indent="0" algn="l">
              <a:lnSpc>
                <a:spcPts val="6988"/>
              </a:lnSpc>
              <a:spcBef>
                <a:spcPct val="0"/>
              </a:spcBef>
            </a:pPr>
            <a:r>
              <a:rPr lang="en-US" sz="5600">
                <a:solidFill>
                  <a:srgbClr val="1C1851"/>
                </a:solidFill>
                <a:latin typeface="WWF"/>
                <a:ea typeface="WWF"/>
                <a:cs typeface="WWF"/>
                <a:sym typeface="WWF"/>
              </a:rPr>
              <a:t>3.</a:t>
            </a:r>
          </a:p>
        </p:txBody>
      </p:sp>
      <p:sp>
        <p:nvSpPr>
          <p:cNvPr id="19" name="TextBox 19"/>
          <p:cNvSpPr txBox="1"/>
          <p:nvPr/>
        </p:nvSpPr>
        <p:spPr>
          <a:xfrm>
            <a:off x="6363477" y="2384348"/>
            <a:ext cx="538830" cy="870737"/>
          </a:xfrm>
          <a:prstGeom prst="rect">
            <a:avLst/>
          </a:prstGeom>
        </p:spPr>
        <p:txBody>
          <a:bodyPr lIns="0" tIns="0" rIns="0" bIns="0" rtlCol="0" anchor="t">
            <a:spAutoFit/>
          </a:bodyPr>
          <a:lstStyle/>
          <a:p>
            <a:pPr marL="0" lvl="0" indent="0" algn="l">
              <a:lnSpc>
                <a:spcPts val="6988"/>
              </a:lnSpc>
              <a:spcBef>
                <a:spcPct val="0"/>
              </a:spcBef>
            </a:pPr>
            <a:r>
              <a:rPr lang="en-US" sz="5600">
                <a:solidFill>
                  <a:srgbClr val="1C1851"/>
                </a:solidFill>
                <a:latin typeface="WWF"/>
                <a:ea typeface="WWF"/>
                <a:cs typeface="WWF"/>
                <a:sym typeface="WWF"/>
              </a:rPr>
              <a:t>2.</a:t>
            </a:r>
          </a:p>
        </p:txBody>
      </p:sp>
      <p:sp>
        <p:nvSpPr>
          <p:cNvPr id="20" name="TextBox 20"/>
          <p:cNvSpPr txBox="1"/>
          <p:nvPr/>
        </p:nvSpPr>
        <p:spPr>
          <a:xfrm>
            <a:off x="7028598" y="2559761"/>
            <a:ext cx="4696010" cy="292100"/>
          </a:xfrm>
          <a:prstGeom prst="rect">
            <a:avLst/>
          </a:prstGeom>
        </p:spPr>
        <p:txBody>
          <a:bodyPr lIns="0" tIns="0" rIns="0" bIns="0" rtlCol="0" anchor="t">
            <a:spAutoFit/>
          </a:bodyPr>
          <a:lstStyle/>
          <a:p>
            <a:pPr algn="l">
              <a:lnSpc>
                <a:spcPts val="2200"/>
              </a:lnSpc>
            </a:pPr>
            <a:r>
              <a:rPr lang="en-US" sz="2000">
                <a:solidFill>
                  <a:srgbClr val="3B3677"/>
                </a:solidFill>
                <a:latin typeface="Open Sans"/>
                <a:ea typeface="Open Sans"/>
                <a:cs typeface="Open Sans"/>
                <a:sym typeface="Open Sans"/>
              </a:rPr>
              <a:t>How would you address each barrier?</a:t>
            </a:r>
          </a:p>
        </p:txBody>
      </p:sp>
      <p:sp>
        <p:nvSpPr>
          <p:cNvPr id="21" name="TextBox 21"/>
          <p:cNvSpPr txBox="1"/>
          <p:nvPr/>
        </p:nvSpPr>
        <p:spPr>
          <a:xfrm>
            <a:off x="13032485" y="2559761"/>
            <a:ext cx="4712120" cy="844550"/>
          </a:xfrm>
          <a:prstGeom prst="rect">
            <a:avLst/>
          </a:prstGeom>
        </p:spPr>
        <p:txBody>
          <a:bodyPr lIns="0" tIns="0" rIns="0" bIns="0" rtlCol="0" anchor="t">
            <a:spAutoFit/>
          </a:bodyPr>
          <a:lstStyle/>
          <a:p>
            <a:pPr algn="l">
              <a:lnSpc>
                <a:spcPts val="2200"/>
              </a:lnSpc>
            </a:pPr>
            <a:r>
              <a:rPr lang="en-US" sz="2000">
                <a:solidFill>
                  <a:srgbClr val="3B3677"/>
                </a:solidFill>
                <a:latin typeface="Open Sans"/>
                <a:ea typeface="Open Sans"/>
                <a:cs typeface="Open Sans"/>
                <a:sym typeface="Open Sans"/>
              </a:rPr>
              <a:t>What are the resources that you need in order to do that? Where can you find support?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28600" cy="219075"/>
            <a:chOff x="0" y="0"/>
            <a:chExt cx="304800" cy="292100"/>
          </a:xfrm>
        </p:grpSpPr>
        <p:sp>
          <p:nvSpPr>
            <p:cNvPr id="3" name="Freeform 3"/>
            <p:cNvSpPr/>
            <p:nvPr/>
          </p:nvSpPr>
          <p:spPr>
            <a:xfrm>
              <a:off x="0" y="0"/>
              <a:ext cx="304851" cy="292151"/>
            </a:xfrm>
            <a:custGeom>
              <a:avLst/>
              <a:gdLst/>
              <a:ahLst/>
              <a:cxnLst/>
              <a:rect l="l" t="t" r="r" b="b"/>
              <a:pathLst>
                <a:path w="304851" h="292151">
                  <a:moveTo>
                    <a:pt x="0" y="146095"/>
                  </a:moveTo>
                  <a:cubicBezTo>
                    <a:pt x="0" y="65406"/>
                    <a:pt x="68249" y="0"/>
                    <a:pt x="152447" y="0"/>
                  </a:cubicBezTo>
                  <a:cubicBezTo>
                    <a:pt x="236645" y="0"/>
                    <a:pt x="304851" y="65406"/>
                    <a:pt x="304851" y="146095"/>
                  </a:cubicBezTo>
                  <a:cubicBezTo>
                    <a:pt x="304851" y="226784"/>
                    <a:pt x="236645" y="292151"/>
                    <a:pt x="152447" y="292151"/>
                  </a:cubicBezTo>
                  <a:cubicBezTo>
                    <a:pt x="68249" y="292151"/>
                    <a:pt x="0" y="226784"/>
                    <a:pt x="0" y="146095"/>
                  </a:cubicBezTo>
                  <a:close/>
                </a:path>
              </a:pathLst>
            </a:custGeom>
            <a:solidFill>
              <a:srgbClr val="00577A"/>
            </a:solidFill>
            <a:ln cap="sq">
              <a:noFill/>
              <a:prstDash val="solid"/>
              <a:miter/>
            </a:ln>
          </p:spPr>
        </p:sp>
      </p:grpSp>
      <p:grpSp>
        <p:nvGrpSpPr>
          <p:cNvPr id="4" name="Group 4"/>
          <p:cNvGrpSpPr/>
          <p:nvPr/>
        </p:nvGrpSpPr>
        <p:grpSpPr>
          <a:xfrm>
            <a:off x="542925" y="2124075"/>
            <a:ext cx="1514475" cy="57150"/>
            <a:chOff x="0" y="0"/>
            <a:chExt cx="2019300" cy="76200"/>
          </a:xfrm>
        </p:grpSpPr>
        <p:sp>
          <p:nvSpPr>
            <p:cNvPr id="5" name="Freeform 5"/>
            <p:cNvSpPr/>
            <p:nvPr/>
          </p:nvSpPr>
          <p:spPr>
            <a:xfrm>
              <a:off x="0" y="0"/>
              <a:ext cx="2019256" cy="76200"/>
            </a:xfrm>
            <a:custGeom>
              <a:avLst/>
              <a:gdLst/>
              <a:ahLst/>
              <a:cxnLst/>
              <a:rect l="l" t="t" r="r" b="b"/>
              <a:pathLst>
                <a:path w="2019256" h="76200">
                  <a:moveTo>
                    <a:pt x="0" y="38100"/>
                  </a:moveTo>
                  <a:cubicBezTo>
                    <a:pt x="0" y="17018"/>
                    <a:pt x="29414" y="0"/>
                    <a:pt x="65852" y="0"/>
                  </a:cubicBezTo>
                  <a:lnTo>
                    <a:pt x="1953404" y="0"/>
                  </a:lnTo>
                  <a:cubicBezTo>
                    <a:pt x="1989842" y="0"/>
                    <a:pt x="2019256" y="17018"/>
                    <a:pt x="2019256" y="38100"/>
                  </a:cubicBezTo>
                  <a:cubicBezTo>
                    <a:pt x="2019256" y="59182"/>
                    <a:pt x="1989842" y="76200"/>
                    <a:pt x="1953404" y="76200"/>
                  </a:cubicBezTo>
                  <a:lnTo>
                    <a:pt x="65852" y="76200"/>
                  </a:lnTo>
                  <a:cubicBezTo>
                    <a:pt x="29414" y="76200"/>
                    <a:pt x="0" y="59182"/>
                    <a:pt x="0" y="38100"/>
                  </a:cubicBezTo>
                  <a:close/>
                </a:path>
              </a:pathLst>
            </a:custGeom>
            <a:solidFill>
              <a:srgbClr val="00577A"/>
            </a:solidFill>
            <a:ln cap="sq">
              <a:noFill/>
              <a:prstDash val="solid"/>
              <a:miter/>
            </a:ln>
          </p:spPr>
        </p:sp>
      </p:grpSp>
      <p:grpSp>
        <p:nvGrpSpPr>
          <p:cNvPr id="6" name="Group 6"/>
          <p:cNvGrpSpPr/>
          <p:nvPr/>
        </p:nvGrpSpPr>
        <p:grpSpPr>
          <a:xfrm>
            <a:off x="552450" y="4713112"/>
            <a:ext cx="5320354" cy="522722"/>
            <a:chOff x="0" y="0"/>
            <a:chExt cx="7093805" cy="696963"/>
          </a:xfrm>
        </p:grpSpPr>
        <p:sp>
          <p:nvSpPr>
            <p:cNvPr id="7" name="Freeform 7"/>
            <p:cNvSpPr/>
            <p:nvPr/>
          </p:nvSpPr>
          <p:spPr>
            <a:xfrm>
              <a:off x="0" y="0"/>
              <a:ext cx="7093805" cy="696976"/>
            </a:xfrm>
            <a:custGeom>
              <a:avLst/>
              <a:gdLst/>
              <a:ahLst/>
              <a:cxnLst/>
              <a:rect l="l" t="t" r="r" b="b"/>
              <a:pathLst>
                <a:path w="7093805" h="696976">
                  <a:moveTo>
                    <a:pt x="0" y="156718"/>
                  </a:moveTo>
                  <a:cubicBezTo>
                    <a:pt x="0" y="70104"/>
                    <a:pt x="23972" y="0"/>
                    <a:pt x="53589" y="0"/>
                  </a:cubicBezTo>
                  <a:lnTo>
                    <a:pt x="7040216" y="0"/>
                  </a:lnTo>
                  <a:cubicBezTo>
                    <a:pt x="7069790" y="0"/>
                    <a:pt x="7093805" y="70104"/>
                    <a:pt x="7093805" y="156718"/>
                  </a:cubicBezTo>
                  <a:lnTo>
                    <a:pt x="7093805" y="540258"/>
                  </a:lnTo>
                  <a:cubicBezTo>
                    <a:pt x="7093805" y="626745"/>
                    <a:pt x="7069834" y="696976"/>
                    <a:pt x="7040216" y="696976"/>
                  </a:cubicBezTo>
                  <a:lnTo>
                    <a:pt x="53589" y="696976"/>
                  </a:lnTo>
                  <a:cubicBezTo>
                    <a:pt x="23972" y="696976"/>
                    <a:pt x="0" y="626872"/>
                    <a:pt x="0" y="540258"/>
                  </a:cubicBezTo>
                  <a:close/>
                </a:path>
              </a:pathLst>
            </a:custGeom>
            <a:solidFill>
              <a:srgbClr val="F3F5FA"/>
            </a:solidFill>
            <a:ln w="14288" cap="sq">
              <a:solidFill>
                <a:srgbClr val="6F6BA0"/>
              </a:solidFill>
              <a:prstDash val="dash"/>
              <a:miter/>
            </a:ln>
          </p:spPr>
        </p:sp>
      </p:grpSp>
      <p:grpSp>
        <p:nvGrpSpPr>
          <p:cNvPr id="8" name="Group 8"/>
          <p:cNvGrpSpPr/>
          <p:nvPr/>
        </p:nvGrpSpPr>
        <p:grpSpPr>
          <a:xfrm>
            <a:off x="285750" y="9591675"/>
            <a:ext cx="17678400" cy="47625"/>
            <a:chOff x="0" y="0"/>
            <a:chExt cx="23571200" cy="63500"/>
          </a:xfrm>
        </p:grpSpPr>
        <p:sp>
          <p:nvSpPr>
            <p:cNvPr id="9" name="Freeform 9"/>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graphicFrame>
        <p:nvGraphicFramePr>
          <p:cNvPr id="10" name="Table 10"/>
          <p:cNvGraphicFramePr>
            <a:graphicFrameLocks noGrp="1"/>
          </p:cNvGraphicFramePr>
          <p:nvPr/>
        </p:nvGraphicFramePr>
        <p:xfrm>
          <a:off x="542925" y="5632008"/>
          <a:ext cx="17201680" cy="2914871"/>
        </p:xfrm>
        <a:graphic>
          <a:graphicData uri="http://schemas.openxmlformats.org/drawingml/2006/table">
            <a:tbl>
              <a:tblPr/>
              <a:tblGrid>
                <a:gridCol w="2916702">
                  <a:extLst>
                    <a:ext uri="{9D8B030D-6E8A-4147-A177-3AD203B41FA5}">
                      <a16:colId xmlns:a16="http://schemas.microsoft.com/office/drawing/2014/main" val="20000"/>
                    </a:ext>
                  </a:extLst>
                </a:gridCol>
                <a:gridCol w="6861065">
                  <a:extLst>
                    <a:ext uri="{9D8B030D-6E8A-4147-A177-3AD203B41FA5}">
                      <a16:colId xmlns:a16="http://schemas.microsoft.com/office/drawing/2014/main" val="20001"/>
                    </a:ext>
                  </a:extLst>
                </a:gridCol>
                <a:gridCol w="3588995">
                  <a:extLst>
                    <a:ext uri="{9D8B030D-6E8A-4147-A177-3AD203B41FA5}">
                      <a16:colId xmlns:a16="http://schemas.microsoft.com/office/drawing/2014/main" val="20002"/>
                    </a:ext>
                  </a:extLst>
                </a:gridCol>
                <a:gridCol w="3834918">
                  <a:extLst>
                    <a:ext uri="{9D8B030D-6E8A-4147-A177-3AD203B41FA5}">
                      <a16:colId xmlns:a16="http://schemas.microsoft.com/office/drawing/2014/main" val="20003"/>
                    </a:ext>
                  </a:extLst>
                </a:gridCol>
              </a:tblGrid>
              <a:tr h="677877">
                <a:tc>
                  <a:txBody>
                    <a:bodyPr/>
                    <a:lstStyle/>
                    <a:p>
                      <a:pPr algn="l">
                        <a:lnSpc>
                          <a:spcPts val="2159"/>
                        </a:lnSpc>
                        <a:defRPr/>
                      </a:pPr>
                      <a:r>
                        <a:rPr lang="en-US" sz="2249">
                          <a:solidFill>
                            <a:srgbClr val="FFFFFF"/>
                          </a:solidFill>
                          <a:latin typeface="WWF"/>
                          <a:ea typeface="WWF"/>
                          <a:cs typeface="WWF"/>
                          <a:sym typeface="WWF"/>
                        </a:rPr>
                        <a:t>LEVEL</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tc>
                  <a:txBody>
                    <a:bodyPr/>
                    <a:lstStyle/>
                    <a:p>
                      <a:pPr algn="l">
                        <a:lnSpc>
                          <a:spcPts val="2159"/>
                        </a:lnSpc>
                        <a:defRPr/>
                      </a:pPr>
                      <a:r>
                        <a:rPr lang="en-US" sz="2249">
                          <a:solidFill>
                            <a:srgbClr val="FFFFFF"/>
                          </a:solidFill>
                          <a:latin typeface="WWF"/>
                          <a:ea typeface="WWF"/>
                          <a:cs typeface="WWF"/>
                          <a:sym typeface="WWF"/>
                        </a:rPr>
                        <a:t>BARRIERS</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tc>
                  <a:txBody>
                    <a:bodyPr/>
                    <a:lstStyle/>
                    <a:p>
                      <a:pPr algn="l">
                        <a:lnSpc>
                          <a:spcPts val="2159"/>
                        </a:lnSpc>
                        <a:defRPr/>
                      </a:pPr>
                      <a:r>
                        <a:rPr lang="en-US" sz="2249">
                          <a:solidFill>
                            <a:srgbClr val="FFFFFF"/>
                          </a:solidFill>
                          <a:latin typeface="WWF"/>
                          <a:ea typeface="WWF"/>
                          <a:cs typeface="WWF"/>
                          <a:sym typeface="WWF"/>
                        </a:rPr>
                        <a:t>HOW TO ADDRESS</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tc>
                  <a:txBody>
                    <a:bodyPr/>
                    <a:lstStyle/>
                    <a:p>
                      <a:pPr algn="l">
                        <a:lnSpc>
                          <a:spcPts val="2159"/>
                        </a:lnSpc>
                        <a:defRPr/>
                      </a:pPr>
                      <a:r>
                        <a:rPr lang="en-US" sz="2249">
                          <a:solidFill>
                            <a:srgbClr val="FFFFFF"/>
                          </a:solidFill>
                          <a:latin typeface="WWF"/>
                          <a:ea typeface="WWF"/>
                          <a:cs typeface="WWF"/>
                          <a:sym typeface="WWF"/>
                        </a:rPr>
                        <a:t>RESOURCES NEEDED</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00577A"/>
                    </a:solidFill>
                  </a:tcPr>
                </a:tc>
                <a:extLst>
                  <a:ext uri="{0D108BD9-81ED-4DB2-BD59-A6C34878D82A}">
                    <a16:rowId xmlns:a16="http://schemas.microsoft.com/office/drawing/2014/main" val="10000"/>
                  </a:ext>
                </a:extLst>
              </a:tr>
              <a:tr h="643983">
                <a:tc>
                  <a:txBody>
                    <a:bodyPr/>
                    <a:lstStyle/>
                    <a:p>
                      <a:pPr algn="l">
                        <a:lnSpc>
                          <a:spcPts val="2448"/>
                        </a:lnSpc>
                        <a:defRPr/>
                      </a:pPr>
                      <a:r>
                        <a:rPr lang="en-US" sz="1749" b="1">
                          <a:solidFill>
                            <a:srgbClr val="1C1851"/>
                          </a:solidFill>
                          <a:latin typeface="Open Sans Bold"/>
                          <a:ea typeface="Open Sans Bold"/>
                          <a:cs typeface="Open Sans Bold"/>
                          <a:sym typeface="Open Sans Bold"/>
                        </a:rPr>
                        <a:t>Women themselves</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AF8FE"/>
                    </a:solidFill>
                  </a:tcPr>
                </a:tc>
                <a:tc>
                  <a:txBody>
                    <a:bodyPr/>
                    <a:lstStyle/>
                    <a:p>
                      <a:pPr algn="l">
                        <a:lnSpc>
                          <a:spcPts val="2448"/>
                        </a:lnSpc>
                        <a:defRPr/>
                      </a:pPr>
                      <a:r>
                        <a:rPr lang="en-US" sz="1749">
                          <a:solidFill>
                            <a:srgbClr val="000000"/>
                          </a:solidFill>
                          <a:latin typeface="Open Sans"/>
                          <a:ea typeface="Open Sans"/>
                          <a:cs typeface="Open Sans"/>
                          <a:sym typeface="Open Sans"/>
                        </a:rPr>
                        <a:t>e.g. Lack of confidence and skill</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extLst>
                  <a:ext uri="{0D108BD9-81ED-4DB2-BD59-A6C34878D82A}">
                    <a16:rowId xmlns:a16="http://schemas.microsoft.com/office/drawing/2014/main" val="10001"/>
                  </a:ext>
                </a:extLst>
              </a:tr>
              <a:tr h="949028">
                <a:tc>
                  <a:txBody>
                    <a:bodyPr/>
                    <a:lstStyle/>
                    <a:p>
                      <a:pPr algn="l">
                        <a:lnSpc>
                          <a:spcPts val="2448"/>
                        </a:lnSpc>
                        <a:defRPr/>
                      </a:pPr>
                      <a:r>
                        <a:rPr lang="en-US" sz="1749" b="1">
                          <a:solidFill>
                            <a:srgbClr val="1C1851"/>
                          </a:solidFill>
                          <a:latin typeface="Open Sans Bold"/>
                          <a:ea typeface="Open Sans Bold"/>
                          <a:cs typeface="Open Sans Bold"/>
                          <a:sym typeface="Open Sans Bold"/>
                        </a:rPr>
                        <a:t>Family</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AF8FE"/>
                    </a:solidFill>
                  </a:tcPr>
                </a:tc>
                <a:tc>
                  <a:txBody>
                    <a:bodyPr/>
                    <a:lstStyle/>
                    <a:p>
                      <a:pPr algn="l">
                        <a:lnSpc>
                          <a:spcPts val="2448"/>
                        </a:lnSpc>
                        <a:defRPr/>
                      </a:pPr>
                      <a:r>
                        <a:rPr lang="en-US" sz="1749">
                          <a:solidFill>
                            <a:srgbClr val="000000"/>
                          </a:solidFill>
                          <a:latin typeface="Open Sans"/>
                          <a:ea typeface="Open Sans"/>
                          <a:cs typeface="Open Sans"/>
                          <a:sym typeface="Open Sans"/>
                        </a:rPr>
                        <a:t>e.g. Partner or family are not supportive. Burdened by household work</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extLst>
                  <a:ext uri="{0D108BD9-81ED-4DB2-BD59-A6C34878D82A}">
                    <a16:rowId xmlns:a16="http://schemas.microsoft.com/office/drawing/2014/main" val="10002"/>
                  </a:ext>
                </a:extLst>
              </a:tr>
              <a:tr h="643983">
                <a:tc>
                  <a:txBody>
                    <a:bodyPr/>
                    <a:lstStyle/>
                    <a:p>
                      <a:pPr algn="l">
                        <a:lnSpc>
                          <a:spcPts val="2448"/>
                        </a:lnSpc>
                        <a:defRPr/>
                      </a:pPr>
                      <a:r>
                        <a:rPr lang="en-US" sz="1749" b="1">
                          <a:solidFill>
                            <a:srgbClr val="1C1851"/>
                          </a:solidFill>
                          <a:latin typeface="Open Sans Bold"/>
                          <a:ea typeface="Open Sans Bold"/>
                          <a:cs typeface="Open Sans Bold"/>
                          <a:sym typeface="Open Sans Bold"/>
                        </a:rPr>
                        <a:t>Community</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EAF8FE"/>
                    </a:solidFill>
                  </a:tcPr>
                </a:tc>
                <a:tc>
                  <a:txBody>
                    <a:bodyPr/>
                    <a:lstStyle/>
                    <a:p>
                      <a:pPr algn="l">
                        <a:lnSpc>
                          <a:spcPts val="2448"/>
                        </a:lnSpc>
                        <a:defRPr/>
                      </a:pPr>
                      <a:r>
                        <a:rPr lang="en-US" sz="1749">
                          <a:solidFill>
                            <a:srgbClr val="000000"/>
                          </a:solidFill>
                          <a:latin typeface="Open Sans"/>
                          <a:ea typeface="Open Sans"/>
                          <a:cs typeface="Open Sans"/>
                          <a:sym typeface="Open Sans"/>
                        </a:rPr>
                        <a:t>e.g. Community do not accept women to join the committee.</a:t>
                      </a: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tc>
                  <a:txBody>
                    <a:bodyPr/>
                    <a:lstStyle/>
                    <a:p>
                      <a:pPr algn="ctr">
                        <a:lnSpc>
                          <a:spcPts val="2729"/>
                        </a:lnSpc>
                        <a:defRPr/>
                      </a:pPr>
                      <a:endParaRPr lang="en-US" sz="1100"/>
                    </a:p>
                  </a:txBody>
                  <a:tcPr marL="66675" marR="66675" marT="66675" marB="66675" anchor="ctr">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6FCFF"/>
                    </a:solidFill>
                  </a:tcPr>
                </a:tc>
                <a:extLst>
                  <a:ext uri="{0D108BD9-81ED-4DB2-BD59-A6C34878D82A}">
                    <a16:rowId xmlns:a16="http://schemas.microsoft.com/office/drawing/2014/main" val="10003"/>
                  </a:ext>
                </a:extLst>
              </a:tr>
            </a:tbl>
          </a:graphicData>
        </a:graphic>
      </p:graphicFrame>
      <p:sp>
        <p:nvSpPr>
          <p:cNvPr id="11" name="TextBox 11"/>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3 · GBV AND CONSERVATION</a:t>
            </a:r>
          </a:p>
        </p:txBody>
      </p:sp>
      <p:sp>
        <p:nvSpPr>
          <p:cNvPr id="12" name="TextBox 12"/>
          <p:cNvSpPr txBox="1"/>
          <p:nvPr/>
        </p:nvSpPr>
        <p:spPr>
          <a:xfrm>
            <a:off x="542925" y="857250"/>
            <a:ext cx="12882382" cy="1173541"/>
          </a:xfrm>
          <a:prstGeom prst="rect">
            <a:avLst/>
          </a:prstGeom>
        </p:spPr>
        <p:txBody>
          <a:bodyPr lIns="0" tIns="0" rIns="0" bIns="0" rtlCol="0" anchor="t">
            <a:spAutoFit/>
          </a:bodyPr>
          <a:lstStyle/>
          <a:p>
            <a:pPr marL="0" lvl="0" indent="0" algn="l">
              <a:lnSpc>
                <a:spcPts val="9347"/>
              </a:lnSpc>
              <a:spcBef>
                <a:spcPct val="0"/>
              </a:spcBef>
            </a:pPr>
            <a:r>
              <a:rPr lang="en-US" sz="7490" u="none" strike="noStrike">
                <a:solidFill>
                  <a:srgbClr val="1C1851"/>
                </a:solidFill>
                <a:latin typeface="WWF"/>
                <a:ea typeface="WWF"/>
                <a:cs typeface="WWF"/>
                <a:sym typeface="WWF"/>
              </a:rPr>
              <a:t>REFLECT ON THE FOLLOWING IN YOUR GROUPS</a:t>
            </a:r>
          </a:p>
        </p:txBody>
      </p:sp>
      <p:sp>
        <p:nvSpPr>
          <p:cNvPr id="13" name="TextBox 13"/>
          <p:cNvSpPr txBox="1"/>
          <p:nvPr/>
        </p:nvSpPr>
        <p:spPr>
          <a:xfrm>
            <a:off x="1186858" y="2559761"/>
            <a:ext cx="4805268" cy="1397000"/>
          </a:xfrm>
          <a:prstGeom prst="rect">
            <a:avLst/>
          </a:prstGeom>
        </p:spPr>
        <p:txBody>
          <a:bodyPr lIns="0" tIns="0" rIns="0" bIns="0" rtlCol="0" anchor="t">
            <a:spAutoFit/>
          </a:bodyPr>
          <a:lstStyle/>
          <a:p>
            <a:pPr algn="l">
              <a:lnSpc>
                <a:spcPts val="2200"/>
              </a:lnSpc>
            </a:pPr>
            <a:r>
              <a:rPr lang="en-US" sz="2000">
                <a:solidFill>
                  <a:srgbClr val="3B3677"/>
                </a:solidFill>
                <a:latin typeface="Open Sans"/>
                <a:ea typeface="Open Sans"/>
                <a:cs typeface="Open Sans"/>
                <a:sym typeface="Open Sans"/>
              </a:rPr>
              <a:t>What are the barriers that women face in order to participate in climate change-related activities, or to raise their voices on these issues? Are they facing these barriers at different levels?</a:t>
            </a:r>
          </a:p>
        </p:txBody>
      </p:sp>
      <p:sp>
        <p:nvSpPr>
          <p:cNvPr id="14" name="TextBox 14"/>
          <p:cNvSpPr txBox="1"/>
          <p:nvPr/>
        </p:nvSpPr>
        <p:spPr>
          <a:xfrm>
            <a:off x="743626" y="4769048"/>
            <a:ext cx="4963833" cy="347473"/>
          </a:xfrm>
          <a:prstGeom prst="rect">
            <a:avLst/>
          </a:prstGeom>
        </p:spPr>
        <p:txBody>
          <a:bodyPr lIns="0" tIns="0" rIns="0" bIns="0" rtlCol="0" anchor="t">
            <a:spAutoFit/>
          </a:bodyPr>
          <a:lstStyle/>
          <a:p>
            <a:pPr algn="l">
              <a:lnSpc>
                <a:spcPts val="3023"/>
              </a:lnSpc>
            </a:pPr>
            <a:r>
              <a:rPr lang="en-US" sz="1799" b="1">
                <a:solidFill>
                  <a:srgbClr val="3B3677"/>
                </a:solidFill>
                <a:latin typeface="Open Sans Bold"/>
                <a:ea typeface="Open Sans Bold"/>
                <a:cs typeface="Open Sans Bold"/>
                <a:sym typeface="Open Sans Bold"/>
              </a:rPr>
              <a:t>USE THE TEMPLATE BELOW TO SUMMARIZE:</a:t>
            </a:r>
          </a:p>
        </p:txBody>
      </p:sp>
      <p:sp>
        <p:nvSpPr>
          <p:cNvPr id="15" name="TextBox 15"/>
          <p:cNvSpPr txBox="1"/>
          <p:nvPr/>
        </p:nvSpPr>
        <p:spPr>
          <a:xfrm>
            <a:off x="238125" y="9858375"/>
            <a:ext cx="4686300" cy="209550"/>
          </a:xfrm>
          <a:prstGeom prst="rect">
            <a:avLst/>
          </a:prstGeom>
        </p:spPr>
        <p:txBody>
          <a:bodyPr lIns="0" tIns="0" rIns="0" bIns="0" rtlCol="0" anchor="t">
            <a:spAutoFit/>
          </a:bodyPr>
          <a:lstStyle/>
          <a:p>
            <a:pPr marL="0" lvl="0" indent="0" algn="l">
              <a:lnSpc>
                <a:spcPts val="1620"/>
              </a:lnSpc>
              <a:spcBef>
                <a:spcPct val="0"/>
              </a:spcBef>
            </a:pPr>
            <a:r>
              <a:rPr lang="en-US" sz="1350" b="1" u="none" strike="noStrike">
                <a:solidFill>
                  <a:srgbClr val="1C4A97"/>
                </a:solidFill>
                <a:latin typeface="Open Sans Bold"/>
                <a:ea typeface="Open Sans Bold"/>
                <a:cs typeface="Open Sans Bold"/>
                <a:sym typeface="Open Sans Bold"/>
              </a:rPr>
              <a:t>Activity 3.2 </a:t>
            </a:r>
            <a:r>
              <a:rPr lang="en-US" sz="1350" b="1" u="none" strike="noStrike">
                <a:solidFill>
                  <a:srgbClr val="6F6BA0"/>
                </a:solidFill>
                <a:latin typeface="Open Sans Bold"/>
                <a:ea typeface="Open Sans Bold"/>
                <a:cs typeface="Open Sans Bold"/>
                <a:sym typeface="Open Sans Bold"/>
              </a:rPr>
              <a:t>- Increasing women's participation</a:t>
            </a:r>
          </a:p>
        </p:txBody>
      </p:sp>
      <p:sp>
        <p:nvSpPr>
          <p:cNvPr id="16" name="TextBox 16"/>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
        <p:nvSpPr>
          <p:cNvPr id="17" name="TextBox 17"/>
          <p:cNvSpPr txBox="1"/>
          <p:nvPr/>
        </p:nvSpPr>
        <p:spPr>
          <a:xfrm>
            <a:off x="542925" y="2384348"/>
            <a:ext cx="643933" cy="870737"/>
          </a:xfrm>
          <a:prstGeom prst="rect">
            <a:avLst/>
          </a:prstGeom>
        </p:spPr>
        <p:txBody>
          <a:bodyPr lIns="0" tIns="0" rIns="0" bIns="0" rtlCol="0" anchor="t">
            <a:spAutoFit/>
          </a:bodyPr>
          <a:lstStyle/>
          <a:p>
            <a:pPr marL="0" lvl="0" indent="0" algn="l">
              <a:lnSpc>
                <a:spcPts val="6988"/>
              </a:lnSpc>
              <a:spcBef>
                <a:spcPct val="0"/>
              </a:spcBef>
            </a:pPr>
            <a:r>
              <a:rPr lang="en-US" sz="5600">
                <a:solidFill>
                  <a:srgbClr val="1C1851"/>
                </a:solidFill>
                <a:latin typeface="WWF"/>
                <a:ea typeface="WWF"/>
                <a:cs typeface="WWF"/>
                <a:sym typeface="WWF"/>
              </a:rPr>
              <a:t>1.</a:t>
            </a:r>
          </a:p>
        </p:txBody>
      </p:sp>
      <p:sp>
        <p:nvSpPr>
          <p:cNvPr id="18" name="TextBox 18"/>
          <p:cNvSpPr txBox="1"/>
          <p:nvPr/>
        </p:nvSpPr>
        <p:spPr>
          <a:xfrm>
            <a:off x="12268600" y="2384348"/>
            <a:ext cx="603174" cy="870737"/>
          </a:xfrm>
          <a:prstGeom prst="rect">
            <a:avLst/>
          </a:prstGeom>
        </p:spPr>
        <p:txBody>
          <a:bodyPr lIns="0" tIns="0" rIns="0" bIns="0" rtlCol="0" anchor="t">
            <a:spAutoFit/>
          </a:bodyPr>
          <a:lstStyle/>
          <a:p>
            <a:pPr marL="0" lvl="0" indent="0" algn="l">
              <a:lnSpc>
                <a:spcPts val="6988"/>
              </a:lnSpc>
              <a:spcBef>
                <a:spcPct val="0"/>
              </a:spcBef>
            </a:pPr>
            <a:r>
              <a:rPr lang="en-US" sz="5600">
                <a:solidFill>
                  <a:srgbClr val="1C1851"/>
                </a:solidFill>
                <a:latin typeface="WWF"/>
                <a:ea typeface="WWF"/>
                <a:cs typeface="WWF"/>
                <a:sym typeface="WWF"/>
              </a:rPr>
              <a:t>3.</a:t>
            </a:r>
          </a:p>
        </p:txBody>
      </p:sp>
      <p:sp>
        <p:nvSpPr>
          <p:cNvPr id="19" name="TextBox 19"/>
          <p:cNvSpPr txBox="1"/>
          <p:nvPr/>
        </p:nvSpPr>
        <p:spPr>
          <a:xfrm>
            <a:off x="6363477" y="2384348"/>
            <a:ext cx="538830" cy="870737"/>
          </a:xfrm>
          <a:prstGeom prst="rect">
            <a:avLst/>
          </a:prstGeom>
        </p:spPr>
        <p:txBody>
          <a:bodyPr lIns="0" tIns="0" rIns="0" bIns="0" rtlCol="0" anchor="t">
            <a:spAutoFit/>
          </a:bodyPr>
          <a:lstStyle/>
          <a:p>
            <a:pPr marL="0" lvl="0" indent="0" algn="l">
              <a:lnSpc>
                <a:spcPts val="6988"/>
              </a:lnSpc>
              <a:spcBef>
                <a:spcPct val="0"/>
              </a:spcBef>
            </a:pPr>
            <a:r>
              <a:rPr lang="en-US" sz="5600">
                <a:solidFill>
                  <a:srgbClr val="1C1851"/>
                </a:solidFill>
                <a:latin typeface="WWF"/>
                <a:ea typeface="WWF"/>
                <a:cs typeface="WWF"/>
                <a:sym typeface="WWF"/>
              </a:rPr>
              <a:t>2.</a:t>
            </a:r>
          </a:p>
        </p:txBody>
      </p:sp>
      <p:sp>
        <p:nvSpPr>
          <p:cNvPr id="20" name="TextBox 20"/>
          <p:cNvSpPr txBox="1"/>
          <p:nvPr/>
        </p:nvSpPr>
        <p:spPr>
          <a:xfrm>
            <a:off x="7028598" y="2559761"/>
            <a:ext cx="4696010" cy="292100"/>
          </a:xfrm>
          <a:prstGeom prst="rect">
            <a:avLst/>
          </a:prstGeom>
        </p:spPr>
        <p:txBody>
          <a:bodyPr lIns="0" tIns="0" rIns="0" bIns="0" rtlCol="0" anchor="t">
            <a:spAutoFit/>
          </a:bodyPr>
          <a:lstStyle/>
          <a:p>
            <a:pPr algn="l">
              <a:lnSpc>
                <a:spcPts val="2200"/>
              </a:lnSpc>
            </a:pPr>
            <a:r>
              <a:rPr lang="en-US" sz="2000">
                <a:solidFill>
                  <a:srgbClr val="3B3677"/>
                </a:solidFill>
                <a:latin typeface="Open Sans"/>
                <a:ea typeface="Open Sans"/>
                <a:cs typeface="Open Sans"/>
                <a:sym typeface="Open Sans"/>
              </a:rPr>
              <a:t>How would you address each barrier?</a:t>
            </a:r>
          </a:p>
        </p:txBody>
      </p:sp>
      <p:sp>
        <p:nvSpPr>
          <p:cNvPr id="21" name="TextBox 21"/>
          <p:cNvSpPr txBox="1"/>
          <p:nvPr/>
        </p:nvSpPr>
        <p:spPr>
          <a:xfrm>
            <a:off x="13032485" y="2559761"/>
            <a:ext cx="4712120" cy="844550"/>
          </a:xfrm>
          <a:prstGeom prst="rect">
            <a:avLst/>
          </a:prstGeom>
        </p:spPr>
        <p:txBody>
          <a:bodyPr lIns="0" tIns="0" rIns="0" bIns="0" rtlCol="0" anchor="t">
            <a:spAutoFit/>
          </a:bodyPr>
          <a:lstStyle/>
          <a:p>
            <a:pPr algn="l">
              <a:lnSpc>
                <a:spcPts val="2200"/>
              </a:lnSpc>
            </a:pPr>
            <a:r>
              <a:rPr lang="en-US" sz="2000">
                <a:solidFill>
                  <a:srgbClr val="3B3677"/>
                </a:solidFill>
                <a:latin typeface="Open Sans"/>
                <a:ea typeface="Open Sans"/>
                <a:cs typeface="Open Sans"/>
                <a:sym typeface="Open Sans"/>
              </a:rPr>
              <a:t>What are the resources that you need in order to do that? Where can you find support?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90B7FFA-77D9-6B9D-FB9E-5BDF4CE670EE}"/>
              </a:ext>
            </a:extLst>
          </p:cNvPr>
          <p:cNvPicPr>
            <a:picLocks noChangeAspect="1"/>
          </p:cNvPicPr>
          <p:nvPr/>
        </p:nvPicPr>
        <p:blipFill>
          <a:blip r:embed="rId3"/>
          <a:stretch>
            <a:fillRect/>
          </a:stretch>
        </p:blipFill>
        <p:spPr>
          <a:xfrm>
            <a:off x="223837" y="228600"/>
            <a:ext cx="17840325" cy="9829800"/>
          </a:xfrm>
          <a:prstGeom prst="rect">
            <a:avLst/>
          </a:prstGeom>
        </p:spPr>
      </p:pic>
      <p:sp>
        <p:nvSpPr>
          <p:cNvPr id="3" name="TextBox 3"/>
          <p:cNvSpPr txBox="1"/>
          <p:nvPr/>
        </p:nvSpPr>
        <p:spPr>
          <a:xfrm>
            <a:off x="865506" y="4576612"/>
            <a:ext cx="11880064" cy="3077042"/>
          </a:xfrm>
          <a:prstGeom prst="rect">
            <a:avLst/>
          </a:prstGeom>
        </p:spPr>
        <p:txBody>
          <a:bodyPr lIns="0" tIns="0" rIns="0" bIns="0" rtlCol="0" anchor="t">
            <a:spAutoFit/>
          </a:bodyPr>
          <a:lstStyle/>
          <a:p>
            <a:pPr marL="0" lvl="0" indent="0" algn="l">
              <a:lnSpc>
                <a:spcPts val="11581"/>
              </a:lnSpc>
              <a:spcBef>
                <a:spcPct val="0"/>
              </a:spcBef>
            </a:pPr>
            <a:r>
              <a:rPr lang="en-US" sz="13466">
                <a:solidFill>
                  <a:srgbClr val="FFFFFF"/>
                </a:solidFill>
                <a:latin typeface="WWF"/>
                <a:ea typeface="WWF"/>
                <a:cs typeface="WWF"/>
                <a:sym typeface="WWF"/>
              </a:rPr>
              <a:t>PRACTICE</a:t>
            </a:r>
            <a:r>
              <a:rPr lang="en-US" sz="13466" u="none" strike="noStrike">
                <a:solidFill>
                  <a:srgbClr val="FFFFFF"/>
                </a:solidFill>
                <a:latin typeface="WWF"/>
                <a:ea typeface="WWF"/>
                <a:cs typeface="WWF"/>
                <a:sym typeface="WWF"/>
              </a:rPr>
              <a:t> YOUR FACILITATION SKILLS!</a:t>
            </a:r>
          </a:p>
        </p:txBody>
      </p:sp>
      <p:sp>
        <p:nvSpPr>
          <p:cNvPr id="4" name="AutoShape 4"/>
          <p:cNvSpPr/>
          <p:nvPr/>
        </p:nvSpPr>
        <p:spPr>
          <a:xfrm>
            <a:off x="865506" y="4226359"/>
            <a:ext cx="16574665" cy="0"/>
          </a:xfrm>
          <a:prstGeom prst="line">
            <a:avLst/>
          </a:prstGeom>
          <a:ln w="47625" cap="flat">
            <a:solidFill>
              <a:srgbClr val="FFFFFF"/>
            </a:solidFill>
            <a:prstDash val="solid"/>
            <a:headEnd type="none" w="sm" len="sm"/>
            <a:tailEnd type="none" w="sm" len="sm"/>
          </a:ln>
        </p:spPr>
      </p:sp>
      <p:sp>
        <p:nvSpPr>
          <p:cNvPr id="5" name="TextBox 5"/>
          <p:cNvSpPr txBox="1"/>
          <p:nvPr/>
        </p:nvSpPr>
        <p:spPr>
          <a:xfrm>
            <a:off x="865506" y="3255923"/>
            <a:ext cx="12855385" cy="626302"/>
          </a:xfrm>
          <a:prstGeom prst="rect">
            <a:avLst/>
          </a:prstGeom>
        </p:spPr>
        <p:txBody>
          <a:bodyPr lIns="0" tIns="0" rIns="0" bIns="0" rtlCol="0" anchor="t">
            <a:spAutoFit/>
          </a:bodyPr>
          <a:lstStyle/>
          <a:p>
            <a:pPr marL="0" lvl="0" indent="0" algn="l">
              <a:lnSpc>
                <a:spcPts val="4616"/>
              </a:lnSpc>
              <a:spcBef>
                <a:spcPct val="0"/>
              </a:spcBef>
            </a:pPr>
            <a:r>
              <a:rPr lang="en-US" sz="5368">
                <a:solidFill>
                  <a:srgbClr val="FFFFFF"/>
                </a:solidFill>
                <a:latin typeface="WWF"/>
                <a:ea typeface="WWF"/>
                <a:cs typeface="WWF"/>
                <a:sym typeface="WWF"/>
              </a:rPr>
              <a:t>WORKSHOP </a:t>
            </a:r>
            <a:r>
              <a:rPr lang="en-US" sz="5368" u="none" strike="noStrike">
                <a:solidFill>
                  <a:srgbClr val="FFFFFF"/>
                </a:solidFill>
                <a:latin typeface="WWF"/>
                <a:ea typeface="WWF"/>
                <a:cs typeface="WWF"/>
                <a:sym typeface="WWF"/>
              </a:rPr>
              <a:t>DAY 4</a:t>
            </a:r>
          </a:p>
        </p:txBody>
      </p:sp>
      <p:sp>
        <p:nvSpPr>
          <p:cNvPr id="6" name="TextBox 6"/>
          <p:cNvSpPr txBox="1"/>
          <p:nvPr/>
        </p:nvSpPr>
        <p:spPr>
          <a:xfrm>
            <a:off x="939803" y="7910829"/>
            <a:ext cx="978289" cy="409575"/>
          </a:xfrm>
          <a:prstGeom prst="rect">
            <a:avLst/>
          </a:prstGeom>
        </p:spPr>
        <p:txBody>
          <a:bodyPr lIns="0" tIns="0" rIns="0" bIns="0" rtlCol="0" anchor="t">
            <a:spAutoFit/>
          </a:bodyPr>
          <a:lstStyle/>
          <a:p>
            <a:pPr algn="l">
              <a:lnSpc>
                <a:spcPts val="3239"/>
              </a:lnSpc>
            </a:pPr>
            <a:r>
              <a:rPr lang="en-US" sz="2699">
                <a:solidFill>
                  <a:srgbClr val="A34A00"/>
                </a:solidFill>
                <a:latin typeface="WWF"/>
                <a:ea typeface="WWF"/>
                <a:cs typeface="WWF"/>
                <a:sym typeface="WWF"/>
              </a:rPr>
              <a:t>DATE:</a:t>
            </a:r>
          </a:p>
        </p:txBody>
      </p:sp>
      <p:grpSp>
        <p:nvGrpSpPr>
          <p:cNvPr id="7" name="Group 7"/>
          <p:cNvGrpSpPr/>
          <p:nvPr/>
        </p:nvGrpSpPr>
        <p:grpSpPr>
          <a:xfrm>
            <a:off x="1918092" y="8384179"/>
            <a:ext cx="3856057" cy="19542"/>
            <a:chOff x="0" y="0"/>
            <a:chExt cx="3758946" cy="19050"/>
          </a:xfrm>
        </p:grpSpPr>
        <p:sp>
          <p:nvSpPr>
            <p:cNvPr id="8" name="Freeform 8"/>
            <p:cNvSpPr/>
            <p:nvPr/>
          </p:nvSpPr>
          <p:spPr>
            <a:xfrm>
              <a:off x="0" y="0"/>
              <a:ext cx="3758946" cy="19050"/>
            </a:xfrm>
            <a:custGeom>
              <a:avLst/>
              <a:gdLst/>
              <a:ahLst/>
              <a:cxnLst/>
              <a:rect l="l" t="t" r="r" b="b"/>
              <a:pathLst>
                <a:path w="3758946" h="19050">
                  <a:moveTo>
                    <a:pt x="0" y="0"/>
                  </a:moveTo>
                  <a:lnTo>
                    <a:pt x="3758946" y="0"/>
                  </a:lnTo>
                  <a:lnTo>
                    <a:pt x="3758946" y="19050"/>
                  </a:lnTo>
                  <a:lnTo>
                    <a:pt x="0" y="19050"/>
                  </a:lnTo>
                  <a:close/>
                </a:path>
              </a:pathLst>
            </a:custGeom>
            <a:solidFill>
              <a:srgbClr val="FBF8F2">
                <a:alpha val="15686"/>
              </a:srgbClr>
            </a:solidFill>
          </p:spPr>
        </p:sp>
      </p:grpSp>
      <p:sp>
        <p:nvSpPr>
          <p:cNvPr id="9" name="TextBox 9"/>
          <p:cNvSpPr txBox="1"/>
          <p:nvPr/>
        </p:nvSpPr>
        <p:spPr>
          <a:xfrm>
            <a:off x="2057063" y="7930230"/>
            <a:ext cx="1833066" cy="361950"/>
          </a:xfrm>
          <a:prstGeom prst="rect">
            <a:avLst/>
          </a:prstGeom>
        </p:spPr>
        <p:txBody>
          <a:bodyPr lIns="0" tIns="0" rIns="0" bIns="0" rtlCol="0" anchor="t">
            <a:spAutoFit/>
          </a:bodyPr>
          <a:lstStyle/>
          <a:p>
            <a:pPr algn="l">
              <a:lnSpc>
                <a:spcPts val="2954"/>
              </a:lnSpc>
            </a:pPr>
            <a:r>
              <a:rPr lang="en-US" sz="2462" b="1">
                <a:solidFill>
                  <a:srgbClr val="FFFFFF"/>
                </a:solidFill>
                <a:latin typeface="Open Sans Bold"/>
                <a:ea typeface="Open Sans Bold"/>
                <a:cs typeface="Open Sans Bold"/>
                <a:sym typeface="Open Sans Bold"/>
              </a:rPr>
              <a:t>DDMMYYYY</a:t>
            </a:r>
          </a:p>
        </p:txBody>
      </p:sp>
      <p:sp>
        <p:nvSpPr>
          <p:cNvPr id="10" name="TextBox 10"/>
          <p:cNvSpPr txBox="1"/>
          <p:nvPr/>
        </p:nvSpPr>
        <p:spPr>
          <a:xfrm>
            <a:off x="939803" y="8623961"/>
            <a:ext cx="978289" cy="409575"/>
          </a:xfrm>
          <a:prstGeom prst="rect">
            <a:avLst/>
          </a:prstGeom>
        </p:spPr>
        <p:txBody>
          <a:bodyPr lIns="0" tIns="0" rIns="0" bIns="0" rtlCol="0" anchor="t">
            <a:spAutoFit/>
          </a:bodyPr>
          <a:lstStyle/>
          <a:p>
            <a:pPr marL="0" lvl="0" indent="0" algn="l">
              <a:lnSpc>
                <a:spcPts val="3239"/>
              </a:lnSpc>
              <a:spcBef>
                <a:spcPct val="0"/>
              </a:spcBef>
            </a:pPr>
            <a:r>
              <a:rPr lang="en-US" sz="2699" u="none" strike="noStrike">
                <a:solidFill>
                  <a:srgbClr val="A34A00"/>
                </a:solidFill>
                <a:latin typeface="WWF"/>
                <a:ea typeface="WWF"/>
                <a:cs typeface="WWF"/>
                <a:sym typeface="WWF"/>
              </a:rPr>
              <a:t>VENUE:</a:t>
            </a:r>
          </a:p>
        </p:txBody>
      </p:sp>
      <p:grpSp>
        <p:nvGrpSpPr>
          <p:cNvPr id="11" name="Group 11"/>
          <p:cNvGrpSpPr/>
          <p:nvPr/>
        </p:nvGrpSpPr>
        <p:grpSpPr>
          <a:xfrm>
            <a:off x="1918092" y="9097324"/>
            <a:ext cx="3856057" cy="19542"/>
            <a:chOff x="0" y="0"/>
            <a:chExt cx="3758946" cy="19050"/>
          </a:xfrm>
        </p:grpSpPr>
        <p:sp>
          <p:nvSpPr>
            <p:cNvPr id="12" name="Freeform 12"/>
            <p:cNvSpPr/>
            <p:nvPr/>
          </p:nvSpPr>
          <p:spPr>
            <a:xfrm>
              <a:off x="0" y="0"/>
              <a:ext cx="3758946" cy="19050"/>
            </a:xfrm>
            <a:custGeom>
              <a:avLst/>
              <a:gdLst/>
              <a:ahLst/>
              <a:cxnLst/>
              <a:rect l="l" t="t" r="r" b="b"/>
              <a:pathLst>
                <a:path w="3758946" h="19050">
                  <a:moveTo>
                    <a:pt x="0" y="0"/>
                  </a:moveTo>
                  <a:lnTo>
                    <a:pt x="3758946" y="0"/>
                  </a:lnTo>
                  <a:lnTo>
                    <a:pt x="3758946" y="19050"/>
                  </a:lnTo>
                  <a:lnTo>
                    <a:pt x="0" y="19050"/>
                  </a:lnTo>
                  <a:close/>
                </a:path>
              </a:pathLst>
            </a:custGeom>
            <a:solidFill>
              <a:srgbClr val="FBF8F2">
                <a:alpha val="15686"/>
              </a:srgbClr>
            </a:solidFill>
          </p:spPr>
        </p:sp>
      </p:grpSp>
      <p:sp>
        <p:nvSpPr>
          <p:cNvPr id="13" name="TextBox 13"/>
          <p:cNvSpPr txBox="1"/>
          <p:nvPr/>
        </p:nvSpPr>
        <p:spPr>
          <a:xfrm>
            <a:off x="2057063" y="8643362"/>
            <a:ext cx="2764631" cy="361950"/>
          </a:xfrm>
          <a:prstGeom prst="rect">
            <a:avLst/>
          </a:prstGeom>
        </p:spPr>
        <p:txBody>
          <a:bodyPr lIns="0" tIns="0" rIns="0" bIns="0" rtlCol="0" anchor="t">
            <a:spAutoFit/>
          </a:bodyPr>
          <a:lstStyle/>
          <a:p>
            <a:pPr algn="l">
              <a:lnSpc>
                <a:spcPts val="2954"/>
              </a:lnSpc>
            </a:pPr>
            <a:r>
              <a:rPr lang="en-US" sz="2462" b="1">
                <a:solidFill>
                  <a:srgbClr val="FFFFFF"/>
                </a:solidFill>
                <a:latin typeface="Open Sans Bold"/>
                <a:ea typeface="Open Sans Bold"/>
                <a:cs typeface="Open Sans Bold"/>
                <a:sym typeface="Open Sans Bold"/>
              </a:rPr>
              <a:t>Insert venue here</a:t>
            </a:r>
          </a:p>
        </p:txBody>
      </p:sp>
      <p:sp>
        <p:nvSpPr>
          <p:cNvPr id="14" name="TextBox 14"/>
          <p:cNvSpPr txBox="1"/>
          <p:nvPr/>
        </p:nvSpPr>
        <p:spPr>
          <a:xfrm>
            <a:off x="939803" y="9372986"/>
            <a:ext cx="5812635" cy="208450"/>
          </a:xfrm>
          <a:prstGeom prst="rect">
            <a:avLst/>
          </a:prstGeom>
        </p:spPr>
        <p:txBody>
          <a:bodyPr lIns="0" tIns="0" rIns="0" bIns="0" rtlCol="0" anchor="t">
            <a:spAutoFit/>
          </a:bodyPr>
          <a:lstStyle/>
          <a:p>
            <a:pPr algn="l">
              <a:lnSpc>
                <a:spcPts val="1723"/>
              </a:lnSpc>
            </a:pPr>
            <a:r>
              <a:rPr lang="en-US" sz="1436" i="1">
                <a:solidFill>
                  <a:srgbClr val="FFFFFF"/>
                </a:solidFill>
                <a:latin typeface="Open Sans Italics"/>
                <a:ea typeface="Open Sans Italics"/>
                <a:cs typeface="Open Sans Italics"/>
                <a:sym typeface="Open Sans Italics"/>
              </a:rPr>
              <a:t>Facilitators: click the date and venue above to type your own.</a:t>
            </a:r>
          </a:p>
        </p:txBody>
      </p:sp>
      <p:sp>
        <p:nvSpPr>
          <p:cNvPr id="15" name="TextBox 15"/>
          <p:cNvSpPr txBox="1"/>
          <p:nvPr/>
        </p:nvSpPr>
        <p:spPr>
          <a:xfrm>
            <a:off x="865506" y="798648"/>
            <a:ext cx="3118088" cy="364853"/>
          </a:xfrm>
          <a:prstGeom prst="rect">
            <a:avLst/>
          </a:prstGeom>
        </p:spPr>
        <p:txBody>
          <a:bodyPr lIns="0" tIns="0" rIns="0" bIns="0" rtlCol="0" anchor="t">
            <a:spAutoFit/>
          </a:bodyPr>
          <a:lstStyle/>
          <a:p>
            <a:pPr algn="l">
              <a:lnSpc>
                <a:spcPts val="2959"/>
              </a:lnSpc>
            </a:pPr>
            <a:r>
              <a:rPr lang="en-US" sz="2466">
                <a:solidFill>
                  <a:srgbClr val="FFFFFF"/>
                </a:solidFill>
                <a:latin typeface="WWF"/>
                <a:ea typeface="WWF"/>
                <a:cs typeface="WWF"/>
                <a:sym typeface="WWF"/>
              </a:rPr>
              <a:t>TRAINING OF TRAINERS MANUAL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5646" y="684919"/>
            <a:ext cx="213136" cy="213136"/>
            <a:chOff x="0" y="0"/>
            <a:chExt cx="165049" cy="165049"/>
          </a:xfrm>
        </p:grpSpPr>
        <p:sp>
          <p:nvSpPr>
            <p:cNvPr id="3" name="Freeform 3"/>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ED6436"/>
            </a:solidFill>
            <a:ln cap="sq">
              <a:noFill/>
              <a:prstDash val="solid"/>
              <a:miter/>
            </a:ln>
          </p:spPr>
        </p:sp>
      </p:grpSp>
      <p:grpSp>
        <p:nvGrpSpPr>
          <p:cNvPr id="4" name="Group 4"/>
          <p:cNvGrpSpPr/>
          <p:nvPr/>
        </p:nvGrpSpPr>
        <p:grpSpPr>
          <a:xfrm>
            <a:off x="282440" y="9590408"/>
            <a:ext cx="17677643" cy="16248"/>
            <a:chOff x="0" y="0"/>
            <a:chExt cx="20726400" cy="19050"/>
          </a:xfrm>
        </p:grpSpPr>
        <p:sp>
          <p:nvSpPr>
            <p:cNvPr id="5" name="Freeform 5"/>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6" name="TextBox 6"/>
          <p:cNvSpPr txBox="1"/>
          <p:nvPr/>
        </p:nvSpPr>
        <p:spPr>
          <a:xfrm>
            <a:off x="988253" y="602630"/>
            <a:ext cx="4139543" cy="352425"/>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4 · PRACTICE YOUR FACILITATION SKILLS!</a:t>
            </a:r>
          </a:p>
        </p:txBody>
      </p:sp>
      <p:sp>
        <p:nvSpPr>
          <p:cNvPr id="7" name="TextBox 7"/>
          <p:cNvSpPr txBox="1"/>
          <p:nvPr/>
        </p:nvSpPr>
        <p:spPr>
          <a:xfrm>
            <a:off x="541760" y="859956"/>
            <a:ext cx="4012230" cy="1173253"/>
          </a:xfrm>
          <a:prstGeom prst="rect">
            <a:avLst/>
          </a:prstGeom>
        </p:spPr>
        <p:txBody>
          <a:bodyPr lIns="0" tIns="0" rIns="0" bIns="0" rtlCol="0" anchor="t">
            <a:spAutoFit/>
          </a:bodyPr>
          <a:lstStyle/>
          <a:p>
            <a:pPr algn="l">
              <a:lnSpc>
                <a:spcPts val="9347"/>
              </a:lnSpc>
            </a:pPr>
            <a:r>
              <a:rPr lang="en-US" sz="7489">
                <a:solidFill>
                  <a:srgbClr val="1C1851"/>
                </a:solidFill>
                <a:latin typeface="WWF"/>
                <a:ea typeface="WWF"/>
                <a:cs typeface="WWF"/>
                <a:sym typeface="WWF"/>
              </a:rPr>
              <a:t>DAY 4 AGENDA</a:t>
            </a:r>
          </a:p>
        </p:txBody>
      </p:sp>
      <p:sp>
        <p:nvSpPr>
          <p:cNvPr id="8" name="TextBox 8"/>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grpSp>
        <p:nvGrpSpPr>
          <p:cNvPr id="9" name="Group 9"/>
          <p:cNvGrpSpPr/>
          <p:nvPr/>
        </p:nvGrpSpPr>
        <p:grpSpPr>
          <a:xfrm>
            <a:off x="541760" y="2121153"/>
            <a:ext cx="1508683" cy="49484"/>
            <a:chOff x="0" y="0"/>
            <a:chExt cx="397349" cy="13033"/>
          </a:xfrm>
        </p:grpSpPr>
        <p:sp>
          <p:nvSpPr>
            <p:cNvPr id="10" name="Freeform 10"/>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D86301"/>
            </a:solidFill>
            <a:ln cap="sq">
              <a:noFill/>
              <a:prstDash val="solid"/>
              <a:miter/>
            </a:ln>
          </p:spPr>
        </p:sp>
        <p:sp>
          <p:nvSpPr>
            <p:cNvPr id="11" name="TextBox 11"/>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12" name="Group 12"/>
          <p:cNvGrpSpPr/>
          <p:nvPr/>
        </p:nvGrpSpPr>
        <p:grpSpPr>
          <a:xfrm>
            <a:off x="7877700" y="602630"/>
            <a:ext cx="8989206" cy="5518479"/>
            <a:chOff x="0" y="0"/>
            <a:chExt cx="18978508" cy="11650916"/>
          </a:xfrm>
        </p:grpSpPr>
        <p:sp>
          <p:nvSpPr>
            <p:cNvPr id="13" name="Freeform 13"/>
            <p:cNvSpPr/>
            <p:nvPr/>
          </p:nvSpPr>
          <p:spPr>
            <a:xfrm>
              <a:off x="0" y="0"/>
              <a:ext cx="18978429" cy="11650853"/>
            </a:xfrm>
            <a:custGeom>
              <a:avLst/>
              <a:gdLst/>
              <a:ahLst/>
              <a:cxnLst/>
              <a:rect l="l" t="t" r="r" b="b"/>
              <a:pathLst>
                <a:path w="18978429" h="11650853">
                  <a:moveTo>
                    <a:pt x="0" y="431165"/>
                  </a:moveTo>
                  <a:cubicBezTo>
                    <a:pt x="0" y="193040"/>
                    <a:pt x="170473" y="0"/>
                    <a:pt x="380760" y="0"/>
                  </a:cubicBezTo>
                  <a:lnTo>
                    <a:pt x="18597669" y="0"/>
                  </a:lnTo>
                  <a:cubicBezTo>
                    <a:pt x="18807956" y="0"/>
                    <a:pt x="18978429" y="193040"/>
                    <a:pt x="18978429" y="431165"/>
                  </a:cubicBezTo>
                  <a:lnTo>
                    <a:pt x="18978429" y="11219688"/>
                  </a:lnTo>
                  <a:cubicBezTo>
                    <a:pt x="18978429" y="11457813"/>
                    <a:pt x="18807956" y="11650853"/>
                    <a:pt x="18597669" y="11650853"/>
                  </a:cubicBezTo>
                  <a:lnTo>
                    <a:pt x="380760" y="11650853"/>
                  </a:lnTo>
                  <a:cubicBezTo>
                    <a:pt x="170473" y="11650853"/>
                    <a:pt x="0" y="11457813"/>
                    <a:pt x="0" y="11219688"/>
                  </a:cubicBezTo>
                  <a:close/>
                </a:path>
              </a:pathLst>
            </a:custGeom>
            <a:solidFill>
              <a:srgbClr val="FFFFFF"/>
            </a:solidFill>
          </p:spPr>
        </p:sp>
      </p:grpSp>
      <p:grpSp>
        <p:nvGrpSpPr>
          <p:cNvPr id="14" name="Group 14"/>
          <p:cNvGrpSpPr/>
          <p:nvPr/>
        </p:nvGrpSpPr>
        <p:grpSpPr>
          <a:xfrm>
            <a:off x="7877700" y="602630"/>
            <a:ext cx="1702208" cy="485128"/>
            <a:chOff x="0" y="0"/>
            <a:chExt cx="3593795" cy="1024230"/>
          </a:xfrm>
        </p:grpSpPr>
        <p:sp>
          <p:nvSpPr>
            <p:cNvPr id="15" name="Freeform 15"/>
            <p:cNvSpPr/>
            <p:nvPr/>
          </p:nvSpPr>
          <p:spPr>
            <a:xfrm>
              <a:off x="0" y="0"/>
              <a:ext cx="3593846" cy="1024255"/>
            </a:xfrm>
            <a:custGeom>
              <a:avLst/>
              <a:gdLst/>
              <a:ahLst/>
              <a:cxnLst/>
              <a:rect l="l" t="t" r="r" b="b"/>
              <a:pathLst>
                <a:path w="3593846" h="1024255">
                  <a:moveTo>
                    <a:pt x="0" y="0"/>
                  </a:moveTo>
                  <a:lnTo>
                    <a:pt x="3593846" y="0"/>
                  </a:lnTo>
                  <a:lnTo>
                    <a:pt x="3593846" y="1024255"/>
                  </a:lnTo>
                  <a:lnTo>
                    <a:pt x="0" y="1024255"/>
                  </a:lnTo>
                  <a:close/>
                </a:path>
              </a:pathLst>
            </a:custGeom>
            <a:solidFill>
              <a:srgbClr val="ED6436"/>
            </a:solidFill>
          </p:spPr>
        </p:sp>
      </p:grpSp>
      <p:grpSp>
        <p:nvGrpSpPr>
          <p:cNvPr id="16" name="Group 16"/>
          <p:cNvGrpSpPr/>
          <p:nvPr/>
        </p:nvGrpSpPr>
        <p:grpSpPr>
          <a:xfrm>
            <a:off x="8047917" y="615245"/>
            <a:ext cx="1497944" cy="459898"/>
            <a:chOff x="0" y="0"/>
            <a:chExt cx="3162541" cy="970962"/>
          </a:xfrm>
        </p:grpSpPr>
        <p:sp>
          <p:nvSpPr>
            <p:cNvPr id="17" name="Freeform 17"/>
            <p:cNvSpPr/>
            <p:nvPr/>
          </p:nvSpPr>
          <p:spPr>
            <a:xfrm>
              <a:off x="0" y="0"/>
              <a:ext cx="3162540" cy="970965"/>
            </a:xfrm>
            <a:custGeom>
              <a:avLst/>
              <a:gdLst/>
              <a:ahLst/>
              <a:cxnLst/>
              <a:rect l="l" t="t" r="r" b="b"/>
              <a:pathLst>
                <a:path w="3162540" h="970965">
                  <a:moveTo>
                    <a:pt x="0" y="0"/>
                  </a:moveTo>
                  <a:lnTo>
                    <a:pt x="3162540" y="0"/>
                  </a:lnTo>
                  <a:lnTo>
                    <a:pt x="3162540" y="970965"/>
                  </a:lnTo>
                  <a:lnTo>
                    <a:pt x="0" y="970965"/>
                  </a:lnTo>
                  <a:close/>
                </a:path>
              </a:pathLst>
            </a:custGeom>
            <a:blipFill>
              <a:blip r:embed="rId3">
                <a:alphaModFix amt="0"/>
              </a:blip>
              <a:stretch>
                <a:fillRect t="-25527" b="-1402"/>
              </a:stretch>
            </a:blipFill>
          </p:spPr>
        </p:sp>
        <p:sp>
          <p:nvSpPr>
            <p:cNvPr id="18" name="TextBox 18"/>
            <p:cNvSpPr txBox="1"/>
            <p:nvPr/>
          </p:nvSpPr>
          <p:spPr>
            <a:xfrm>
              <a:off x="0" y="0"/>
              <a:ext cx="3162541" cy="970962"/>
            </a:xfrm>
            <a:prstGeom prst="rect">
              <a:avLst/>
            </a:prstGeom>
          </p:spPr>
          <p:txBody>
            <a:bodyPr lIns="0" tIns="0" rIns="0" bIns="0" rtlCol="0" anchor="ctr"/>
            <a:lstStyle/>
            <a:p>
              <a:pPr algn="l">
                <a:lnSpc>
                  <a:spcPts val="2429"/>
                </a:lnSpc>
              </a:pPr>
              <a:r>
                <a:rPr lang="en-US" sz="2024">
                  <a:solidFill>
                    <a:srgbClr val="FFFFFF"/>
                  </a:solidFill>
                  <a:latin typeface="WWF"/>
                  <a:ea typeface="WWF"/>
                  <a:cs typeface="WWF"/>
                  <a:sym typeface="WWF"/>
                </a:rPr>
                <a:t>TIME</a:t>
              </a:r>
            </a:p>
          </p:txBody>
        </p:sp>
      </p:grpSp>
      <p:grpSp>
        <p:nvGrpSpPr>
          <p:cNvPr id="19" name="Group 19"/>
          <p:cNvGrpSpPr/>
          <p:nvPr/>
        </p:nvGrpSpPr>
        <p:grpSpPr>
          <a:xfrm>
            <a:off x="9579908" y="602630"/>
            <a:ext cx="1531985" cy="485128"/>
            <a:chOff x="0" y="0"/>
            <a:chExt cx="3234411" cy="1024230"/>
          </a:xfrm>
        </p:grpSpPr>
        <p:sp>
          <p:nvSpPr>
            <p:cNvPr id="20" name="Freeform 20"/>
            <p:cNvSpPr/>
            <p:nvPr/>
          </p:nvSpPr>
          <p:spPr>
            <a:xfrm>
              <a:off x="0" y="0"/>
              <a:ext cx="3234436" cy="1024255"/>
            </a:xfrm>
            <a:custGeom>
              <a:avLst/>
              <a:gdLst/>
              <a:ahLst/>
              <a:cxnLst/>
              <a:rect l="l" t="t" r="r" b="b"/>
              <a:pathLst>
                <a:path w="3234436" h="1024255">
                  <a:moveTo>
                    <a:pt x="0" y="0"/>
                  </a:moveTo>
                  <a:lnTo>
                    <a:pt x="3234436" y="0"/>
                  </a:lnTo>
                  <a:lnTo>
                    <a:pt x="3234436" y="1024255"/>
                  </a:lnTo>
                  <a:lnTo>
                    <a:pt x="0" y="1024255"/>
                  </a:lnTo>
                  <a:close/>
                </a:path>
              </a:pathLst>
            </a:custGeom>
            <a:solidFill>
              <a:srgbClr val="ED6436"/>
            </a:solidFill>
          </p:spPr>
        </p:sp>
      </p:grpSp>
      <p:grpSp>
        <p:nvGrpSpPr>
          <p:cNvPr id="21" name="Group 21"/>
          <p:cNvGrpSpPr/>
          <p:nvPr/>
        </p:nvGrpSpPr>
        <p:grpSpPr>
          <a:xfrm>
            <a:off x="9750125" y="615245"/>
            <a:ext cx="1327720" cy="459898"/>
            <a:chOff x="0" y="0"/>
            <a:chExt cx="2803157" cy="970962"/>
          </a:xfrm>
        </p:grpSpPr>
        <p:sp>
          <p:nvSpPr>
            <p:cNvPr id="22" name="Freeform 22"/>
            <p:cNvSpPr/>
            <p:nvPr/>
          </p:nvSpPr>
          <p:spPr>
            <a:xfrm>
              <a:off x="0" y="0"/>
              <a:ext cx="2803161" cy="970965"/>
            </a:xfrm>
            <a:custGeom>
              <a:avLst/>
              <a:gdLst/>
              <a:ahLst/>
              <a:cxnLst/>
              <a:rect l="l" t="t" r="r" b="b"/>
              <a:pathLst>
                <a:path w="2803161" h="970965">
                  <a:moveTo>
                    <a:pt x="0" y="0"/>
                  </a:moveTo>
                  <a:lnTo>
                    <a:pt x="2803161" y="0"/>
                  </a:lnTo>
                  <a:lnTo>
                    <a:pt x="2803161" y="970965"/>
                  </a:lnTo>
                  <a:lnTo>
                    <a:pt x="0" y="970965"/>
                  </a:lnTo>
                  <a:close/>
                </a:path>
              </a:pathLst>
            </a:custGeom>
            <a:blipFill>
              <a:blip r:embed="rId3">
                <a:alphaModFix amt="0"/>
              </a:blip>
              <a:stretch>
                <a:fillRect t="-18315" b="5809"/>
              </a:stretch>
            </a:blipFill>
          </p:spPr>
        </p:sp>
        <p:sp>
          <p:nvSpPr>
            <p:cNvPr id="23" name="TextBox 23"/>
            <p:cNvSpPr txBox="1"/>
            <p:nvPr/>
          </p:nvSpPr>
          <p:spPr>
            <a:xfrm>
              <a:off x="0" y="0"/>
              <a:ext cx="2803157" cy="970962"/>
            </a:xfrm>
            <a:prstGeom prst="rect">
              <a:avLst/>
            </a:prstGeom>
          </p:spPr>
          <p:txBody>
            <a:bodyPr lIns="0" tIns="0" rIns="0" bIns="0" rtlCol="0" anchor="ctr"/>
            <a:lstStyle/>
            <a:p>
              <a:pPr algn="l">
                <a:lnSpc>
                  <a:spcPts val="2429"/>
                </a:lnSpc>
              </a:pPr>
              <a:r>
                <a:rPr lang="en-US" sz="2024">
                  <a:solidFill>
                    <a:srgbClr val="FFFFFF"/>
                  </a:solidFill>
                  <a:latin typeface="WWF"/>
                  <a:ea typeface="WWF"/>
                  <a:cs typeface="WWF"/>
                  <a:sym typeface="WWF"/>
                </a:rPr>
                <a:t>ACTIVITY</a:t>
              </a:r>
            </a:p>
          </p:txBody>
        </p:sp>
      </p:grpSp>
      <p:grpSp>
        <p:nvGrpSpPr>
          <p:cNvPr id="24" name="Group 24"/>
          <p:cNvGrpSpPr/>
          <p:nvPr/>
        </p:nvGrpSpPr>
        <p:grpSpPr>
          <a:xfrm>
            <a:off x="11111893" y="602630"/>
            <a:ext cx="5755013" cy="485128"/>
            <a:chOff x="0" y="0"/>
            <a:chExt cx="12150302" cy="1024230"/>
          </a:xfrm>
        </p:grpSpPr>
        <p:sp>
          <p:nvSpPr>
            <p:cNvPr id="25" name="Freeform 25"/>
            <p:cNvSpPr/>
            <p:nvPr/>
          </p:nvSpPr>
          <p:spPr>
            <a:xfrm>
              <a:off x="0" y="0"/>
              <a:ext cx="12150282" cy="1024255"/>
            </a:xfrm>
            <a:custGeom>
              <a:avLst/>
              <a:gdLst/>
              <a:ahLst/>
              <a:cxnLst/>
              <a:rect l="l" t="t" r="r" b="b"/>
              <a:pathLst>
                <a:path w="12150282" h="1024255">
                  <a:moveTo>
                    <a:pt x="0" y="0"/>
                  </a:moveTo>
                  <a:lnTo>
                    <a:pt x="12150282" y="0"/>
                  </a:lnTo>
                  <a:lnTo>
                    <a:pt x="12150282" y="1024255"/>
                  </a:lnTo>
                  <a:lnTo>
                    <a:pt x="0" y="1024255"/>
                  </a:lnTo>
                  <a:close/>
                </a:path>
              </a:pathLst>
            </a:custGeom>
            <a:solidFill>
              <a:srgbClr val="ED6436"/>
            </a:solidFill>
          </p:spPr>
        </p:sp>
      </p:grpSp>
      <p:grpSp>
        <p:nvGrpSpPr>
          <p:cNvPr id="26" name="Group 26"/>
          <p:cNvGrpSpPr/>
          <p:nvPr/>
        </p:nvGrpSpPr>
        <p:grpSpPr>
          <a:xfrm>
            <a:off x="11282116" y="615245"/>
            <a:ext cx="4605584" cy="459898"/>
            <a:chOff x="0" y="0"/>
            <a:chExt cx="9723563" cy="970962"/>
          </a:xfrm>
        </p:grpSpPr>
        <p:sp>
          <p:nvSpPr>
            <p:cNvPr id="27" name="Freeform 27"/>
            <p:cNvSpPr/>
            <p:nvPr/>
          </p:nvSpPr>
          <p:spPr>
            <a:xfrm>
              <a:off x="0" y="0"/>
              <a:ext cx="9723566" cy="970965"/>
            </a:xfrm>
            <a:custGeom>
              <a:avLst/>
              <a:gdLst/>
              <a:ahLst/>
              <a:cxnLst/>
              <a:rect l="l" t="t" r="r" b="b"/>
              <a:pathLst>
                <a:path w="9723566" h="970965">
                  <a:moveTo>
                    <a:pt x="0" y="0"/>
                  </a:moveTo>
                  <a:lnTo>
                    <a:pt x="9723566" y="0"/>
                  </a:lnTo>
                  <a:lnTo>
                    <a:pt x="9723566" y="970965"/>
                  </a:lnTo>
                  <a:lnTo>
                    <a:pt x="0" y="970965"/>
                  </a:lnTo>
                  <a:close/>
                </a:path>
              </a:pathLst>
            </a:custGeom>
            <a:blipFill>
              <a:blip r:embed="rId3">
                <a:alphaModFix amt="0"/>
              </a:blip>
              <a:stretch>
                <a:fillRect t="-250712" r="-47927" b="-226587"/>
              </a:stretch>
            </a:blipFill>
          </p:spPr>
        </p:sp>
        <p:sp>
          <p:nvSpPr>
            <p:cNvPr id="28" name="TextBox 28"/>
            <p:cNvSpPr txBox="1"/>
            <p:nvPr/>
          </p:nvSpPr>
          <p:spPr>
            <a:xfrm>
              <a:off x="0" y="0"/>
              <a:ext cx="9723563" cy="970962"/>
            </a:xfrm>
            <a:prstGeom prst="rect">
              <a:avLst/>
            </a:prstGeom>
          </p:spPr>
          <p:txBody>
            <a:bodyPr lIns="0" tIns="0" rIns="0" bIns="0" rtlCol="0" anchor="ctr"/>
            <a:lstStyle/>
            <a:p>
              <a:pPr algn="l">
                <a:lnSpc>
                  <a:spcPts val="2429"/>
                </a:lnSpc>
              </a:pPr>
              <a:r>
                <a:rPr lang="en-US" sz="2024">
                  <a:solidFill>
                    <a:srgbClr val="FFFFFF"/>
                  </a:solidFill>
                  <a:latin typeface="WWF"/>
                  <a:ea typeface="WWF"/>
                  <a:cs typeface="WWF"/>
                  <a:sym typeface="WWF"/>
                </a:rPr>
                <a:t>NOTE</a:t>
              </a:r>
            </a:p>
          </p:txBody>
        </p:sp>
      </p:grpSp>
      <p:grpSp>
        <p:nvGrpSpPr>
          <p:cNvPr id="29" name="Group 29"/>
          <p:cNvGrpSpPr/>
          <p:nvPr/>
        </p:nvGrpSpPr>
        <p:grpSpPr>
          <a:xfrm>
            <a:off x="7877700" y="1087758"/>
            <a:ext cx="1702208" cy="17024"/>
            <a:chOff x="0" y="0"/>
            <a:chExt cx="3593795" cy="35941"/>
          </a:xfrm>
        </p:grpSpPr>
        <p:sp>
          <p:nvSpPr>
            <p:cNvPr id="30" name="Freeform 30"/>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31" name="TextBox 31"/>
          <p:cNvSpPr txBox="1"/>
          <p:nvPr/>
        </p:nvSpPr>
        <p:spPr>
          <a:xfrm>
            <a:off x="8063961" y="1110680"/>
            <a:ext cx="1465864" cy="384138"/>
          </a:xfrm>
          <a:prstGeom prst="rect">
            <a:avLst/>
          </a:prstGeom>
        </p:spPr>
        <p:txBody>
          <a:bodyPr lIns="0" tIns="0" rIns="0" bIns="0" rtlCol="0" anchor="t">
            <a:spAutoFit/>
          </a:bodyPr>
          <a:lstStyle/>
          <a:p>
            <a:pPr algn="l">
              <a:lnSpc>
                <a:spcPts val="3304"/>
              </a:lnSpc>
            </a:pPr>
            <a:r>
              <a:rPr lang="en-US" sz="1967">
                <a:solidFill>
                  <a:srgbClr val="1C1851"/>
                </a:solidFill>
                <a:latin typeface="WWF"/>
                <a:ea typeface="WWF"/>
                <a:cs typeface="WWF"/>
                <a:sym typeface="WWF"/>
              </a:rPr>
              <a:t>9.00</a:t>
            </a:r>
          </a:p>
        </p:txBody>
      </p:sp>
      <p:grpSp>
        <p:nvGrpSpPr>
          <p:cNvPr id="32" name="Group 32"/>
          <p:cNvGrpSpPr/>
          <p:nvPr/>
        </p:nvGrpSpPr>
        <p:grpSpPr>
          <a:xfrm>
            <a:off x="9579908" y="1087758"/>
            <a:ext cx="1531985" cy="17024"/>
            <a:chOff x="0" y="0"/>
            <a:chExt cx="3234411" cy="35941"/>
          </a:xfrm>
        </p:grpSpPr>
        <p:sp>
          <p:nvSpPr>
            <p:cNvPr id="33" name="Freeform 33"/>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34" name="Group 34"/>
          <p:cNvGrpSpPr/>
          <p:nvPr/>
        </p:nvGrpSpPr>
        <p:grpSpPr>
          <a:xfrm>
            <a:off x="11111893" y="1087758"/>
            <a:ext cx="5736768" cy="17024"/>
            <a:chOff x="0" y="0"/>
            <a:chExt cx="12111781" cy="35941"/>
          </a:xfrm>
        </p:grpSpPr>
        <p:sp>
          <p:nvSpPr>
            <p:cNvPr id="35" name="Freeform 35"/>
            <p:cNvSpPr/>
            <p:nvPr/>
          </p:nvSpPr>
          <p:spPr>
            <a:xfrm>
              <a:off x="0" y="0"/>
              <a:ext cx="12111760" cy="35941"/>
            </a:xfrm>
            <a:custGeom>
              <a:avLst/>
              <a:gdLst/>
              <a:ahLst/>
              <a:cxnLst/>
              <a:rect l="l" t="t" r="r" b="b"/>
              <a:pathLst>
                <a:path w="12111760" h="35941">
                  <a:moveTo>
                    <a:pt x="0" y="0"/>
                  </a:moveTo>
                  <a:lnTo>
                    <a:pt x="12111760" y="0"/>
                  </a:lnTo>
                  <a:lnTo>
                    <a:pt x="12111760" y="35941"/>
                  </a:lnTo>
                  <a:lnTo>
                    <a:pt x="0" y="35941"/>
                  </a:lnTo>
                  <a:close/>
                </a:path>
              </a:pathLst>
            </a:custGeom>
            <a:solidFill>
              <a:srgbClr val="E6E2F0"/>
            </a:solidFill>
          </p:spPr>
        </p:sp>
      </p:grpSp>
      <p:sp>
        <p:nvSpPr>
          <p:cNvPr id="36" name="TextBox 36"/>
          <p:cNvSpPr txBox="1"/>
          <p:nvPr/>
        </p:nvSpPr>
        <p:spPr>
          <a:xfrm>
            <a:off x="11265749" y="1120205"/>
            <a:ext cx="5601157" cy="338445"/>
          </a:xfrm>
          <a:prstGeom prst="rect">
            <a:avLst/>
          </a:prstGeom>
        </p:spPr>
        <p:txBody>
          <a:bodyPr lIns="0" tIns="0" rIns="0" bIns="0" rtlCol="0" anchor="t">
            <a:spAutoFit/>
          </a:bodyPr>
          <a:lstStyle/>
          <a:p>
            <a:pPr algn="l">
              <a:lnSpc>
                <a:spcPts val="2816"/>
              </a:lnSpc>
            </a:pPr>
            <a:r>
              <a:rPr lang="en-US" sz="1676">
                <a:solidFill>
                  <a:srgbClr val="1C1851"/>
                </a:solidFill>
                <a:latin typeface="Open Sans"/>
                <a:ea typeface="Open Sans"/>
                <a:cs typeface="Open Sans"/>
                <a:sym typeface="Open Sans"/>
              </a:rPr>
              <a:t>Recap of Day 3</a:t>
            </a:r>
          </a:p>
        </p:txBody>
      </p:sp>
      <p:grpSp>
        <p:nvGrpSpPr>
          <p:cNvPr id="37" name="Group 37"/>
          <p:cNvGrpSpPr/>
          <p:nvPr/>
        </p:nvGrpSpPr>
        <p:grpSpPr>
          <a:xfrm>
            <a:off x="7877700" y="1572886"/>
            <a:ext cx="1702208" cy="17024"/>
            <a:chOff x="0" y="0"/>
            <a:chExt cx="3593795" cy="35941"/>
          </a:xfrm>
        </p:grpSpPr>
        <p:sp>
          <p:nvSpPr>
            <p:cNvPr id="38" name="Freeform 38"/>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39" name="TextBox 39"/>
          <p:cNvSpPr txBox="1"/>
          <p:nvPr/>
        </p:nvSpPr>
        <p:spPr>
          <a:xfrm>
            <a:off x="8063961" y="1595808"/>
            <a:ext cx="1465864" cy="384138"/>
          </a:xfrm>
          <a:prstGeom prst="rect">
            <a:avLst/>
          </a:prstGeom>
        </p:spPr>
        <p:txBody>
          <a:bodyPr lIns="0" tIns="0" rIns="0" bIns="0" rtlCol="0" anchor="t">
            <a:spAutoFit/>
          </a:bodyPr>
          <a:lstStyle/>
          <a:p>
            <a:pPr algn="l">
              <a:lnSpc>
                <a:spcPts val="3304"/>
              </a:lnSpc>
            </a:pPr>
            <a:r>
              <a:rPr lang="en-US" sz="1967">
                <a:solidFill>
                  <a:srgbClr val="1C1851"/>
                </a:solidFill>
                <a:latin typeface="WWF"/>
                <a:ea typeface="WWF"/>
                <a:cs typeface="WWF"/>
                <a:sym typeface="WWF"/>
              </a:rPr>
              <a:t>9.30</a:t>
            </a:r>
          </a:p>
        </p:txBody>
      </p:sp>
      <p:grpSp>
        <p:nvGrpSpPr>
          <p:cNvPr id="40" name="Group 40"/>
          <p:cNvGrpSpPr/>
          <p:nvPr/>
        </p:nvGrpSpPr>
        <p:grpSpPr>
          <a:xfrm>
            <a:off x="9579908" y="1572886"/>
            <a:ext cx="1531985" cy="17024"/>
            <a:chOff x="0" y="0"/>
            <a:chExt cx="3234411" cy="35941"/>
          </a:xfrm>
        </p:grpSpPr>
        <p:sp>
          <p:nvSpPr>
            <p:cNvPr id="41" name="Freeform 41"/>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42" name="Group 42"/>
          <p:cNvGrpSpPr/>
          <p:nvPr/>
        </p:nvGrpSpPr>
        <p:grpSpPr>
          <a:xfrm>
            <a:off x="11111893" y="1572886"/>
            <a:ext cx="5736768" cy="17024"/>
            <a:chOff x="0" y="0"/>
            <a:chExt cx="12111781" cy="35941"/>
          </a:xfrm>
        </p:grpSpPr>
        <p:sp>
          <p:nvSpPr>
            <p:cNvPr id="43" name="Freeform 43"/>
            <p:cNvSpPr/>
            <p:nvPr/>
          </p:nvSpPr>
          <p:spPr>
            <a:xfrm>
              <a:off x="0" y="0"/>
              <a:ext cx="12111760" cy="35941"/>
            </a:xfrm>
            <a:custGeom>
              <a:avLst/>
              <a:gdLst/>
              <a:ahLst/>
              <a:cxnLst/>
              <a:rect l="l" t="t" r="r" b="b"/>
              <a:pathLst>
                <a:path w="12111760" h="35941">
                  <a:moveTo>
                    <a:pt x="0" y="0"/>
                  </a:moveTo>
                  <a:lnTo>
                    <a:pt x="12111760" y="0"/>
                  </a:lnTo>
                  <a:lnTo>
                    <a:pt x="12111760" y="35941"/>
                  </a:lnTo>
                  <a:lnTo>
                    <a:pt x="0" y="35941"/>
                  </a:lnTo>
                  <a:close/>
                </a:path>
              </a:pathLst>
            </a:custGeom>
            <a:solidFill>
              <a:srgbClr val="E6E2F0"/>
            </a:solidFill>
          </p:spPr>
        </p:sp>
      </p:grpSp>
      <p:sp>
        <p:nvSpPr>
          <p:cNvPr id="44" name="TextBox 44"/>
          <p:cNvSpPr txBox="1"/>
          <p:nvPr/>
        </p:nvSpPr>
        <p:spPr>
          <a:xfrm>
            <a:off x="11298153" y="1691058"/>
            <a:ext cx="4968150" cy="499483"/>
          </a:xfrm>
          <a:prstGeom prst="rect">
            <a:avLst/>
          </a:prstGeom>
        </p:spPr>
        <p:txBody>
          <a:bodyPr lIns="0" tIns="0" rIns="0" bIns="0" rtlCol="0" anchor="t">
            <a:spAutoFit/>
          </a:bodyPr>
          <a:lstStyle/>
          <a:p>
            <a:pPr algn="l">
              <a:lnSpc>
                <a:spcPts val="1978"/>
              </a:lnSpc>
            </a:pPr>
            <a:r>
              <a:rPr lang="en-US" sz="1676">
                <a:solidFill>
                  <a:srgbClr val="1C1851"/>
                </a:solidFill>
                <a:latin typeface="Open Sans"/>
                <a:ea typeface="Open Sans"/>
                <a:cs typeface="Open Sans"/>
                <a:sym typeface="Open Sans"/>
              </a:rPr>
              <a:t>Key components of gender training What to prepare for the gender training (see p.13-14)</a:t>
            </a:r>
          </a:p>
        </p:txBody>
      </p:sp>
      <p:grpSp>
        <p:nvGrpSpPr>
          <p:cNvPr id="45" name="Group 45"/>
          <p:cNvGrpSpPr/>
          <p:nvPr/>
        </p:nvGrpSpPr>
        <p:grpSpPr>
          <a:xfrm>
            <a:off x="7877700" y="2355902"/>
            <a:ext cx="1702208" cy="449355"/>
            <a:chOff x="0" y="0"/>
            <a:chExt cx="3593795" cy="948703"/>
          </a:xfrm>
        </p:grpSpPr>
        <p:sp>
          <p:nvSpPr>
            <p:cNvPr id="46" name="Freeform 46"/>
            <p:cNvSpPr/>
            <p:nvPr/>
          </p:nvSpPr>
          <p:spPr>
            <a:xfrm>
              <a:off x="0" y="0"/>
              <a:ext cx="3593846" cy="948690"/>
            </a:xfrm>
            <a:custGeom>
              <a:avLst/>
              <a:gdLst/>
              <a:ahLst/>
              <a:cxnLst/>
              <a:rect l="l" t="t" r="r" b="b"/>
              <a:pathLst>
                <a:path w="3593846" h="948690">
                  <a:moveTo>
                    <a:pt x="0" y="0"/>
                  </a:moveTo>
                  <a:lnTo>
                    <a:pt x="3593846" y="0"/>
                  </a:lnTo>
                  <a:lnTo>
                    <a:pt x="3593846" y="948690"/>
                  </a:lnTo>
                  <a:lnTo>
                    <a:pt x="0" y="948690"/>
                  </a:lnTo>
                  <a:close/>
                </a:path>
              </a:pathLst>
            </a:custGeom>
            <a:solidFill>
              <a:srgbClr val="000000">
                <a:alpha val="0"/>
              </a:srgbClr>
            </a:solidFill>
          </p:spPr>
        </p:sp>
      </p:grpSp>
      <p:grpSp>
        <p:nvGrpSpPr>
          <p:cNvPr id="47" name="Group 47"/>
          <p:cNvGrpSpPr/>
          <p:nvPr/>
        </p:nvGrpSpPr>
        <p:grpSpPr>
          <a:xfrm>
            <a:off x="7877700" y="2355902"/>
            <a:ext cx="1702208" cy="17024"/>
            <a:chOff x="0" y="0"/>
            <a:chExt cx="3593795" cy="35941"/>
          </a:xfrm>
        </p:grpSpPr>
        <p:sp>
          <p:nvSpPr>
            <p:cNvPr id="48" name="Freeform 48"/>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49" name="TextBox 49"/>
          <p:cNvSpPr txBox="1"/>
          <p:nvPr/>
        </p:nvSpPr>
        <p:spPr>
          <a:xfrm>
            <a:off x="8063961" y="2349397"/>
            <a:ext cx="1465864" cy="384138"/>
          </a:xfrm>
          <a:prstGeom prst="rect">
            <a:avLst/>
          </a:prstGeom>
        </p:spPr>
        <p:txBody>
          <a:bodyPr lIns="0" tIns="0" rIns="0" bIns="0" rtlCol="0" anchor="t">
            <a:spAutoFit/>
          </a:bodyPr>
          <a:lstStyle/>
          <a:p>
            <a:pPr algn="l">
              <a:lnSpc>
                <a:spcPts val="3304"/>
              </a:lnSpc>
            </a:pPr>
            <a:r>
              <a:rPr lang="en-US" sz="1967">
                <a:solidFill>
                  <a:srgbClr val="D86301"/>
                </a:solidFill>
                <a:latin typeface="WWF"/>
                <a:ea typeface="WWF"/>
                <a:cs typeface="WWF"/>
                <a:sym typeface="WWF"/>
              </a:rPr>
              <a:t>10.30</a:t>
            </a:r>
          </a:p>
        </p:txBody>
      </p:sp>
      <p:grpSp>
        <p:nvGrpSpPr>
          <p:cNvPr id="50" name="Group 50"/>
          <p:cNvGrpSpPr/>
          <p:nvPr/>
        </p:nvGrpSpPr>
        <p:grpSpPr>
          <a:xfrm>
            <a:off x="9579908" y="2355902"/>
            <a:ext cx="1531985" cy="449355"/>
            <a:chOff x="0" y="0"/>
            <a:chExt cx="3234411" cy="948703"/>
          </a:xfrm>
        </p:grpSpPr>
        <p:sp>
          <p:nvSpPr>
            <p:cNvPr id="51" name="Freeform 51"/>
            <p:cNvSpPr/>
            <p:nvPr/>
          </p:nvSpPr>
          <p:spPr>
            <a:xfrm>
              <a:off x="0" y="0"/>
              <a:ext cx="3234436" cy="948690"/>
            </a:xfrm>
            <a:custGeom>
              <a:avLst/>
              <a:gdLst/>
              <a:ahLst/>
              <a:cxnLst/>
              <a:rect l="l" t="t" r="r" b="b"/>
              <a:pathLst>
                <a:path w="3234436" h="948690">
                  <a:moveTo>
                    <a:pt x="0" y="0"/>
                  </a:moveTo>
                  <a:lnTo>
                    <a:pt x="3234436" y="0"/>
                  </a:lnTo>
                  <a:lnTo>
                    <a:pt x="3234436" y="948690"/>
                  </a:lnTo>
                  <a:lnTo>
                    <a:pt x="0" y="948690"/>
                  </a:lnTo>
                  <a:close/>
                </a:path>
              </a:pathLst>
            </a:custGeom>
            <a:solidFill>
              <a:srgbClr val="000000">
                <a:alpha val="0"/>
              </a:srgbClr>
            </a:solidFill>
          </p:spPr>
        </p:sp>
      </p:grpSp>
      <p:grpSp>
        <p:nvGrpSpPr>
          <p:cNvPr id="52" name="Group 52"/>
          <p:cNvGrpSpPr/>
          <p:nvPr/>
        </p:nvGrpSpPr>
        <p:grpSpPr>
          <a:xfrm>
            <a:off x="9579908" y="2355902"/>
            <a:ext cx="1531985" cy="17024"/>
            <a:chOff x="0" y="0"/>
            <a:chExt cx="3234411" cy="35941"/>
          </a:xfrm>
        </p:grpSpPr>
        <p:sp>
          <p:nvSpPr>
            <p:cNvPr id="53" name="Freeform 53"/>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54" name="Group 54"/>
          <p:cNvGrpSpPr/>
          <p:nvPr/>
        </p:nvGrpSpPr>
        <p:grpSpPr>
          <a:xfrm>
            <a:off x="11111893" y="2355902"/>
            <a:ext cx="5736768" cy="449355"/>
            <a:chOff x="0" y="0"/>
            <a:chExt cx="12111781" cy="948703"/>
          </a:xfrm>
        </p:grpSpPr>
        <p:sp>
          <p:nvSpPr>
            <p:cNvPr id="55" name="Freeform 55"/>
            <p:cNvSpPr/>
            <p:nvPr/>
          </p:nvSpPr>
          <p:spPr>
            <a:xfrm>
              <a:off x="0" y="0"/>
              <a:ext cx="12111760" cy="948690"/>
            </a:xfrm>
            <a:custGeom>
              <a:avLst/>
              <a:gdLst/>
              <a:ahLst/>
              <a:cxnLst/>
              <a:rect l="l" t="t" r="r" b="b"/>
              <a:pathLst>
                <a:path w="12111760" h="948690">
                  <a:moveTo>
                    <a:pt x="0" y="0"/>
                  </a:moveTo>
                  <a:lnTo>
                    <a:pt x="12111760" y="0"/>
                  </a:lnTo>
                  <a:lnTo>
                    <a:pt x="12111760" y="948690"/>
                  </a:lnTo>
                  <a:lnTo>
                    <a:pt x="0" y="948690"/>
                  </a:lnTo>
                  <a:close/>
                </a:path>
              </a:pathLst>
            </a:custGeom>
            <a:solidFill>
              <a:srgbClr val="000000">
                <a:alpha val="0"/>
              </a:srgbClr>
            </a:solidFill>
          </p:spPr>
        </p:sp>
      </p:grpSp>
      <p:grpSp>
        <p:nvGrpSpPr>
          <p:cNvPr id="56" name="Group 56"/>
          <p:cNvGrpSpPr/>
          <p:nvPr/>
        </p:nvGrpSpPr>
        <p:grpSpPr>
          <a:xfrm>
            <a:off x="11111893" y="2355902"/>
            <a:ext cx="5736768" cy="17024"/>
            <a:chOff x="0" y="0"/>
            <a:chExt cx="12111781" cy="35941"/>
          </a:xfrm>
        </p:grpSpPr>
        <p:sp>
          <p:nvSpPr>
            <p:cNvPr id="57" name="Freeform 57"/>
            <p:cNvSpPr/>
            <p:nvPr/>
          </p:nvSpPr>
          <p:spPr>
            <a:xfrm>
              <a:off x="0" y="0"/>
              <a:ext cx="12111760" cy="35941"/>
            </a:xfrm>
            <a:custGeom>
              <a:avLst/>
              <a:gdLst/>
              <a:ahLst/>
              <a:cxnLst/>
              <a:rect l="l" t="t" r="r" b="b"/>
              <a:pathLst>
                <a:path w="12111760" h="35941">
                  <a:moveTo>
                    <a:pt x="0" y="0"/>
                  </a:moveTo>
                  <a:lnTo>
                    <a:pt x="12111760" y="0"/>
                  </a:lnTo>
                  <a:lnTo>
                    <a:pt x="12111760" y="35941"/>
                  </a:lnTo>
                  <a:lnTo>
                    <a:pt x="0" y="35941"/>
                  </a:lnTo>
                  <a:close/>
                </a:path>
              </a:pathLst>
            </a:custGeom>
            <a:solidFill>
              <a:srgbClr val="E6E2F0"/>
            </a:solidFill>
          </p:spPr>
        </p:sp>
      </p:grpSp>
      <p:sp>
        <p:nvSpPr>
          <p:cNvPr id="58" name="TextBox 58"/>
          <p:cNvSpPr txBox="1"/>
          <p:nvPr/>
        </p:nvSpPr>
        <p:spPr>
          <a:xfrm>
            <a:off x="11265749" y="2349397"/>
            <a:ext cx="5601157" cy="384138"/>
          </a:xfrm>
          <a:prstGeom prst="rect">
            <a:avLst/>
          </a:prstGeom>
        </p:spPr>
        <p:txBody>
          <a:bodyPr lIns="0" tIns="0" rIns="0" bIns="0" rtlCol="0" anchor="t">
            <a:spAutoFit/>
          </a:bodyPr>
          <a:lstStyle/>
          <a:p>
            <a:pPr algn="l">
              <a:lnSpc>
                <a:spcPts val="3304"/>
              </a:lnSpc>
            </a:pPr>
            <a:r>
              <a:rPr lang="en-US" sz="1967">
                <a:solidFill>
                  <a:srgbClr val="D86301"/>
                </a:solidFill>
                <a:latin typeface="WWF"/>
                <a:ea typeface="WWF"/>
                <a:cs typeface="WWF"/>
                <a:sym typeface="WWF"/>
              </a:rPr>
              <a:t>BREAK</a:t>
            </a:r>
          </a:p>
        </p:txBody>
      </p:sp>
      <p:grpSp>
        <p:nvGrpSpPr>
          <p:cNvPr id="59" name="Group 59"/>
          <p:cNvGrpSpPr/>
          <p:nvPr/>
        </p:nvGrpSpPr>
        <p:grpSpPr>
          <a:xfrm>
            <a:off x="7877700" y="2805257"/>
            <a:ext cx="1702208" cy="17024"/>
            <a:chOff x="0" y="0"/>
            <a:chExt cx="3593795" cy="35941"/>
          </a:xfrm>
        </p:grpSpPr>
        <p:sp>
          <p:nvSpPr>
            <p:cNvPr id="60" name="Freeform 60"/>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61" name="TextBox 61"/>
          <p:cNvSpPr txBox="1"/>
          <p:nvPr/>
        </p:nvSpPr>
        <p:spPr>
          <a:xfrm>
            <a:off x="8063961" y="2828179"/>
            <a:ext cx="1465864" cy="384138"/>
          </a:xfrm>
          <a:prstGeom prst="rect">
            <a:avLst/>
          </a:prstGeom>
        </p:spPr>
        <p:txBody>
          <a:bodyPr lIns="0" tIns="0" rIns="0" bIns="0" rtlCol="0" anchor="t">
            <a:spAutoFit/>
          </a:bodyPr>
          <a:lstStyle/>
          <a:p>
            <a:pPr algn="l">
              <a:lnSpc>
                <a:spcPts val="3304"/>
              </a:lnSpc>
            </a:pPr>
            <a:r>
              <a:rPr lang="en-US" sz="1967">
                <a:solidFill>
                  <a:srgbClr val="1C1851"/>
                </a:solidFill>
                <a:latin typeface="WWF"/>
                <a:ea typeface="WWF"/>
                <a:cs typeface="WWF"/>
                <a:sym typeface="WWF"/>
              </a:rPr>
              <a:t>10.45</a:t>
            </a:r>
          </a:p>
        </p:txBody>
      </p:sp>
      <p:grpSp>
        <p:nvGrpSpPr>
          <p:cNvPr id="62" name="Group 62"/>
          <p:cNvGrpSpPr/>
          <p:nvPr/>
        </p:nvGrpSpPr>
        <p:grpSpPr>
          <a:xfrm>
            <a:off x="9579908" y="2805257"/>
            <a:ext cx="1531985" cy="17024"/>
            <a:chOff x="0" y="0"/>
            <a:chExt cx="3234411" cy="35941"/>
          </a:xfrm>
        </p:grpSpPr>
        <p:sp>
          <p:nvSpPr>
            <p:cNvPr id="63" name="Freeform 63"/>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sp>
        <p:nvSpPr>
          <p:cNvPr id="64" name="TextBox 64"/>
          <p:cNvSpPr txBox="1"/>
          <p:nvPr/>
        </p:nvSpPr>
        <p:spPr>
          <a:xfrm>
            <a:off x="9766168" y="2828179"/>
            <a:ext cx="1295640" cy="384204"/>
          </a:xfrm>
          <a:prstGeom prst="rect">
            <a:avLst/>
          </a:prstGeom>
        </p:spPr>
        <p:txBody>
          <a:bodyPr lIns="0" tIns="0" rIns="0" bIns="0" rtlCol="0" anchor="t">
            <a:spAutoFit/>
          </a:bodyPr>
          <a:lstStyle/>
          <a:p>
            <a:pPr algn="l">
              <a:lnSpc>
                <a:spcPts val="3304"/>
              </a:lnSpc>
            </a:pPr>
            <a:r>
              <a:rPr lang="en-US" sz="1967">
                <a:solidFill>
                  <a:srgbClr val="D86301"/>
                </a:solidFill>
                <a:latin typeface="WWF"/>
                <a:ea typeface="WWF"/>
                <a:cs typeface="WWF"/>
                <a:sym typeface="WWF"/>
              </a:rPr>
              <a:t>4.1</a:t>
            </a:r>
          </a:p>
        </p:txBody>
      </p:sp>
      <p:grpSp>
        <p:nvGrpSpPr>
          <p:cNvPr id="65" name="Group 65"/>
          <p:cNvGrpSpPr/>
          <p:nvPr/>
        </p:nvGrpSpPr>
        <p:grpSpPr>
          <a:xfrm>
            <a:off x="11111893" y="2805257"/>
            <a:ext cx="5736768" cy="17024"/>
            <a:chOff x="0" y="0"/>
            <a:chExt cx="12111781" cy="35941"/>
          </a:xfrm>
        </p:grpSpPr>
        <p:sp>
          <p:nvSpPr>
            <p:cNvPr id="66" name="Freeform 66"/>
            <p:cNvSpPr/>
            <p:nvPr/>
          </p:nvSpPr>
          <p:spPr>
            <a:xfrm>
              <a:off x="0" y="0"/>
              <a:ext cx="12111760" cy="35941"/>
            </a:xfrm>
            <a:custGeom>
              <a:avLst/>
              <a:gdLst/>
              <a:ahLst/>
              <a:cxnLst/>
              <a:rect l="l" t="t" r="r" b="b"/>
              <a:pathLst>
                <a:path w="12111760" h="35941">
                  <a:moveTo>
                    <a:pt x="0" y="0"/>
                  </a:moveTo>
                  <a:lnTo>
                    <a:pt x="12111760" y="0"/>
                  </a:lnTo>
                  <a:lnTo>
                    <a:pt x="12111760" y="35941"/>
                  </a:lnTo>
                  <a:lnTo>
                    <a:pt x="0" y="35941"/>
                  </a:lnTo>
                  <a:close/>
                </a:path>
              </a:pathLst>
            </a:custGeom>
            <a:solidFill>
              <a:srgbClr val="E6E2F0"/>
            </a:solidFill>
          </p:spPr>
        </p:sp>
      </p:grpSp>
      <p:sp>
        <p:nvSpPr>
          <p:cNvPr id="67" name="TextBox 67"/>
          <p:cNvSpPr txBox="1"/>
          <p:nvPr/>
        </p:nvSpPr>
        <p:spPr>
          <a:xfrm>
            <a:off x="11265749" y="2837704"/>
            <a:ext cx="5601157" cy="338445"/>
          </a:xfrm>
          <a:prstGeom prst="rect">
            <a:avLst/>
          </a:prstGeom>
        </p:spPr>
        <p:txBody>
          <a:bodyPr lIns="0" tIns="0" rIns="0" bIns="0" rtlCol="0" anchor="t">
            <a:spAutoFit/>
          </a:bodyPr>
          <a:lstStyle/>
          <a:p>
            <a:pPr algn="l">
              <a:lnSpc>
                <a:spcPts val="2816"/>
              </a:lnSpc>
            </a:pPr>
            <a:r>
              <a:rPr lang="en-US" sz="1676">
                <a:solidFill>
                  <a:srgbClr val="1C1851"/>
                </a:solidFill>
                <a:latin typeface="Open Sans"/>
                <a:ea typeface="Open Sans"/>
                <a:cs typeface="Open Sans"/>
                <a:sym typeface="Open Sans"/>
              </a:rPr>
              <a:t>Activity simulation (30 mins for each group)</a:t>
            </a:r>
          </a:p>
        </p:txBody>
      </p:sp>
      <p:grpSp>
        <p:nvGrpSpPr>
          <p:cNvPr id="68" name="Group 68"/>
          <p:cNvGrpSpPr/>
          <p:nvPr/>
        </p:nvGrpSpPr>
        <p:grpSpPr>
          <a:xfrm>
            <a:off x="7877700" y="3290385"/>
            <a:ext cx="1702208" cy="449355"/>
            <a:chOff x="0" y="0"/>
            <a:chExt cx="3593795" cy="948703"/>
          </a:xfrm>
        </p:grpSpPr>
        <p:sp>
          <p:nvSpPr>
            <p:cNvPr id="69" name="Freeform 69"/>
            <p:cNvSpPr/>
            <p:nvPr/>
          </p:nvSpPr>
          <p:spPr>
            <a:xfrm>
              <a:off x="0" y="0"/>
              <a:ext cx="3593846" cy="948690"/>
            </a:xfrm>
            <a:custGeom>
              <a:avLst/>
              <a:gdLst/>
              <a:ahLst/>
              <a:cxnLst/>
              <a:rect l="l" t="t" r="r" b="b"/>
              <a:pathLst>
                <a:path w="3593846" h="948690">
                  <a:moveTo>
                    <a:pt x="0" y="0"/>
                  </a:moveTo>
                  <a:lnTo>
                    <a:pt x="3593846" y="0"/>
                  </a:lnTo>
                  <a:lnTo>
                    <a:pt x="3593846" y="948690"/>
                  </a:lnTo>
                  <a:lnTo>
                    <a:pt x="0" y="948690"/>
                  </a:lnTo>
                  <a:close/>
                </a:path>
              </a:pathLst>
            </a:custGeom>
            <a:solidFill>
              <a:srgbClr val="000000">
                <a:alpha val="0"/>
              </a:srgbClr>
            </a:solidFill>
          </p:spPr>
        </p:sp>
      </p:grpSp>
      <p:grpSp>
        <p:nvGrpSpPr>
          <p:cNvPr id="70" name="Group 70"/>
          <p:cNvGrpSpPr/>
          <p:nvPr/>
        </p:nvGrpSpPr>
        <p:grpSpPr>
          <a:xfrm>
            <a:off x="7877700" y="3290385"/>
            <a:ext cx="1702208" cy="17024"/>
            <a:chOff x="0" y="0"/>
            <a:chExt cx="3593795" cy="35941"/>
          </a:xfrm>
        </p:grpSpPr>
        <p:sp>
          <p:nvSpPr>
            <p:cNvPr id="71" name="Freeform 7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72" name="TextBox 72"/>
          <p:cNvSpPr txBox="1"/>
          <p:nvPr/>
        </p:nvSpPr>
        <p:spPr>
          <a:xfrm>
            <a:off x="8063961" y="3283880"/>
            <a:ext cx="1465864" cy="384138"/>
          </a:xfrm>
          <a:prstGeom prst="rect">
            <a:avLst/>
          </a:prstGeom>
        </p:spPr>
        <p:txBody>
          <a:bodyPr lIns="0" tIns="0" rIns="0" bIns="0" rtlCol="0" anchor="t">
            <a:spAutoFit/>
          </a:bodyPr>
          <a:lstStyle/>
          <a:p>
            <a:pPr algn="l">
              <a:lnSpc>
                <a:spcPts val="3304"/>
              </a:lnSpc>
            </a:pPr>
            <a:r>
              <a:rPr lang="en-US" sz="1967">
                <a:solidFill>
                  <a:srgbClr val="D86301"/>
                </a:solidFill>
                <a:latin typeface="WWF"/>
                <a:ea typeface="WWF"/>
                <a:cs typeface="WWF"/>
                <a:sym typeface="WWF"/>
              </a:rPr>
              <a:t>12.00</a:t>
            </a:r>
          </a:p>
        </p:txBody>
      </p:sp>
      <p:grpSp>
        <p:nvGrpSpPr>
          <p:cNvPr id="73" name="Group 73"/>
          <p:cNvGrpSpPr/>
          <p:nvPr/>
        </p:nvGrpSpPr>
        <p:grpSpPr>
          <a:xfrm>
            <a:off x="9579908" y="3290385"/>
            <a:ext cx="1531985" cy="449355"/>
            <a:chOff x="0" y="0"/>
            <a:chExt cx="3234411" cy="948703"/>
          </a:xfrm>
        </p:grpSpPr>
        <p:sp>
          <p:nvSpPr>
            <p:cNvPr id="74" name="Freeform 74"/>
            <p:cNvSpPr/>
            <p:nvPr/>
          </p:nvSpPr>
          <p:spPr>
            <a:xfrm>
              <a:off x="0" y="0"/>
              <a:ext cx="3234436" cy="948690"/>
            </a:xfrm>
            <a:custGeom>
              <a:avLst/>
              <a:gdLst/>
              <a:ahLst/>
              <a:cxnLst/>
              <a:rect l="l" t="t" r="r" b="b"/>
              <a:pathLst>
                <a:path w="3234436" h="948690">
                  <a:moveTo>
                    <a:pt x="0" y="0"/>
                  </a:moveTo>
                  <a:lnTo>
                    <a:pt x="3234436" y="0"/>
                  </a:lnTo>
                  <a:lnTo>
                    <a:pt x="3234436" y="948690"/>
                  </a:lnTo>
                  <a:lnTo>
                    <a:pt x="0" y="948690"/>
                  </a:lnTo>
                  <a:close/>
                </a:path>
              </a:pathLst>
            </a:custGeom>
            <a:solidFill>
              <a:srgbClr val="000000">
                <a:alpha val="0"/>
              </a:srgbClr>
            </a:solidFill>
          </p:spPr>
        </p:sp>
      </p:grpSp>
      <p:grpSp>
        <p:nvGrpSpPr>
          <p:cNvPr id="75" name="Group 75"/>
          <p:cNvGrpSpPr/>
          <p:nvPr/>
        </p:nvGrpSpPr>
        <p:grpSpPr>
          <a:xfrm>
            <a:off x="9579908" y="3290385"/>
            <a:ext cx="1531985" cy="17024"/>
            <a:chOff x="0" y="0"/>
            <a:chExt cx="3234411" cy="35941"/>
          </a:xfrm>
        </p:grpSpPr>
        <p:sp>
          <p:nvSpPr>
            <p:cNvPr id="76" name="Freeform 76"/>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77" name="Group 77"/>
          <p:cNvGrpSpPr/>
          <p:nvPr/>
        </p:nvGrpSpPr>
        <p:grpSpPr>
          <a:xfrm>
            <a:off x="11111893" y="3290385"/>
            <a:ext cx="5736768" cy="449355"/>
            <a:chOff x="0" y="0"/>
            <a:chExt cx="12111781" cy="948703"/>
          </a:xfrm>
        </p:grpSpPr>
        <p:sp>
          <p:nvSpPr>
            <p:cNvPr id="78" name="Freeform 78"/>
            <p:cNvSpPr/>
            <p:nvPr/>
          </p:nvSpPr>
          <p:spPr>
            <a:xfrm>
              <a:off x="0" y="0"/>
              <a:ext cx="12111760" cy="948690"/>
            </a:xfrm>
            <a:custGeom>
              <a:avLst/>
              <a:gdLst/>
              <a:ahLst/>
              <a:cxnLst/>
              <a:rect l="l" t="t" r="r" b="b"/>
              <a:pathLst>
                <a:path w="12111760" h="948690">
                  <a:moveTo>
                    <a:pt x="0" y="0"/>
                  </a:moveTo>
                  <a:lnTo>
                    <a:pt x="12111760" y="0"/>
                  </a:lnTo>
                  <a:lnTo>
                    <a:pt x="12111760" y="948690"/>
                  </a:lnTo>
                  <a:lnTo>
                    <a:pt x="0" y="948690"/>
                  </a:lnTo>
                  <a:close/>
                </a:path>
              </a:pathLst>
            </a:custGeom>
            <a:solidFill>
              <a:srgbClr val="000000">
                <a:alpha val="0"/>
              </a:srgbClr>
            </a:solidFill>
          </p:spPr>
        </p:sp>
      </p:grpSp>
      <p:grpSp>
        <p:nvGrpSpPr>
          <p:cNvPr id="79" name="Group 79"/>
          <p:cNvGrpSpPr/>
          <p:nvPr/>
        </p:nvGrpSpPr>
        <p:grpSpPr>
          <a:xfrm>
            <a:off x="11111893" y="3290385"/>
            <a:ext cx="5736768" cy="17024"/>
            <a:chOff x="0" y="0"/>
            <a:chExt cx="12111781" cy="35941"/>
          </a:xfrm>
        </p:grpSpPr>
        <p:sp>
          <p:nvSpPr>
            <p:cNvPr id="80" name="Freeform 80"/>
            <p:cNvSpPr/>
            <p:nvPr/>
          </p:nvSpPr>
          <p:spPr>
            <a:xfrm>
              <a:off x="0" y="0"/>
              <a:ext cx="12111760" cy="35941"/>
            </a:xfrm>
            <a:custGeom>
              <a:avLst/>
              <a:gdLst/>
              <a:ahLst/>
              <a:cxnLst/>
              <a:rect l="l" t="t" r="r" b="b"/>
              <a:pathLst>
                <a:path w="12111760" h="35941">
                  <a:moveTo>
                    <a:pt x="0" y="0"/>
                  </a:moveTo>
                  <a:lnTo>
                    <a:pt x="12111760" y="0"/>
                  </a:lnTo>
                  <a:lnTo>
                    <a:pt x="12111760" y="35941"/>
                  </a:lnTo>
                  <a:lnTo>
                    <a:pt x="0" y="35941"/>
                  </a:lnTo>
                  <a:close/>
                </a:path>
              </a:pathLst>
            </a:custGeom>
            <a:solidFill>
              <a:srgbClr val="E6E2F0"/>
            </a:solidFill>
          </p:spPr>
        </p:sp>
      </p:grpSp>
      <p:sp>
        <p:nvSpPr>
          <p:cNvPr id="81" name="TextBox 81"/>
          <p:cNvSpPr txBox="1"/>
          <p:nvPr/>
        </p:nvSpPr>
        <p:spPr>
          <a:xfrm>
            <a:off x="11265749" y="3283880"/>
            <a:ext cx="5601157" cy="384138"/>
          </a:xfrm>
          <a:prstGeom prst="rect">
            <a:avLst/>
          </a:prstGeom>
        </p:spPr>
        <p:txBody>
          <a:bodyPr lIns="0" tIns="0" rIns="0" bIns="0" rtlCol="0" anchor="t">
            <a:spAutoFit/>
          </a:bodyPr>
          <a:lstStyle/>
          <a:p>
            <a:pPr algn="l">
              <a:lnSpc>
                <a:spcPts val="3304"/>
              </a:lnSpc>
            </a:pPr>
            <a:r>
              <a:rPr lang="en-US" sz="1967">
                <a:solidFill>
                  <a:srgbClr val="D86301"/>
                </a:solidFill>
                <a:latin typeface="WWF"/>
                <a:ea typeface="WWF"/>
                <a:cs typeface="WWF"/>
                <a:sym typeface="WWF"/>
              </a:rPr>
              <a:t>LUNCH</a:t>
            </a:r>
          </a:p>
        </p:txBody>
      </p:sp>
      <p:grpSp>
        <p:nvGrpSpPr>
          <p:cNvPr id="82" name="Group 82"/>
          <p:cNvGrpSpPr/>
          <p:nvPr/>
        </p:nvGrpSpPr>
        <p:grpSpPr>
          <a:xfrm>
            <a:off x="7877700" y="3739740"/>
            <a:ext cx="1702208" cy="17024"/>
            <a:chOff x="0" y="0"/>
            <a:chExt cx="3593795" cy="35941"/>
          </a:xfrm>
        </p:grpSpPr>
        <p:sp>
          <p:nvSpPr>
            <p:cNvPr id="83" name="Freeform 83"/>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84" name="TextBox 84"/>
          <p:cNvSpPr txBox="1"/>
          <p:nvPr/>
        </p:nvSpPr>
        <p:spPr>
          <a:xfrm>
            <a:off x="8063961" y="3762668"/>
            <a:ext cx="1465864" cy="384138"/>
          </a:xfrm>
          <a:prstGeom prst="rect">
            <a:avLst/>
          </a:prstGeom>
        </p:spPr>
        <p:txBody>
          <a:bodyPr lIns="0" tIns="0" rIns="0" bIns="0" rtlCol="0" anchor="t">
            <a:spAutoFit/>
          </a:bodyPr>
          <a:lstStyle/>
          <a:p>
            <a:pPr algn="l">
              <a:lnSpc>
                <a:spcPts val="3304"/>
              </a:lnSpc>
            </a:pPr>
            <a:r>
              <a:rPr lang="en-US" sz="1967">
                <a:solidFill>
                  <a:srgbClr val="1C1851"/>
                </a:solidFill>
                <a:latin typeface="WWF"/>
                <a:ea typeface="WWF"/>
                <a:cs typeface="WWF"/>
                <a:sym typeface="WWF"/>
              </a:rPr>
              <a:t>13.00</a:t>
            </a:r>
          </a:p>
        </p:txBody>
      </p:sp>
      <p:grpSp>
        <p:nvGrpSpPr>
          <p:cNvPr id="85" name="Group 85"/>
          <p:cNvGrpSpPr/>
          <p:nvPr/>
        </p:nvGrpSpPr>
        <p:grpSpPr>
          <a:xfrm>
            <a:off x="9579908" y="3739740"/>
            <a:ext cx="1531985" cy="17024"/>
            <a:chOff x="0" y="0"/>
            <a:chExt cx="3234411" cy="35941"/>
          </a:xfrm>
        </p:grpSpPr>
        <p:sp>
          <p:nvSpPr>
            <p:cNvPr id="86" name="Freeform 86"/>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87" name="Group 87"/>
          <p:cNvGrpSpPr/>
          <p:nvPr/>
        </p:nvGrpSpPr>
        <p:grpSpPr>
          <a:xfrm>
            <a:off x="11111893" y="3739740"/>
            <a:ext cx="5736768" cy="17024"/>
            <a:chOff x="0" y="0"/>
            <a:chExt cx="12111781" cy="35941"/>
          </a:xfrm>
        </p:grpSpPr>
        <p:sp>
          <p:nvSpPr>
            <p:cNvPr id="88" name="Freeform 88"/>
            <p:cNvSpPr/>
            <p:nvPr/>
          </p:nvSpPr>
          <p:spPr>
            <a:xfrm>
              <a:off x="0" y="0"/>
              <a:ext cx="12111760" cy="35941"/>
            </a:xfrm>
            <a:custGeom>
              <a:avLst/>
              <a:gdLst/>
              <a:ahLst/>
              <a:cxnLst/>
              <a:rect l="l" t="t" r="r" b="b"/>
              <a:pathLst>
                <a:path w="12111760" h="35941">
                  <a:moveTo>
                    <a:pt x="0" y="0"/>
                  </a:moveTo>
                  <a:lnTo>
                    <a:pt x="12111760" y="0"/>
                  </a:lnTo>
                  <a:lnTo>
                    <a:pt x="12111760" y="35941"/>
                  </a:lnTo>
                  <a:lnTo>
                    <a:pt x="0" y="35941"/>
                  </a:lnTo>
                  <a:close/>
                </a:path>
              </a:pathLst>
            </a:custGeom>
            <a:solidFill>
              <a:srgbClr val="E6E2F0"/>
            </a:solidFill>
          </p:spPr>
        </p:sp>
      </p:grpSp>
      <p:sp>
        <p:nvSpPr>
          <p:cNvPr id="89" name="TextBox 89"/>
          <p:cNvSpPr txBox="1"/>
          <p:nvPr/>
        </p:nvSpPr>
        <p:spPr>
          <a:xfrm>
            <a:off x="11265749" y="3772193"/>
            <a:ext cx="5601157" cy="338445"/>
          </a:xfrm>
          <a:prstGeom prst="rect">
            <a:avLst/>
          </a:prstGeom>
        </p:spPr>
        <p:txBody>
          <a:bodyPr lIns="0" tIns="0" rIns="0" bIns="0" rtlCol="0" anchor="t">
            <a:spAutoFit/>
          </a:bodyPr>
          <a:lstStyle/>
          <a:p>
            <a:pPr algn="l">
              <a:lnSpc>
                <a:spcPts val="2816"/>
              </a:lnSpc>
            </a:pPr>
            <a:r>
              <a:rPr lang="en-US" sz="1676">
                <a:solidFill>
                  <a:srgbClr val="1C1851"/>
                </a:solidFill>
                <a:latin typeface="Open Sans"/>
                <a:ea typeface="Open Sans"/>
                <a:cs typeface="Open Sans"/>
                <a:sym typeface="Open Sans"/>
              </a:rPr>
              <a:t>Activity simulation (continued) and Feedback session</a:t>
            </a:r>
          </a:p>
        </p:txBody>
      </p:sp>
      <p:grpSp>
        <p:nvGrpSpPr>
          <p:cNvPr id="90" name="Group 90"/>
          <p:cNvGrpSpPr/>
          <p:nvPr/>
        </p:nvGrpSpPr>
        <p:grpSpPr>
          <a:xfrm>
            <a:off x="7877700" y="4224874"/>
            <a:ext cx="1702208" cy="17024"/>
            <a:chOff x="0" y="0"/>
            <a:chExt cx="3593795" cy="35941"/>
          </a:xfrm>
        </p:grpSpPr>
        <p:sp>
          <p:nvSpPr>
            <p:cNvPr id="91" name="Freeform 9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92" name="TextBox 92"/>
          <p:cNvSpPr txBox="1"/>
          <p:nvPr/>
        </p:nvSpPr>
        <p:spPr>
          <a:xfrm>
            <a:off x="8063961" y="4247796"/>
            <a:ext cx="1465864" cy="384138"/>
          </a:xfrm>
          <a:prstGeom prst="rect">
            <a:avLst/>
          </a:prstGeom>
        </p:spPr>
        <p:txBody>
          <a:bodyPr lIns="0" tIns="0" rIns="0" bIns="0" rtlCol="0" anchor="t">
            <a:spAutoFit/>
          </a:bodyPr>
          <a:lstStyle/>
          <a:p>
            <a:pPr algn="l">
              <a:lnSpc>
                <a:spcPts val="3304"/>
              </a:lnSpc>
            </a:pPr>
            <a:r>
              <a:rPr lang="en-US" sz="1967">
                <a:solidFill>
                  <a:srgbClr val="1C1851"/>
                </a:solidFill>
                <a:latin typeface="WWF"/>
                <a:ea typeface="WWF"/>
                <a:cs typeface="WWF"/>
                <a:sym typeface="WWF"/>
              </a:rPr>
              <a:t>14.00</a:t>
            </a:r>
          </a:p>
        </p:txBody>
      </p:sp>
      <p:grpSp>
        <p:nvGrpSpPr>
          <p:cNvPr id="93" name="Group 93"/>
          <p:cNvGrpSpPr/>
          <p:nvPr/>
        </p:nvGrpSpPr>
        <p:grpSpPr>
          <a:xfrm>
            <a:off x="9579908" y="4224874"/>
            <a:ext cx="1531985" cy="17024"/>
            <a:chOff x="0" y="0"/>
            <a:chExt cx="3234411" cy="35941"/>
          </a:xfrm>
        </p:grpSpPr>
        <p:sp>
          <p:nvSpPr>
            <p:cNvPr id="94" name="Freeform 94"/>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95" name="Group 95"/>
          <p:cNvGrpSpPr/>
          <p:nvPr/>
        </p:nvGrpSpPr>
        <p:grpSpPr>
          <a:xfrm>
            <a:off x="11111893" y="4224874"/>
            <a:ext cx="5736768" cy="17024"/>
            <a:chOff x="0" y="0"/>
            <a:chExt cx="12111781" cy="35941"/>
          </a:xfrm>
        </p:grpSpPr>
        <p:sp>
          <p:nvSpPr>
            <p:cNvPr id="96" name="Freeform 96"/>
            <p:cNvSpPr/>
            <p:nvPr/>
          </p:nvSpPr>
          <p:spPr>
            <a:xfrm>
              <a:off x="0" y="0"/>
              <a:ext cx="12111760" cy="35941"/>
            </a:xfrm>
            <a:custGeom>
              <a:avLst/>
              <a:gdLst/>
              <a:ahLst/>
              <a:cxnLst/>
              <a:rect l="l" t="t" r="r" b="b"/>
              <a:pathLst>
                <a:path w="12111760" h="35941">
                  <a:moveTo>
                    <a:pt x="0" y="0"/>
                  </a:moveTo>
                  <a:lnTo>
                    <a:pt x="12111760" y="0"/>
                  </a:lnTo>
                  <a:lnTo>
                    <a:pt x="12111760" y="35941"/>
                  </a:lnTo>
                  <a:lnTo>
                    <a:pt x="0" y="35941"/>
                  </a:lnTo>
                  <a:close/>
                </a:path>
              </a:pathLst>
            </a:custGeom>
            <a:solidFill>
              <a:srgbClr val="E6E2F0"/>
            </a:solidFill>
          </p:spPr>
        </p:sp>
      </p:grpSp>
      <p:sp>
        <p:nvSpPr>
          <p:cNvPr id="97" name="TextBox 97"/>
          <p:cNvSpPr txBox="1"/>
          <p:nvPr/>
        </p:nvSpPr>
        <p:spPr>
          <a:xfrm>
            <a:off x="11265749" y="4257321"/>
            <a:ext cx="5601157" cy="338445"/>
          </a:xfrm>
          <a:prstGeom prst="rect">
            <a:avLst/>
          </a:prstGeom>
        </p:spPr>
        <p:txBody>
          <a:bodyPr lIns="0" tIns="0" rIns="0" bIns="0" rtlCol="0" anchor="t">
            <a:spAutoFit/>
          </a:bodyPr>
          <a:lstStyle/>
          <a:p>
            <a:pPr algn="l">
              <a:lnSpc>
                <a:spcPts val="2816"/>
              </a:lnSpc>
            </a:pPr>
            <a:r>
              <a:rPr lang="en-US" sz="1676">
                <a:solidFill>
                  <a:srgbClr val="1C1851"/>
                </a:solidFill>
                <a:latin typeface="Open Sans"/>
                <a:ea typeface="Open Sans"/>
                <a:cs typeface="Open Sans"/>
                <a:sym typeface="Open Sans"/>
              </a:rPr>
              <a:t>Dealing with resistance (see p.13-14, p.27)</a:t>
            </a:r>
          </a:p>
        </p:txBody>
      </p:sp>
      <p:grpSp>
        <p:nvGrpSpPr>
          <p:cNvPr id="98" name="Group 98"/>
          <p:cNvGrpSpPr/>
          <p:nvPr/>
        </p:nvGrpSpPr>
        <p:grpSpPr>
          <a:xfrm>
            <a:off x="7877700" y="4710002"/>
            <a:ext cx="1702208" cy="449355"/>
            <a:chOff x="0" y="0"/>
            <a:chExt cx="3593795" cy="948703"/>
          </a:xfrm>
        </p:grpSpPr>
        <p:sp>
          <p:nvSpPr>
            <p:cNvPr id="99" name="Freeform 99"/>
            <p:cNvSpPr/>
            <p:nvPr/>
          </p:nvSpPr>
          <p:spPr>
            <a:xfrm>
              <a:off x="0" y="0"/>
              <a:ext cx="3593846" cy="948690"/>
            </a:xfrm>
            <a:custGeom>
              <a:avLst/>
              <a:gdLst/>
              <a:ahLst/>
              <a:cxnLst/>
              <a:rect l="l" t="t" r="r" b="b"/>
              <a:pathLst>
                <a:path w="3593846" h="948690">
                  <a:moveTo>
                    <a:pt x="0" y="0"/>
                  </a:moveTo>
                  <a:lnTo>
                    <a:pt x="3593846" y="0"/>
                  </a:lnTo>
                  <a:lnTo>
                    <a:pt x="3593846" y="948690"/>
                  </a:lnTo>
                  <a:lnTo>
                    <a:pt x="0" y="948690"/>
                  </a:lnTo>
                  <a:close/>
                </a:path>
              </a:pathLst>
            </a:custGeom>
            <a:solidFill>
              <a:srgbClr val="000000">
                <a:alpha val="0"/>
              </a:srgbClr>
            </a:solidFill>
          </p:spPr>
        </p:sp>
      </p:grpSp>
      <p:grpSp>
        <p:nvGrpSpPr>
          <p:cNvPr id="100" name="Group 100"/>
          <p:cNvGrpSpPr/>
          <p:nvPr/>
        </p:nvGrpSpPr>
        <p:grpSpPr>
          <a:xfrm>
            <a:off x="7877700" y="4710002"/>
            <a:ext cx="1702208" cy="17024"/>
            <a:chOff x="0" y="0"/>
            <a:chExt cx="3593795" cy="35941"/>
          </a:xfrm>
        </p:grpSpPr>
        <p:sp>
          <p:nvSpPr>
            <p:cNvPr id="101" name="Freeform 10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102" name="TextBox 102"/>
          <p:cNvSpPr txBox="1"/>
          <p:nvPr/>
        </p:nvSpPr>
        <p:spPr>
          <a:xfrm>
            <a:off x="8063961" y="4703498"/>
            <a:ext cx="1465864" cy="384138"/>
          </a:xfrm>
          <a:prstGeom prst="rect">
            <a:avLst/>
          </a:prstGeom>
        </p:spPr>
        <p:txBody>
          <a:bodyPr lIns="0" tIns="0" rIns="0" bIns="0" rtlCol="0" anchor="t">
            <a:spAutoFit/>
          </a:bodyPr>
          <a:lstStyle/>
          <a:p>
            <a:pPr algn="l">
              <a:lnSpc>
                <a:spcPts val="3304"/>
              </a:lnSpc>
            </a:pPr>
            <a:r>
              <a:rPr lang="en-US" sz="1967">
                <a:solidFill>
                  <a:srgbClr val="D86301"/>
                </a:solidFill>
                <a:latin typeface="WWF"/>
                <a:ea typeface="WWF"/>
                <a:cs typeface="WWF"/>
                <a:sym typeface="WWF"/>
              </a:rPr>
              <a:t>14.45</a:t>
            </a:r>
          </a:p>
        </p:txBody>
      </p:sp>
      <p:grpSp>
        <p:nvGrpSpPr>
          <p:cNvPr id="103" name="Group 103"/>
          <p:cNvGrpSpPr/>
          <p:nvPr/>
        </p:nvGrpSpPr>
        <p:grpSpPr>
          <a:xfrm>
            <a:off x="9579908" y="4710002"/>
            <a:ext cx="1531985" cy="449355"/>
            <a:chOff x="0" y="0"/>
            <a:chExt cx="3234411" cy="948703"/>
          </a:xfrm>
        </p:grpSpPr>
        <p:sp>
          <p:nvSpPr>
            <p:cNvPr id="104" name="Freeform 104"/>
            <p:cNvSpPr/>
            <p:nvPr/>
          </p:nvSpPr>
          <p:spPr>
            <a:xfrm>
              <a:off x="0" y="0"/>
              <a:ext cx="3234436" cy="948690"/>
            </a:xfrm>
            <a:custGeom>
              <a:avLst/>
              <a:gdLst/>
              <a:ahLst/>
              <a:cxnLst/>
              <a:rect l="l" t="t" r="r" b="b"/>
              <a:pathLst>
                <a:path w="3234436" h="948690">
                  <a:moveTo>
                    <a:pt x="0" y="0"/>
                  </a:moveTo>
                  <a:lnTo>
                    <a:pt x="3234436" y="0"/>
                  </a:lnTo>
                  <a:lnTo>
                    <a:pt x="3234436" y="948690"/>
                  </a:lnTo>
                  <a:lnTo>
                    <a:pt x="0" y="948690"/>
                  </a:lnTo>
                  <a:close/>
                </a:path>
              </a:pathLst>
            </a:custGeom>
            <a:solidFill>
              <a:srgbClr val="000000">
                <a:alpha val="0"/>
              </a:srgbClr>
            </a:solidFill>
          </p:spPr>
        </p:sp>
      </p:grpSp>
      <p:grpSp>
        <p:nvGrpSpPr>
          <p:cNvPr id="105" name="Group 105"/>
          <p:cNvGrpSpPr/>
          <p:nvPr/>
        </p:nvGrpSpPr>
        <p:grpSpPr>
          <a:xfrm>
            <a:off x="9579908" y="4710002"/>
            <a:ext cx="1531985" cy="17024"/>
            <a:chOff x="0" y="0"/>
            <a:chExt cx="3234411" cy="35941"/>
          </a:xfrm>
        </p:grpSpPr>
        <p:sp>
          <p:nvSpPr>
            <p:cNvPr id="106" name="Freeform 106"/>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107" name="Group 107"/>
          <p:cNvGrpSpPr/>
          <p:nvPr/>
        </p:nvGrpSpPr>
        <p:grpSpPr>
          <a:xfrm>
            <a:off x="11111893" y="4710002"/>
            <a:ext cx="5736768" cy="449355"/>
            <a:chOff x="0" y="0"/>
            <a:chExt cx="12111781" cy="948703"/>
          </a:xfrm>
        </p:grpSpPr>
        <p:sp>
          <p:nvSpPr>
            <p:cNvPr id="108" name="Freeform 108"/>
            <p:cNvSpPr/>
            <p:nvPr/>
          </p:nvSpPr>
          <p:spPr>
            <a:xfrm>
              <a:off x="0" y="0"/>
              <a:ext cx="12111760" cy="948690"/>
            </a:xfrm>
            <a:custGeom>
              <a:avLst/>
              <a:gdLst/>
              <a:ahLst/>
              <a:cxnLst/>
              <a:rect l="l" t="t" r="r" b="b"/>
              <a:pathLst>
                <a:path w="12111760" h="948690">
                  <a:moveTo>
                    <a:pt x="0" y="0"/>
                  </a:moveTo>
                  <a:lnTo>
                    <a:pt x="12111760" y="0"/>
                  </a:lnTo>
                  <a:lnTo>
                    <a:pt x="12111760" y="948690"/>
                  </a:lnTo>
                  <a:lnTo>
                    <a:pt x="0" y="948690"/>
                  </a:lnTo>
                  <a:close/>
                </a:path>
              </a:pathLst>
            </a:custGeom>
            <a:solidFill>
              <a:srgbClr val="000000">
                <a:alpha val="0"/>
              </a:srgbClr>
            </a:solidFill>
          </p:spPr>
        </p:sp>
      </p:grpSp>
      <p:grpSp>
        <p:nvGrpSpPr>
          <p:cNvPr id="109" name="Group 109"/>
          <p:cNvGrpSpPr/>
          <p:nvPr/>
        </p:nvGrpSpPr>
        <p:grpSpPr>
          <a:xfrm>
            <a:off x="11111893" y="4710002"/>
            <a:ext cx="5736768" cy="17024"/>
            <a:chOff x="0" y="0"/>
            <a:chExt cx="12111781" cy="35941"/>
          </a:xfrm>
        </p:grpSpPr>
        <p:sp>
          <p:nvSpPr>
            <p:cNvPr id="110" name="Freeform 110"/>
            <p:cNvSpPr/>
            <p:nvPr/>
          </p:nvSpPr>
          <p:spPr>
            <a:xfrm>
              <a:off x="0" y="0"/>
              <a:ext cx="12111760" cy="35941"/>
            </a:xfrm>
            <a:custGeom>
              <a:avLst/>
              <a:gdLst/>
              <a:ahLst/>
              <a:cxnLst/>
              <a:rect l="l" t="t" r="r" b="b"/>
              <a:pathLst>
                <a:path w="12111760" h="35941">
                  <a:moveTo>
                    <a:pt x="0" y="0"/>
                  </a:moveTo>
                  <a:lnTo>
                    <a:pt x="12111760" y="0"/>
                  </a:lnTo>
                  <a:lnTo>
                    <a:pt x="12111760" y="35941"/>
                  </a:lnTo>
                  <a:lnTo>
                    <a:pt x="0" y="35941"/>
                  </a:lnTo>
                  <a:close/>
                </a:path>
              </a:pathLst>
            </a:custGeom>
            <a:solidFill>
              <a:srgbClr val="E6E2F0"/>
            </a:solidFill>
          </p:spPr>
        </p:sp>
      </p:grpSp>
      <p:sp>
        <p:nvSpPr>
          <p:cNvPr id="111" name="TextBox 111"/>
          <p:cNvSpPr txBox="1"/>
          <p:nvPr/>
        </p:nvSpPr>
        <p:spPr>
          <a:xfrm>
            <a:off x="11265749" y="4703498"/>
            <a:ext cx="5601157" cy="384138"/>
          </a:xfrm>
          <a:prstGeom prst="rect">
            <a:avLst/>
          </a:prstGeom>
        </p:spPr>
        <p:txBody>
          <a:bodyPr lIns="0" tIns="0" rIns="0" bIns="0" rtlCol="0" anchor="t">
            <a:spAutoFit/>
          </a:bodyPr>
          <a:lstStyle/>
          <a:p>
            <a:pPr algn="l">
              <a:lnSpc>
                <a:spcPts val="3304"/>
              </a:lnSpc>
            </a:pPr>
            <a:r>
              <a:rPr lang="en-US" sz="1967">
                <a:solidFill>
                  <a:srgbClr val="D86301"/>
                </a:solidFill>
                <a:latin typeface="WWF"/>
                <a:ea typeface="WWF"/>
                <a:cs typeface="WWF"/>
                <a:sym typeface="WWF"/>
              </a:rPr>
              <a:t>BREAK</a:t>
            </a:r>
          </a:p>
        </p:txBody>
      </p:sp>
      <p:grpSp>
        <p:nvGrpSpPr>
          <p:cNvPr id="112" name="Group 112"/>
          <p:cNvGrpSpPr/>
          <p:nvPr/>
        </p:nvGrpSpPr>
        <p:grpSpPr>
          <a:xfrm>
            <a:off x="7877700" y="5159357"/>
            <a:ext cx="1702208" cy="17024"/>
            <a:chOff x="0" y="0"/>
            <a:chExt cx="3593795" cy="35941"/>
          </a:xfrm>
        </p:grpSpPr>
        <p:sp>
          <p:nvSpPr>
            <p:cNvPr id="113" name="Freeform 113"/>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114" name="TextBox 114"/>
          <p:cNvSpPr txBox="1"/>
          <p:nvPr/>
        </p:nvSpPr>
        <p:spPr>
          <a:xfrm>
            <a:off x="8063961" y="5182279"/>
            <a:ext cx="1465864" cy="384138"/>
          </a:xfrm>
          <a:prstGeom prst="rect">
            <a:avLst/>
          </a:prstGeom>
        </p:spPr>
        <p:txBody>
          <a:bodyPr lIns="0" tIns="0" rIns="0" bIns="0" rtlCol="0" anchor="t">
            <a:spAutoFit/>
          </a:bodyPr>
          <a:lstStyle/>
          <a:p>
            <a:pPr algn="l">
              <a:lnSpc>
                <a:spcPts val="3304"/>
              </a:lnSpc>
            </a:pPr>
            <a:r>
              <a:rPr lang="en-US" sz="1967">
                <a:solidFill>
                  <a:srgbClr val="1C1851"/>
                </a:solidFill>
                <a:latin typeface="WWF"/>
                <a:ea typeface="WWF"/>
                <a:cs typeface="WWF"/>
                <a:sym typeface="WWF"/>
              </a:rPr>
              <a:t>15.00</a:t>
            </a:r>
          </a:p>
        </p:txBody>
      </p:sp>
      <p:grpSp>
        <p:nvGrpSpPr>
          <p:cNvPr id="115" name="Group 115"/>
          <p:cNvGrpSpPr/>
          <p:nvPr/>
        </p:nvGrpSpPr>
        <p:grpSpPr>
          <a:xfrm>
            <a:off x="9579908" y="5159357"/>
            <a:ext cx="1531985" cy="17024"/>
            <a:chOff x="0" y="0"/>
            <a:chExt cx="3234411" cy="35941"/>
          </a:xfrm>
        </p:grpSpPr>
        <p:sp>
          <p:nvSpPr>
            <p:cNvPr id="116" name="Freeform 116"/>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117" name="Group 117"/>
          <p:cNvGrpSpPr/>
          <p:nvPr/>
        </p:nvGrpSpPr>
        <p:grpSpPr>
          <a:xfrm>
            <a:off x="11111893" y="5159357"/>
            <a:ext cx="5736768" cy="17024"/>
            <a:chOff x="0" y="0"/>
            <a:chExt cx="12111781" cy="35941"/>
          </a:xfrm>
        </p:grpSpPr>
        <p:sp>
          <p:nvSpPr>
            <p:cNvPr id="118" name="Freeform 118"/>
            <p:cNvSpPr/>
            <p:nvPr/>
          </p:nvSpPr>
          <p:spPr>
            <a:xfrm>
              <a:off x="0" y="0"/>
              <a:ext cx="12111760" cy="35941"/>
            </a:xfrm>
            <a:custGeom>
              <a:avLst/>
              <a:gdLst/>
              <a:ahLst/>
              <a:cxnLst/>
              <a:rect l="l" t="t" r="r" b="b"/>
              <a:pathLst>
                <a:path w="12111760" h="35941">
                  <a:moveTo>
                    <a:pt x="0" y="0"/>
                  </a:moveTo>
                  <a:lnTo>
                    <a:pt x="12111760" y="0"/>
                  </a:lnTo>
                  <a:lnTo>
                    <a:pt x="12111760" y="35941"/>
                  </a:lnTo>
                  <a:lnTo>
                    <a:pt x="0" y="35941"/>
                  </a:lnTo>
                  <a:close/>
                </a:path>
              </a:pathLst>
            </a:custGeom>
            <a:solidFill>
              <a:srgbClr val="E6E2F0"/>
            </a:solidFill>
          </p:spPr>
        </p:sp>
      </p:grpSp>
      <p:sp>
        <p:nvSpPr>
          <p:cNvPr id="119" name="TextBox 119"/>
          <p:cNvSpPr txBox="1"/>
          <p:nvPr/>
        </p:nvSpPr>
        <p:spPr>
          <a:xfrm>
            <a:off x="11265749" y="5191804"/>
            <a:ext cx="5601157" cy="338445"/>
          </a:xfrm>
          <a:prstGeom prst="rect">
            <a:avLst/>
          </a:prstGeom>
        </p:spPr>
        <p:txBody>
          <a:bodyPr lIns="0" tIns="0" rIns="0" bIns="0" rtlCol="0" anchor="t">
            <a:spAutoFit/>
          </a:bodyPr>
          <a:lstStyle/>
          <a:p>
            <a:pPr algn="l">
              <a:lnSpc>
                <a:spcPts val="2816"/>
              </a:lnSpc>
            </a:pPr>
            <a:r>
              <a:rPr lang="en-US" sz="1676">
                <a:solidFill>
                  <a:srgbClr val="1C1851"/>
                </a:solidFill>
                <a:latin typeface="Open Sans"/>
                <a:ea typeface="Open Sans"/>
                <a:cs typeface="Open Sans"/>
                <a:sym typeface="Open Sans"/>
              </a:rPr>
              <a:t>Post Assessment, workshop evaluation</a:t>
            </a:r>
          </a:p>
        </p:txBody>
      </p:sp>
      <p:grpSp>
        <p:nvGrpSpPr>
          <p:cNvPr id="120" name="Group 120"/>
          <p:cNvGrpSpPr/>
          <p:nvPr/>
        </p:nvGrpSpPr>
        <p:grpSpPr>
          <a:xfrm>
            <a:off x="7877700" y="5644486"/>
            <a:ext cx="1702208" cy="17024"/>
            <a:chOff x="0" y="0"/>
            <a:chExt cx="3593795" cy="35941"/>
          </a:xfrm>
        </p:grpSpPr>
        <p:sp>
          <p:nvSpPr>
            <p:cNvPr id="121" name="Freeform 121"/>
            <p:cNvSpPr/>
            <p:nvPr/>
          </p:nvSpPr>
          <p:spPr>
            <a:xfrm>
              <a:off x="0" y="0"/>
              <a:ext cx="3593846" cy="35941"/>
            </a:xfrm>
            <a:custGeom>
              <a:avLst/>
              <a:gdLst/>
              <a:ahLst/>
              <a:cxnLst/>
              <a:rect l="l" t="t" r="r" b="b"/>
              <a:pathLst>
                <a:path w="3593846" h="35941">
                  <a:moveTo>
                    <a:pt x="0" y="0"/>
                  </a:moveTo>
                  <a:lnTo>
                    <a:pt x="3593846" y="0"/>
                  </a:lnTo>
                  <a:lnTo>
                    <a:pt x="3593846" y="35941"/>
                  </a:lnTo>
                  <a:lnTo>
                    <a:pt x="0" y="35941"/>
                  </a:lnTo>
                  <a:close/>
                </a:path>
              </a:pathLst>
            </a:custGeom>
            <a:solidFill>
              <a:srgbClr val="E6E2F0"/>
            </a:solidFill>
          </p:spPr>
        </p:sp>
      </p:grpSp>
      <p:sp>
        <p:nvSpPr>
          <p:cNvPr id="122" name="TextBox 122"/>
          <p:cNvSpPr txBox="1"/>
          <p:nvPr/>
        </p:nvSpPr>
        <p:spPr>
          <a:xfrm>
            <a:off x="8063961" y="5667414"/>
            <a:ext cx="1465864" cy="384138"/>
          </a:xfrm>
          <a:prstGeom prst="rect">
            <a:avLst/>
          </a:prstGeom>
        </p:spPr>
        <p:txBody>
          <a:bodyPr lIns="0" tIns="0" rIns="0" bIns="0" rtlCol="0" anchor="t">
            <a:spAutoFit/>
          </a:bodyPr>
          <a:lstStyle/>
          <a:p>
            <a:pPr algn="l">
              <a:lnSpc>
                <a:spcPts val="3304"/>
              </a:lnSpc>
            </a:pPr>
            <a:r>
              <a:rPr lang="en-US" sz="1967">
                <a:solidFill>
                  <a:srgbClr val="1C1851"/>
                </a:solidFill>
                <a:latin typeface="WWF"/>
                <a:ea typeface="WWF"/>
                <a:cs typeface="WWF"/>
                <a:sym typeface="WWF"/>
              </a:rPr>
              <a:t>15.30</a:t>
            </a:r>
          </a:p>
        </p:txBody>
      </p:sp>
      <p:grpSp>
        <p:nvGrpSpPr>
          <p:cNvPr id="123" name="Group 123"/>
          <p:cNvGrpSpPr/>
          <p:nvPr/>
        </p:nvGrpSpPr>
        <p:grpSpPr>
          <a:xfrm>
            <a:off x="9579908" y="5644486"/>
            <a:ext cx="1531985" cy="17024"/>
            <a:chOff x="0" y="0"/>
            <a:chExt cx="3234411" cy="35941"/>
          </a:xfrm>
        </p:grpSpPr>
        <p:sp>
          <p:nvSpPr>
            <p:cNvPr id="124" name="Freeform 124"/>
            <p:cNvSpPr/>
            <p:nvPr/>
          </p:nvSpPr>
          <p:spPr>
            <a:xfrm>
              <a:off x="0" y="0"/>
              <a:ext cx="3234436" cy="35941"/>
            </a:xfrm>
            <a:custGeom>
              <a:avLst/>
              <a:gdLst/>
              <a:ahLst/>
              <a:cxnLst/>
              <a:rect l="l" t="t" r="r" b="b"/>
              <a:pathLst>
                <a:path w="3234436" h="35941">
                  <a:moveTo>
                    <a:pt x="0" y="0"/>
                  </a:moveTo>
                  <a:lnTo>
                    <a:pt x="3234436" y="0"/>
                  </a:lnTo>
                  <a:lnTo>
                    <a:pt x="3234436" y="35941"/>
                  </a:lnTo>
                  <a:lnTo>
                    <a:pt x="0" y="35941"/>
                  </a:lnTo>
                  <a:close/>
                </a:path>
              </a:pathLst>
            </a:custGeom>
            <a:solidFill>
              <a:srgbClr val="E6E2F0"/>
            </a:solidFill>
          </p:spPr>
        </p:sp>
      </p:grpSp>
      <p:grpSp>
        <p:nvGrpSpPr>
          <p:cNvPr id="125" name="Group 125"/>
          <p:cNvGrpSpPr/>
          <p:nvPr/>
        </p:nvGrpSpPr>
        <p:grpSpPr>
          <a:xfrm>
            <a:off x="11111893" y="5644486"/>
            <a:ext cx="5736768" cy="17024"/>
            <a:chOff x="0" y="0"/>
            <a:chExt cx="12111781" cy="35941"/>
          </a:xfrm>
        </p:grpSpPr>
        <p:sp>
          <p:nvSpPr>
            <p:cNvPr id="126" name="Freeform 126"/>
            <p:cNvSpPr/>
            <p:nvPr/>
          </p:nvSpPr>
          <p:spPr>
            <a:xfrm>
              <a:off x="0" y="0"/>
              <a:ext cx="12111760" cy="35941"/>
            </a:xfrm>
            <a:custGeom>
              <a:avLst/>
              <a:gdLst/>
              <a:ahLst/>
              <a:cxnLst/>
              <a:rect l="l" t="t" r="r" b="b"/>
              <a:pathLst>
                <a:path w="12111760" h="35941">
                  <a:moveTo>
                    <a:pt x="0" y="0"/>
                  </a:moveTo>
                  <a:lnTo>
                    <a:pt x="12111760" y="0"/>
                  </a:lnTo>
                  <a:lnTo>
                    <a:pt x="12111760" y="35941"/>
                  </a:lnTo>
                  <a:lnTo>
                    <a:pt x="0" y="35941"/>
                  </a:lnTo>
                  <a:close/>
                </a:path>
              </a:pathLst>
            </a:custGeom>
            <a:solidFill>
              <a:srgbClr val="E6E2F0"/>
            </a:solidFill>
          </p:spPr>
        </p:sp>
      </p:grpSp>
      <p:sp>
        <p:nvSpPr>
          <p:cNvPr id="127" name="TextBox 127"/>
          <p:cNvSpPr txBox="1"/>
          <p:nvPr/>
        </p:nvSpPr>
        <p:spPr>
          <a:xfrm>
            <a:off x="11265749" y="5676939"/>
            <a:ext cx="5601157" cy="338445"/>
          </a:xfrm>
          <a:prstGeom prst="rect">
            <a:avLst/>
          </a:prstGeom>
        </p:spPr>
        <p:txBody>
          <a:bodyPr lIns="0" tIns="0" rIns="0" bIns="0" rtlCol="0" anchor="t">
            <a:spAutoFit/>
          </a:bodyPr>
          <a:lstStyle/>
          <a:p>
            <a:pPr algn="l">
              <a:lnSpc>
                <a:spcPts val="2816"/>
              </a:lnSpc>
            </a:pPr>
            <a:r>
              <a:rPr lang="en-US" sz="1676">
                <a:solidFill>
                  <a:srgbClr val="1C1851"/>
                </a:solidFill>
                <a:latin typeface="Open Sans"/>
                <a:ea typeface="Open Sans"/>
                <a:cs typeface="Open Sans"/>
                <a:sym typeface="Open Sans"/>
              </a:rPr>
              <a:t>Closing</a:t>
            </a:r>
          </a:p>
        </p:txBody>
      </p:sp>
      <p:sp>
        <p:nvSpPr>
          <p:cNvPr id="128" name="TextBox 128"/>
          <p:cNvSpPr txBox="1"/>
          <p:nvPr/>
        </p:nvSpPr>
        <p:spPr>
          <a:xfrm>
            <a:off x="9749966" y="3775813"/>
            <a:ext cx="1295640" cy="384204"/>
          </a:xfrm>
          <a:prstGeom prst="rect">
            <a:avLst/>
          </a:prstGeom>
        </p:spPr>
        <p:txBody>
          <a:bodyPr lIns="0" tIns="0" rIns="0" bIns="0" rtlCol="0" anchor="t">
            <a:spAutoFit/>
          </a:bodyPr>
          <a:lstStyle/>
          <a:p>
            <a:pPr algn="l">
              <a:lnSpc>
                <a:spcPts val="3304"/>
              </a:lnSpc>
            </a:pPr>
            <a:r>
              <a:rPr lang="en-US" sz="1967">
                <a:solidFill>
                  <a:srgbClr val="D86301"/>
                </a:solidFill>
                <a:latin typeface="WWF"/>
                <a:ea typeface="WWF"/>
                <a:cs typeface="WWF"/>
                <a:sym typeface="WWF"/>
              </a:rPr>
              <a:t>4.1</a:t>
            </a:r>
          </a:p>
        </p:txBody>
      </p:sp>
      <p:sp>
        <p:nvSpPr>
          <p:cNvPr id="129" name="TextBox 129"/>
          <p:cNvSpPr txBox="1"/>
          <p:nvPr/>
        </p:nvSpPr>
        <p:spPr>
          <a:xfrm>
            <a:off x="9749966" y="5170706"/>
            <a:ext cx="1295640" cy="384204"/>
          </a:xfrm>
          <a:prstGeom prst="rect">
            <a:avLst/>
          </a:prstGeom>
        </p:spPr>
        <p:txBody>
          <a:bodyPr lIns="0" tIns="0" rIns="0" bIns="0" rtlCol="0" anchor="t">
            <a:spAutoFit/>
          </a:bodyPr>
          <a:lstStyle/>
          <a:p>
            <a:pPr algn="l">
              <a:lnSpc>
                <a:spcPts val="3304"/>
              </a:lnSpc>
            </a:pPr>
            <a:r>
              <a:rPr lang="en-US" sz="1967">
                <a:solidFill>
                  <a:srgbClr val="D86301"/>
                </a:solidFill>
                <a:latin typeface="WWF"/>
                <a:ea typeface="WWF"/>
                <a:cs typeface="WWF"/>
                <a:sym typeface="WWF"/>
              </a:rPr>
              <a:t>4.2</a:t>
            </a:r>
          </a:p>
        </p:txBody>
      </p:sp>
      <p:sp>
        <p:nvSpPr>
          <p:cNvPr id="130" name="TextBox 130"/>
          <p:cNvSpPr txBox="1"/>
          <p:nvPr/>
        </p:nvSpPr>
        <p:spPr>
          <a:xfrm>
            <a:off x="9749966" y="5649297"/>
            <a:ext cx="1295640" cy="384204"/>
          </a:xfrm>
          <a:prstGeom prst="rect">
            <a:avLst/>
          </a:prstGeom>
        </p:spPr>
        <p:txBody>
          <a:bodyPr lIns="0" tIns="0" rIns="0" bIns="0" rtlCol="0" anchor="t">
            <a:spAutoFit/>
          </a:bodyPr>
          <a:lstStyle/>
          <a:p>
            <a:pPr algn="l">
              <a:lnSpc>
                <a:spcPts val="3304"/>
              </a:lnSpc>
            </a:pPr>
            <a:r>
              <a:rPr lang="en-US" sz="1967">
                <a:solidFill>
                  <a:srgbClr val="D86301"/>
                </a:solidFill>
                <a:latin typeface="WWF"/>
                <a:ea typeface="WWF"/>
                <a:cs typeface="WWF"/>
                <a:sym typeface="WWF"/>
              </a:rPr>
              <a:t>4.2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542925" y="685800"/>
            <a:ext cx="219075" cy="219075"/>
            <a:chOff x="0" y="0"/>
            <a:chExt cx="292100" cy="292100"/>
          </a:xfrm>
        </p:grpSpPr>
        <p:sp>
          <p:nvSpPr>
            <p:cNvPr id="3" name="Freeform 3"/>
            <p:cNvSpPr/>
            <p:nvPr/>
          </p:nvSpPr>
          <p:spPr>
            <a:xfrm>
              <a:off x="0" y="0"/>
              <a:ext cx="292151" cy="292151"/>
            </a:xfrm>
            <a:custGeom>
              <a:avLst/>
              <a:gdLst/>
              <a:ahLst/>
              <a:cxnLst/>
              <a:rect l="l" t="t" r="r" b="b"/>
              <a:pathLst>
                <a:path w="292151" h="292151">
                  <a:moveTo>
                    <a:pt x="0" y="146095"/>
                  </a:moveTo>
                  <a:cubicBezTo>
                    <a:pt x="0" y="65406"/>
                    <a:pt x="65406" y="0"/>
                    <a:pt x="146095" y="0"/>
                  </a:cubicBezTo>
                  <a:cubicBezTo>
                    <a:pt x="226784" y="0"/>
                    <a:pt x="292151" y="65406"/>
                    <a:pt x="292151" y="146095"/>
                  </a:cubicBezTo>
                  <a:cubicBezTo>
                    <a:pt x="292151" y="226784"/>
                    <a:pt x="226784" y="292151"/>
                    <a:pt x="146095" y="292151"/>
                  </a:cubicBezTo>
                  <a:cubicBezTo>
                    <a:pt x="65406" y="292151"/>
                    <a:pt x="0" y="226784"/>
                    <a:pt x="0" y="146095"/>
                  </a:cubicBezTo>
                  <a:close/>
                </a:path>
              </a:pathLst>
            </a:custGeom>
            <a:solidFill>
              <a:srgbClr val="ED6436"/>
            </a:solidFill>
            <a:ln cap="sq">
              <a:noFill/>
              <a:prstDash val="solid"/>
              <a:miter/>
            </a:ln>
          </p:spPr>
        </p:sp>
      </p:grpSp>
      <p:grpSp>
        <p:nvGrpSpPr>
          <p:cNvPr id="4" name="Group 4"/>
          <p:cNvGrpSpPr/>
          <p:nvPr/>
        </p:nvGrpSpPr>
        <p:grpSpPr>
          <a:xfrm>
            <a:off x="285750" y="9591675"/>
            <a:ext cx="17678400" cy="47625"/>
            <a:chOff x="0" y="0"/>
            <a:chExt cx="23571200" cy="63500"/>
          </a:xfrm>
        </p:grpSpPr>
        <p:sp>
          <p:nvSpPr>
            <p:cNvPr id="5" name="Freeform 5"/>
            <p:cNvSpPr/>
            <p:nvPr/>
          </p:nvSpPr>
          <p:spPr>
            <a:xfrm>
              <a:off x="0" y="0"/>
              <a:ext cx="23571200" cy="63500"/>
            </a:xfrm>
            <a:custGeom>
              <a:avLst/>
              <a:gdLst/>
              <a:ahLst/>
              <a:cxnLst/>
              <a:rect l="l" t="t" r="r" b="b"/>
              <a:pathLst>
                <a:path w="23571200" h="63500">
                  <a:moveTo>
                    <a:pt x="0" y="0"/>
                  </a:moveTo>
                  <a:lnTo>
                    <a:pt x="23571200" y="0"/>
                  </a:lnTo>
                  <a:lnTo>
                    <a:pt x="23571200" y="63500"/>
                  </a:lnTo>
                  <a:lnTo>
                    <a:pt x="0" y="63500"/>
                  </a:lnTo>
                  <a:close/>
                </a:path>
              </a:pathLst>
            </a:custGeom>
            <a:solidFill>
              <a:srgbClr val="E6E2F0"/>
            </a:solidFill>
          </p:spPr>
        </p:sp>
      </p:grpSp>
      <p:grpSp>
        <p:nvGrpSpPr>
          <p:cNvPr id="6" name="Group 6"/>
          <p:cNvGrpSpPr/>
          <p:nvPr/>
        </p:nvGrpSpPr>
        <p:grpSpPr>
          <a:xfrm>
            <a:off x="6656796" y="2048095"/>
            <a:ext cx="4974407" cy="4974407"/>
            <a:chOff x="0" y="0"/>
            <a:chExt cx="812800" cy="812800"/>
          </a:xfrm>
        </p:grpSpPr>
        <p:sp>
          <p:nvSpPr>
            <p:cNvPr id="7" name="Freeform 7"/>
            <p:cNvSpPr/>
            <p:nvPr/>
          </p:nvSpPr>
          <p:spPr>
            <a:xfrm>
              <a:off x="0" y="0"/>
              <a:ext cx="812800" cy="812800"/>
            </a:xfrm>
            <a:custGeom>
              <a:avLst/>
              <a:gdLst/>
              <a:ahLst/>
              <a:cxnLst/>
              <a:rect l="l" t="t" r="r" b="b"/>
              <a:pathLst>
                <a:path w="812800" h="812800">
                  <a:moveTo>
                    <a:pt x="10894" y="0"/>
                  </a:moveTo>
                  <a:lnTo>
                    <a:pt x="801906" y="0"/>
                  </a:lnTo>
                  <a:cubicBezTo>
                    <a:pt x="804795" y="0"/>
                    <a:pt x="807566" y="1148"/>
                    <a:pt x="809609" y="3191"/>
                  </a:cubicBezTo>
                  <a:cubicBezTo>
                    <a:pt x="811652" y="5234"/>
                    <a:pt x="812800" y="8005"/>
                    <a:pt x="812800" y="10894"/>
                  </a:cubicBezTo>
                  <a:lnTo>
                    <a:pt x="812800" y="801906"/>
                  </a:lnTo>
                  <a:cubicBezTo>
                    <a:pt x="812800" y="804795"/>
                    <a:pt x="811652" y="807566"/>
                    <a:pt x="809609" y="809609"/>
                  </a:cubicBezTo>
                  <a:cubicBezTo>
                    <a:pt x="807566" y="811652"/>
                    <a:pt x="804795" y="812800"/>
                    <a:pt x="801906" y="812800"/>
                  </a:cubicBezTo>
                  <a:lnTo>
                    <a:pt x="10894" y="812800"/>
                  </a:lnTo>
                  <a:cubicBezTo>
                    <a:pt x="8005" y="812800"/>
                    <a:pt x="5234" y="811652"/>
                    <a:pt x="3191" y="809609"/>
                  </a:cubicBezTo>
                  <a:cubicBezTo>
                    <a:pt x="1148" y="807566"/>
                    <a:pt x="0" y="804795"/>
                    <a:pt x="0" y="801906"/>
                  </a:cubicBezTo>
                  <a:lnTo>
                    <a:pt x="0" y="10894"/>
                  </a:lnTo>
                  <a:cubicBezTo>
                    <a:pt x="0" y="8005"/>
                    <a:pt x="1148" y="5234"/>
                    <a:pt x="3191" y="3191"/>
                  </a:cubicBezTo>
                  <a:cubicBezTo>
                    <a:pt x="5234" y="1148"/>
                    <a:pt x="8005" y="0"/>
                    <a:pt x="10894" y="0"/>
                  </a:cubicBezTo>
                  <a:close/>
                </a:path>
              </a:pathLst>
            </a:custGeom>
            <a:solidFill>
              <a:srgbClr val="ED6436"/>
            </a:solidFill>
          </p:spPr>
        </p:sp>
        <p:sp>
          <p:nvSpPr>
            <p:cNvPr id="8" name="TextBox 8"/>
            <p:cNvSpPr txBox="1"/>
            <p:nvPr/>
          </p:nvSpPr>
          <p:spPr>
            <a:xfrm>
              <a:off x="0" y="-47625"/>
              <a:ext cx="812800" cy="860425"/>
            </a:xfrm>
            <a:prstGeom prst="rect">
              <a:avLst/>
            </a:prstGeom>
          </p:spPr>
          <p:txBody>
            <a:bodyPr lIns="50800" tIns="50800" rIns="50800" bIns="50800" rtlCol="0" anchor="ctr"/>
            <a:lstStyle/>
            <a:p>
              <a:pPr algn="ctr">
                <a:lnSpc>
                  <a:spcPts val="1847"/>
                </a:lnSpc>
              </a:pPr>
              <a:endParaRPr/>
            </a:p>
          </p:txBody>
        </p:sp>
      </p:grpSp>
      <p:pic>
        <p:nvPicPr>
          <p:cNvPr id="9" name="Picture 9"/>
          <p:cNvPicPr>
            <a:picLocks noChangeAspect="1"/>
          </p:cNvPicPr>
          <p:nvPr/>
        </p:nvPicPr>
        <p:blipFill>
          <a:blip r:embed="rId3"/>
          <a:stretch>
            <a:fillRect/>
          </a:stretch>
        </p:blipFill>
        <p:spPr>
          <a:xfrm>
            <a:off x="6316141" y="1707440"/>
            <a:ext cx="5655718" cy="5655718"/>
          </a:xfrm>
          <a:prstGeom prst="rect">
            <a:avLst/>
          </a:prstGeom>
        </p:spPr>
      </p:pic>
      <p:sp>
        <p:nvSpPr>
          <p:cNvPr id="10" name="Freeform 10"/>
          <p:cNvSpPr/>
          <p:nvPr/>
        </p:nvSpPr>
        <p:spPr>
          <a:xfrm>
            <a:off x="12557063" y="1758461"/>
            <a:ext cx="5709633" cy="8513279"/>
          </a:xfrm>
          <a:custGeom>
            <a:avLst/>
            <a:gdLst/>
            <a:ahLst/>
            <a:cxnLst/>
            <a:rect l="l" t="t" r="r" b="b"/>
            <a:pathLst>
              <a:path w="5709633" h="8513279">
                <a:moveTo>
                  <a:pt x="0" y="0"/>
                </a:moveTo>
                <a:lnTo>
                  <a:pt x="5709633" y="0"/>
                </a:lnTo>
                <a:lnTo>
                  <a:pt x="5709633" y="8513279"/>
                </a:lnTo>
                <a:lnTo>
                  <a:pt x="0" y="8513279"/>
                </a:lnTo>
                <a:lnTo>
                  <a:pt x="0" y="0"/>
                </a:lnTo>
                <a:close/>
              </a:path>
            </a:pathLst>
          </a:custGeom>
          <a:blipFill>
            <a:blip r:embed="rId4"/>
            <a:stretch>
              <a:fillRect r="-16667" b="-6456"/>
            </a:stretch>
          </a:blipFill>
        </p:spPr>
      </p:sp>
      <p:grpSp>
        <p:nvGrpSpPr>
          <p:cNvPr id="11" name="Group 11"/>
          <p:cNvGrpSpPr/>
          <p:nvPr/>
        </p:nvGrpSpPr>
        <p:grpSpPr>
          <a:xfrm>
            <a:off x="8070441" y="6723482"/>
            <a:ext cx="2078009" cy="529730"/>
            <a:chOff x="0" y="0"/>
            <a:chExt cx="1594214" cy="406400"/>
          </a:xfrm>
        </p:grpSpPr>
        <p:sp>
          <p:nvSpPr>
            <p:cNvPr id="12" name="Freeform 12"/>
            <p:cNvSpPr/>
            <p:nvPr/>
          </p:nvSpPr>
          <p:spPr>
            <a:xfrm>
              <a:off x="0" y="0"/>
              <a:ext cx="1594214" cy="406400"/>
            </a:xfrm>
            <a:custGeom>
              <a:avLst/>
              <a:gdLst/>
              <a:ahLst/>
              <a:cxnLst/>
              <a:rect l="l" t="t" r="r" b="b"/>
              <a:pathLst>
                <a:path w="1594214" h="406400">
                  <a:moveTo>
                    <a:pt x="1391014" y="0"/>
                  </a:moveTo>
                  <a:cubicBezTo>
                    <a:pt x="1503238" y="0"/>
                    <a:pt x="1594214" y="90976"/>
                    <a:pt x="1594214" y="203200"/>
                  </a:cubicBezTo>
                  <a:cubicBezTo>
                    <a:pt x="1594214" y="315424"/>
                    <a:pt x="1503238" y="406400"/>
                    <a:pt x="1391014" y="406400"/>
                  </a:cubicBezTo>
                  <a:lnTo>
                    <a:pt x="203200" y="406400"/>
                  </a:lnTo>
                  <a:cubicBezTo>
                    <a:pt x="90976" y="406400"/>
                    <a:pt x="0" y="315424"/>
                    <a:pt x="0" y="203200"/>
                  </a:cubicBezTo>
                  <a:cubicBezTo>
                    <a:pt x="0" y="90976"/>
                    <a:pt x="90976" y="0"/>
                    <a:pt x="203200" y="0"/>
                  </a:cubicBezTo>
                  <a:close/>
                </a:path>
              </a:pathLst>
            </a:custGeom>
            <a:solidFill>
              <a:srgbClr val="ED6436"/>
            </a:solidFill>
          </p:spPr>
        </p:sp>
        <p:sp>
          <p:nvSpPr>
            <p:cNvPr id="13" name="TextBox 13"/>
            <p:cNvSpPr txBox="1"/>
            <p:nvPr/>
          </p:nvSpPr>
          <p:spPr>
            <a:xfrm>
              <a:off x="0" y="-95250"/>
              <a:ext cx="1594214" cy="501650"/>
            </a:xfrm>
            <a:prstGeom prst="rect">
              <a:avLst/>
            </a:prstGeom>
          </p:spPr>
          <p:txBody>
            <a:bodyPr lIns="50800" tIns="50800" rIns="50800" bIns="50800" rtlCol="0" anchor="ctr"/>
            <a:lstStyle/>
            <a:p>
              <a:pPr algn="ctr">
                <a:lnSpc>
                  <a:spcPts val="3304"/>
                </a:lnSpc>
              </a:pPr>
              <a:endParaRPr/>
            </a:p>
          </p:txBody>
        </p:sp>
      </p:grpSp>
      <p:sp>
        <p:nvSpPr>
          <p:cNvPr id="14" name="TextBox 14"/>
          <p:cNvSpPr txBox="1"/>
          <p:nvPr/>
        </p:nvSpPr>
        <p:spPr>
          <a:xfrm>
            <a:off x="990600" y="600075"/>
            <a:ext cx="3933825" cy="352425"/>
          </a:xfrm>
          <a:prstGeom prst="rect">
            <a:avLst/>
          </a:prstGeom>
        </p:spPr>
        <p:txBody>
          <a:bodyPr lIns="0" tIns="0" rIns="0" bIns="0" rtlCol="0" anchor="t">
            <a:spAutoFit/>
          </a:bodyPr>
          <a:lstStyle/>
          <a:p>
            <a:pPr marL="0" lvl="0" indent="0" algn="l">
              <a:lnSpc>
                <a:spcPts val="2783"/>
              </a:lnSpc>
              <a:spcBef>
                <a:spcPct val="0"/>
              </a:spcBef>
            </a:pPr>
            <a:r>
              <a:rPr lang="en-US" sz="2319" u="none" strike="noStrike">
                <a:solidFill>
                  <a:srgbClr val="3B3677"/>
                </a:solidFill>
                <a:latin typeface="WWF"/>
                <a:ea typeface="WWF"/>
                <a:cs typeface="WWF"/>
                <a:sym typeface="WWF"/>
              </a:rPr>
              <a:t>DAY 4 · PRACTICE YOUR FACILITATION SKILLS</a:t>
            </a:r>
          </a:p>
        </p:txBody>
      </p:sp>
      <p:sp>
        <p:nvSpPr>
          <p:cNvPr id="15" name="TextBox 15"/>
          <p:cNvSpPr txBox="1"/>
          <p:nvPr/>
        </p:nvSpPr>
        <p:spPr>
          <a:xfrm>
            <a:off x="8223478" y="6720135"/>
            <a:ext cx="1841045" cy="368114"/>
          </a:xfrm>
          <a:prstGeom prst="rect">
            <a:avLst/>
          </a:prstGeom>
        </p:spPr>
        <p:txBody>
          <a:bodyPr lIns="0" tIns="0" rIns="0" bIns="0" rtlCol="0" anchor="t">
            <a:spAutoFit/>
          </a:bodyPr>
          <a:lstStyle/>
          <a:p>
            <a:pPr algn="l">
              <a:lnSpc>
                <a:spcPts val="2805"/>
              </a:lnSpc>
            </a:pPr>
            <a:r>
              <a:rPr lang="en-US" sz="3300" dirty="0">
                <a:solidFill>
                  <a:schemeClr val="bg1"/>
                </a:solidFill>
                <a:latin typeface="WWF"/>
                <a:ea typeface="WWF"/>
                <a:cs typeface="WWF"/>
                <a:sym typeface="WWF"/>
                <a:hlinkClick r:id="rId5">
                  <a:extLst>
                    <a:ext uri="{A12FA001-AC4F-418D-AE19-62706E023703}">
                      <ahyp:hlinkClr xmlns:ahyp="http://schemas.microsoft.com/office/drawing/2018/hyperlinkcolor" val="tx"/>
                    </a:ext>
                  </a:extLst>
                </a:hlinkClick>
              </a:rPr>
              <a:t>OR CLICK HERE</a:t>
            </a:r>
            <a:endParaRPr lang="en-US" sz="3300" dirty="0">
              <a:solidFill>
                <a:schemeClr val="bg1"/>
              </a:solidFill>
              <a:latin typeface="WWF"/>
              <a:ea typeface="WWF"/>
              <a:cs typeface="WWF"/>
              <a:hlinkClick r:id="rId5">
                <a:extLst>
                  <a:ext uri="{A12FA001-AC4F-418D-AE19-62706E023703}">
                    <ahyp:hlinkClr xmlns:ahyp="http://schemas.microsoft.com/office/drawing/2018/hyperlinkcolor" val="tx"/>
                  </a:ext>
                </a:extLst>
              </a:hlinkClick>
            </a:endParaRPr>
          </a:p>
        </p:txBody>
      </p:sp>
      <p:sp>
        <p:nvSpPr>
          <p:cNvPr id="16" name="TextBox 16"/>
          <p:cNvSpPr txBox="1"/>
          <p:nvPr/>
        </p:nvSpPr>
        <p:spPr>
          <a:xfrm>
            <a:off x="7177277" y="7568235"/>
            <a:ext cx="3864336" cy="746760"/>
          </a:xfrm>
          <a:prstGeom prst="rect">
            <a:avLst/>
          </a:prstGeom>
        </p:spPr>
        <p:txBody>
          <a:bodyPr lIns="0" tIns="0" rIns="0" bIns="0" rtlCol="0" anchor="t">
            <a:spAutoFit/>
          </a:bodyPr>
          <a:lstStyle/>
          <a:p>
            <a:pPr algn="ctr">
              <a:lnSpc>
                <a:spcPts val="2805"/>
              </a:lnSpc>
            </a:pPr>
            <a:r>
              <a:rPr lang="en-US" sz="3300">
                <a:solidFill>
                  <a:srgbClr val="1C1851"/>
                </a:solidFill>
                <a:latin typeface="WWF"/>
                <a:ea typeface="WWF"/>
                <a:cs typeface="WWF"/>
                <a:sym typeface="WWF"/>
              </a:rPr>
              <a:t>Refer to the ToT manual for details on specific activities!</a:t>
            </a:r>
          </a:p>
        </p:txBody>
      </p:sp>
      <p:sp>
        <p:nvSpPr>
          <p:cNvPr id="17" name="TextBox 17"/>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sp>
        <p:nvSpPr>
          <p:cNvPr id="2" name="Freeform 2"/>
          <p:cNvSpPr/>
          <p:nvPr/>
        </p:nvSpPr>
        <p:spPr>
          <a:xfrm>
            <a:off x="491781" y="8280551"/>
            <a:ext cx="4807862" cy="1604624"/>
          </a:xfrm>
          <a:custGeom>
            <a:avLst/>
            <a:gdLst/>
            <a:ahLst/>
            <a:cxnLst/>
            <a:rect l="l" t="t" r="r" b="b"/>
            <a:pathLst>
              <a:path w="4807862" h="1604624">
                <a:moveTo>
                  <a:pt x="0" y="0"/>
                </a:moveTo>
                <a:lnTo>
                  <a:pt x="4807862" y="0"/>
                </a:lnTo>
                <a:lnTo>
                  <a:pt x="4807862" y="1604624"/>
                </a:lnTo>
                <a:lnTo>
                  <a:pt x="0" y="1604624"/>
                </a:lnTo>
                <a:lnTo>
                  <a:pt x="0" y="0"/>
                </a:lnTo>
                <a:close/>
              </a:path>
            </a:pathLst>
          </a:custGeom>
          <a:blipFill>
            <a:blip r:embed="rId3"/>
            <a:stretch>
              <a:fillRect/>
            </a:stretch>
          </a:blipFill>
        </p:spPr>
      </p:sp>
      <p:sp>
        <p:nvSpPr>
          <p:cNvPr id="3" name="Freeform 3"/>
          <p:cNvSpPr/>
          <p:nvPr/>
        </p:nvSpPr>
        <p:spPr>
          <a:xfrm>
            <a:off x="6798272" y="1506130"/>
            <a:ext cx="4691457" cy="5278714"/>
          </a:xfrm>
          <a:custGeom>
            <a:avLst/>
            <a:gdLst/>
            <a:ahLst/>
            <a:cxnLst/>
            <a:rect l="l" t="t" r="r" b="b"/>
            <a:pathLst>
              <a:path w="4691457" h="5278714">
                <a:moveTo>
                  <a:pt x="0" y="0"/>
                </a:moveTo>
                <a:lnTo>
                  <a:pt x="4691456" y="0"/>
                </a:lnTo>
                <a:lnTo>
                  <a:pt x="4691456" y="5278714"/>
                </a:lnTo>
                <a:lnTo>
                  <a:pt x="0" y="5278714"/>
                </a:lnTo>
                <a:lnTo>
                  <a:pt x="0" y="0"/>
                </a:lnTo>
                <a:close/>
              </a:path>
            </a:pathLst>
          </a:custGeom>
          <a:blipFill>
            <a:blip r:embed="rId4"/>
            <a:stretch>
              <a:fillRect/>
            </a:stretch>
          </a:blipFill>
        </p:spPr>
      </p:sp>
      <p:grpSp>
        <p:nvGrpSpPr>
          <p:cNvPr id="4" name="Group 4"/>
          <p:cNvGrpSpPr/>
          <p:nvPr/>
        </p:nvGrpSpPr>
        <p:grpSpPr>
          <a:xfrm>
            <a:off x="12166747" y="8280551"/>
            <a:ext cx="5601570" cy="1604624"/>
            <a:chOff x="0" y="0"/>
            <a:chExt cx="7468760" cy="2139499"/>
          </a:xfrm>
        </p:grpSpPr>
        <p:grpSp>
          <p:nvGrpSpPr>
            <p:cNvPr id="5" name="Group 5"/>
            <p:cNvGrpSpPr/>
            <p:nvPr/>
          </p:nvGrpSpPr>
          <p:grpSpPr>
            <a:xfrm>
              <a:off x="0" y="0"/>
              <a:ext cx="7468760" cy="2139499"/>
              <a:chOff x="0" y="0"/>
              <a:chExt cx="1059014" cy="303365"/>
            </a:xfrm>
          </p:grpSpPr>
          <p:sp>
            <p:nvSpPr>
              <p:cNvPr id="6" name="Freeform 6"/>
              <p:cNvSpPr/>
              <p:nvPr/>
            </p:nvSpPr>
            <p:spPr>
              <a:xfrm>
                <a:off x="0" y="0"/>
                <a:ext cx="1059014" cy="303365"/>
              </a:xfrm>
              <a:custGeom>
                <a:avLst/>
                <a:gdLst/>
                <a:ahLst/>
                <a:cxnLst/>
                <a:rect l="l" t="t" r="r" b="b"/>
                <a:pathLst>
                  <a:path w="1059014" h="303365">
                    <a:moveTo>
                      <a:pt x="0" y="0"/>
                    </a:moveTo>
                    <a:lnTo>
                      <a:pt x="1059014" y="0"/>
                    </a:lnTo>
                    <a:lnTo>
                      <a:pt x="1059014" y="303365"/>
                    </a:lnTo>
                    <a:lnTo>
                      <a:pt x="0" y="303365"/>
                    </a:lnTo>
                    <a:close/>
                  </a:path>
                </a:pathLst>
              </a:custGeom>
              <a:solidFill>
                <a:srgbClr val="FFFFFF"/>
              </a:solidFill>
            </p:spPr>
          </p:sp>
          <p:sp>
            <p:nvSpPr>
              <p:cNvPr id="7" name="TextBox 7"/>
              <p:cNvSpPr txBox="1"/>
              <p:nvPr/>
            </p:nvSpPr>
            <p:spPr>
              <a:xfrm>
                <a:off x="0" y="0"/>
                <a:ext cx="1059014" cy="303365"/>
              </a:xfrm>
              <a:prstGeom prst="rect">
                <a:avLst/>
              </a:prstGeom>
            </p:spPr>
            <p:txBody>
              <a:bodyPr lIns="50800" tIns="50800" rIns="50800" bIns="50800" rtlCol="0" anchor="ctr"/>
              <a:lstStyle/>
              <a:p>
                <a:pPr algn="ctr">
                  <a:lnSpc>
                    <a:spcPts val="1439"/>
                  </a:lnSpc>
                </a:pPr>
                <a:endParaRPr/>
              </a:p>
            </p:txBody>
          </p:sp>
        </p:grpSp>
        <p:sp>
          <p:nvSpPr>
            <p:cNvPr id="8" name="Freeform 8"/>
            <p:cNvSpPr/>
            <p:nvPr/>
          </p:nvSpPr>
          <p:spPr>
            <a:xfrm>
              <a:off x="3369645" y="271573"/>
              <a:ext cx="3756125" cy="1596353"/>
            </a:xfrm>
            <a:custGeom>
              <a:avLst/>
              <a:gdLst/>
              <a:ahLst/>
              <a:cxnLst/>
              <a:rect l="l" t="t" r="r" b="b"/>
              <a:pathLst>
                <a:path w="3756125" h="1596353">
                  <a:moveTo>
                    <a:pt x="0" y="0"/>
                  </a:moveTo>
                  <a:lnTo>
                    <a:pt x="3756125" y="0"/>
                  </a:lnTo>
                  <a:lnTo>
                    <a:pt x="3756125" y="1596353"/>
                  </a:lnTo>
                  <a:lnTo>
                    <a:pt x="0" y="1596353"/>
                  </a:lnTo>
                  <a:lnTo>
                    <a:pt x="0" y="0"/>
                  </a:lnTo>
                  <a:close/>
                </a:path>
              </a:pathLst>
            </a:custGeom>
            <a:blipFill>
              <a:blip r:embed="rId5"/>
              <a:stretch>
                <a:fillRect/>
              </a:stretch>
            </a:blipFill>
          </p:spPr>
        </p:sp>
        <p:sp>
          <p:nvSpPr>
            <p:cNvPr id="9" name="TextBox 9"/>
            <p:cNvSpPr txBox="1"/>
            <p:nvPr/>
          </p:nvSpPr>
          <p:spPr>
            <a:xfrm>
              <a:off x="473567" y="487993"/>
              <a:ext cx="1984635" cy="1219479"/>
            </a:xfrm>
            <a:prstGeom prst="rect">
              <a:avLst/>
            </a:prstGeom>
          </p:spPr>
          <p:txBody>
            <a:bodyPr lIns="0" tIns="0" rIns="0" bIns="0" rtlCol="0" anchor="t">
              <a:spAutoFit/>
            </a:bodyPr>
            <a:lstStyle/>
            <a:p>
              <a:pPr algn="l">
                <a:lnSpc>
                  <a:spcPts val="1155"/>
                </a:lnSpc>
              </a:pPr>
              <a:r>
                <a:rPr lang="en-US" sz="900" dirty="0">
                  <a:solidFill>
                    <a:srgbClr val="000000"/>
                  </a:solidFill>
                  <a:latin typeface="Open Sans"/>
                  <a:ea typeface="Open Sans"/>
                  <a:cs typeface="Open Sans"/>
                  <a:sym typeface="Open Sans"/>
                </a:rPr>
                <a:t>WWF and Australia Government  Department of </a:t>
              </a:r>
              <a:r>
                <a:rPr lang="en-US" sz="900">
                  <a:solidFill>
                    <a:srgbClr val="000000"/>
                  </a:solidFill>
                  <a:latin typeface="Open Sans"/>
                  <a:ea typeface="Open Sans"/>
                  <a:cs typeface="Open Sans"/>
                  <a:sym typeface="Open Sans"/>
                </a:rPr>
                <a:t>Foreign</a:t>
              </a:r>
              <a:r>
                <a:rPr lang="en-US" sz="900" dirty="0">
                  <a:solidFill>
                    <a:srgbClr val="000000"/>
                  </a:solidFill>
                  <a:latin typeface="Open Sans"/>
                  <a:ea typeface="Open Sans"/>
                  <a:cs typeface="Open Sans"/>
                  <a:sym typeface="Open Sans"/>
                </a:rPr>
                <a:t> Affairs and Trade are working identify, prevent, and respond to Gender-Based Violence.</a:t>
              </a:r>
            </a:p>
          </p:txBody>
        </p:sp>
        <p:sp>
          <p:nvSpPr>
            <p:cNvPr id="10" name="AutoShape 10"/>
            <p:cNvSpPr/>
            <p:nvPr/>
          </p:nvSpPr>
          <p:spPr>
            <a:xfrm>
              <a:off x="2841966" y="327841"/>
              <a:ext cx="0" cy="1540084"/>
            </a:xfrm>
            <a:prstGeom prst="line">
              <a:avLst/>
            </a:prstGeom>
            <a:ln w="24074" cap="flat">
              <a:solidFill>
                <a:srgbClr val="000000"/>
              </a:solidFill>
              <a:prstDash val="solid"/>
              <a:headEnd type="none" w="sm" len="sm"/>
              <a:tailEnd type="none" w="sm" len="sm"/>
            </a:ln>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89EA6F81-8DA2-C3A0-D7A0-045A2A06C3CB}"/>
              </a:ext>
            </a:extLst>
          </p:cNvPr>
          <p:cNvPicPr>
            <a:picLocks noChangeAspect="1"/>
          </p:cNvPicPr>
          <p:nvPr/>
        </p:nvPicPr>
        <p:blipFill>
          <a:blip r:embed="rId3"/>
          <a:stretch>
            <a:fillRect/>
          </a:stretch>
        </p:blipFill>
        <p:spPr>
          <a:xfrm>
            <a:off x="433387" y="3394247"/>
            <a:ext cx="17421225" cy="5429250"/>
          </a:xfrm>
          <a:prstGeom prst="rect">
            <a:avLst/>
          </a:prstGeom>
        </p:spPr>
      </p:pic>
      <p:grpSp>
        <p:nvGrpSpPr>
          <p:cNvPr id="6" name="Group 6"/>
          <p:cNvGrpSpPr/>
          <p:nvPr/>
        </p:nvGrpSpPr>
        <p:grpSpPr>
          <a:xfrm>
            <a:off x="601008" y="6896546"/>
            <a:ext cx="3890504" cy="1737021"/>
            <a:chOff x="0" y="0"/>
            <a:chExt cx="1062579" cy="474417"/>
          </a:xfrm>
        </p:grpSpPr>
        <p:sp>
          <p:nvSpPr>
            <p:cNvPr id="7" name="Freeform 7"/>
            <p:cNvSpPr/>
            <p:nvPr/>
          </p:nvSpPr>
          <p:spPr>
            <a:xfrm>
              <a:off x="0" y="0"/>
              <a:ext cx="1062579" cy="474417"/>
            </a:xfrm>
            <a:custGeom>
              <a:avLst/>
              <a:gdLst/>
              <a:ahLst/>
              <a:cxnLst/>
              <a:rect l="l" t="t" r="r" b="b"/>
              <a:pathLst>
                <a:path w="1062579" h="474417">
                  <a:moveTo>
                    <a:pt x="29849" y="0"/>
                  </a:moveTo>
                  <a:lnTo>
                    <a:pt x="1032729" y="0"/>
                  </a:lnTo>
                  <a:cubicBezTo>
                    <a:pt x="1040646" y="0"/>
                    <a:pt x="1048238" y="3145"/>
                    <a:pt x="1053836" y="8743"/>
                  </a:cubicBezTo>
                  <a:cubicBezTo>
                    <a:pt x="1059434" y="14340"/>
                    <a:pt x="1062579" y="21933"/>
                    <a:pt x="1062579" y="29849"/>
                  </a:cubicBezTo>
                  <a:lnTo>
                    <a:pt x="1062579" y="444568"/>
                  </a:lnTo>
                  <a:cubicBezTo>
                    <a:pt x="1062579" y="452484"/>
                    <a:pt x="1059434" y="460077"/>
                    <a:pt x="1053836" y="465674"/>
                  </a:cubicBezTo>
                  <a:cubicBezTo>
                    <a:pt x="1048238" y="471272"/>
                    <a:pt x="1040646" y="474417"/>
                    <a:pt x="1032729" y="474417"/>
                  </a:cubicBezTo>
                  <a:lnTo>
                    <a:pt x="29849" y="474417"/>
                  </a:lnTo>
                  <a:cubicBezTo>
                    <a:pt x="13364" y="474417"/>
                    <a:pt x="0" y="461053"/>
                    <a:pt x="0" y="444568"/>
                  </a:cubicBezTo>
                  <a:lnTo>
                    <a:pt x="0" y="29849"/>
                  </a:lnTo>
                  <a:cubicBezTo>
                    <a:pt x="0" y="21933"/>
                    <a:pt x="3145" y="14340"/>
                    <a:pt x="8743" y="8743"/>
                  </a:cubicBezTo>
                  <a:cubicBezTo>
                    <a:pt x="14340" y="3145"/>
                    <a:pt x="21933" y="0"/>
                    <a:pt x="29849" y="0"/>
                  </a:cubicBezTo>
                  <a:close/>
                </a:path>
              </a:pathLst>
            </a:custGeom>
            <a:solidFill>
              <a:srgbClr val="FBF8F2">
                <a:alpha val="80000"/>
              </a:srgbClr>
            </a:solidFill>
          </p:spPr>
        </p:sp>
        <p:sp>
          <p:nvSpPr>
            <p:cNvPr id="8" name="TextBox 8"/>
            <p:cNvSpPr txBox="1"/>
            <p:nvPr/>
          </p:nvSpPr>
          <p:spPr>
            <a:xfrm>
              <a:off x="0" y="76200"/>
              <a:ext cx="1062579" cy="398217"/>
            </a:xfrm>
            <a:prstGeom prst="rect">
              <a:avLst/>
            </a:prstGeom>
          </p:spPr>
          <p:txBody>
            <a:bodyPr lIns="45663" tIns="45663" rIns="45663" bIns="45663" rtlCol="0" anchor="ctr"/>
            <a:lstStyle/>
            <a:p>
              <a:pPr algn="ctr">
                <a:lnSpc>
                  <a:spcPts val="1943"/>
                </a:lnSpc>
              </a:pPr>
              <a:endParaRPr/>
            </a:p>
          </p:txBody>
        </p:sp>
      </p:grpSp>
      <p:grpSp>
        <p:nvGrpSpPr>
          <p:cNvPr id="9" name="Group 9"/>
          <p:cNvGrpSpPr/>
          <p:nvPr/>
        </p:nvGrpSpPr>
        <p:grpSpPr>
          <a:xfrm>
            <a:off x="9407736" y="6896546"/>
            <a:ext cx="3878939" cy="1737021"/>
            <a:chOff x="0" y="0"/>
            <a:chExt cx="1059420" cy="474417"/>
          </a:xfrm>
        </p:grpSpPr>
        <p:sp>
          <p:nvSpPr>
            <p:cNvPr id="10" name="Freeform 10"/>
            <p:cNvSpPr/>
            <p:nvPr/>
          </p:nvSpPr>
          <p:spPr>
            <a:xfrm>
              <a:off x="0" y="0"/>
              <a:ext cx="1059420" cy="474417"/>
            </a:xfrm>
            <a:custGeom>
              <a:avLst/>
              <a:gdLst/>
              <a:ahLst/>
              <a:cxnLst/>
              <a:rect l="l" t="t" r="r" b="b"/>
              <a:pathLst>
                <a:path w="1059420" h="474417">
                  <a:moveTo>
                    <a:pt x="29938" y="0"/>
                  </a:moveTo>
                  <a:lnTo>
                    <a:pt x="1029482" y="0"/>
                  </a:lnTo>
                  <a:cubicBezTo>
                    <a:pt x="1037422" y="0"/>
                    <a:pt x="1045037" y="3154"/>
                    <a:pt x="1050651" y="8769"/>
                  </a:cubicBezTo>
                  <a:cubicBezTo>
                    <a:pt x="1056266" y="14383"/>
                    <a:pt x="1059420" y="21998"/>
                    <a:pt x="1059420" y="29938"/>
                  </a:cubicBezTo>
                  <a:lnTo>
                    <a:pt x="1059420" y="444479"/>
                  </a:lnTo>
                  <a:cubicBezTo>
                    <a:pt x="1059420" y="452419"/>
                    <a:pt x="1056266" y="460034"/>
                    <a:pt x="1050651" y="465648"/>
                  </a:cubicBezTo>
                  <a:cubicBezTo>
                    <a:pt x="1045037" y="471263"/>
                    <a:pt x="1037422" y="474417"/>
                    <a:pt x="1029482" y="474417"/>
                  </a:cubicBezTo>
                  <a:lnTo>
                    <a:pt x="29938" y="474417"/>
                  </a:lnTo>
                  <a:cubicBezTo>
                    <a:pt x="21998" y="474417"/>
                    <a:pt x="14383" y="471263"/>
                    <a:pt x="8769" y="465648"/>
                  </a:cubicBezTo>
                  <a:cubicBezTo>
                    <a:pt x="3154" y="460034"/>
                    <a:pt x="0" y="452419"/>
                    <a:pt x="0" y="444479"/>
                  </a:cubicBezTo>
                  <a:lnTo>
                    <a:pt x="0" y="29938"/>
                  </a:lnTo>
                  <a:cubicBezTo>
                    <a:pt x="0" y="21998"/>
                    <a:pt x="3154" y="14383"/>
                    <a:pt x="8769" y="8769"/>
                  </a:cubicBezTo>
                  <a:cubicBezTo>
                    <a:pt x="14383" y="3154"/>
                    <a:pt x="21998" y="0"/>
                    <a:pt x="29938" y="0"/>
                  </a:cubicBezTo>
                  <a:close/>
                </a:path>
              </a:pathLst>
            </a:custGeom>
            <a:solidFill>
              <a:srgbClr val="FBF8F2">
                <a:alpha val="80000"/>
              </a:srgbClr>
            </a:solidFill>
          </p:spPr>
        </p:sp>
        <p:sp>
          <p:nvSpPr>
            <p:cNvPr id="11" name="TextBox 11"/>
            <p:cNvSpPr txBox="1"/>
            <p:nvPr/>
          </p:nvSpPr>
          <p:spPr>
            <a:xfrm>
              <a:off x="0" y="76200"/>
              <a:ext cx="1059420" cy="398217"/>
            </a:xfrm>
            <a:prstGeom prst="rect">
              <a:avLst/>
            </a:prstGeom>
          </p:spPr>
          <p:txBody>
            <a:bodyPr lIns="45663" tIns="45663" rIns="45663" bIns="45663" rtlCol="0" anchor="ctr"/>
            <a:lstStyle/>
            <a:p>
              <a:pPr algn="ctr">
                <a:lnSpc>
                  <a:spcPts val="1943"/>
                </a:lnSpc>
              </a:pPr>
              <a:endParaRPr/>
            </a:p>
          </p:txBody>
        </p:sp>
      </p:grpSp>
      <p:grpSp>
        <p:nvGrpSpPr>
          <p:cNvPr id="12" name="Group 12"/>
          <p:cNvGrpSpPr/>
          <p:nvPr/>
        </p:nvGrpSpPr>
        <p:grpSpPr>
          <a:xfrm>
            <a:off x="4999071" y="6902084"/>
            <a:ext cx="3914635" cy="1737021"/>
            <a:chOff x="0" y="0"/>
            <a:chExt cx="1069169" cy="474417"/>
          </a:xfrm>
        </p:grpSpPr>
        <p:sp>
          <p:nvSpPr>
            <p:cNvPr id="13" name="Freeform 13"/>
            <p:cNvSpPr/>
            <p:nvPr/>
          </p:nvSpPr>
          <p:spPr>
            <a:xfrm>
              <a:off x="0" y="0"/>
              <a:ext cx="1069169" cy="474417"/>
            </a:xfrm>
            <a:custGeom>
              <a:avLst/>
              <a:gdLst/>
              <a:ahLst/>
              <a:cxnLst/>
              <a:rect l="l" t="t" r="r" b="b"/>
              <a:pathLst>
                <a:path w="1069169" h="474417">
                  <a:moveTo>
                    <a:pt x="29665" y="0"/>
                  </a:moveTo>
                  <a:lnTo>
                    <a:pt x="1039504" y="0"/>
                  </a:lnTo>
                  <a:cubicBezTo>
                    <a:pt x="1055888" y="0"/>
                    <a:pt x="1069169" y="13282"/>
                    <a:pt x="1069169" y="29665"/>
                  </a:cubicBezTo>
                  <a:lnTo>
                    <a:pt x="1069169" y="444752"/>
                  </a:lnTo>
                  <a:cubicBezTo>
                    <a:pt x="1069169" y="452620"/>
                    <a:pt x="1066044" y="460165"/>
                    <a:pt x="1060481" y="465728"/>
                  </a:cubicBezTo>
                  <a:cubicBezTo>
                    <a:pt x="1054917" y="471292"/>
                    <a:pt x="1047372" y="474417"/>
                    <a:pt x="1039504" y="474417"/>
                  </a:cubicBezTo>
                  <a:lnTo>
                    <a:pt x="29665" y="474417"/>
                  </a:lnTo>
                  <a:cubicBezTo>
                    <a:pt x="21798" y="474417"/>
                    <a:pt x="14252" y="471292"/>
                    <a:pt x="8689" y="465728"/>
                  </a:cubicBezTo>
                  <a:cubicBezTo>
                    <a:pt x="3125" y="460165"/>
                    <a:pt x="0" y="452620"/>
                    <a:pt x="0" y="444752"/>
                  </a:cubicBezTo>
                  <a:lnTo>
                    <a:pt x="0" y="29665"/>
                  </a:lnTo>
                  <a:cubicBezTo>
                    <a:pt x="0" y="21798"/>
                    <a:pt x="3125" y="14252"/>
                    <a:pt x="8689" y="8689"/>
                  </a:cubicBezTo>
                  <a:cubicBezTo>
                    <a:pt x="14252" y="3125"/>
                    <a:pt x="21798" y="0"/>
                    <a:pt x="29665" y="0"/>
                  </a:cubicBezTo>
                  <a:close/>
                </a:path>
              </a:pathLst>
            </a:custGeom>
            <a:solidFill>
              <a:srgbClr val="FBF8F2">
                <a:alpha val="80000"/>
              </a:srgbClr>
            </a:solidFill>
          </p:spPr>
        </p:sp>
        <p:sp>
          <p:nvSpPr>
            <p:cNvPr id="14" name="TextBox 14"/>
            <p:cNvSpPr txBox="1"/>
            <p:nvPr/>
          </p:nvSpPr>
          <p:spPr>
            <a:xfrm>
              <a:off x="0" y="76200"/>
              <a:ext cx="1069169" cy="398217"/>
            </a:xfrm>
            <a:prstGeom prst="rect">
              <a:avLst/>
            </a:prstGeom>
          </p:spPr>
          <p:txBody>
            <a:bodyPr lIns="45663" tIns="45663" rIns="45663" bIns="45663" rtlCol="0" anchor="ctr"/>
            <a:lstStyle/>
            <a:p>
              <a:pPr algn="ctr">
                <a:lnSpc>
                  <a:spcPts val="1943"/>
                </a:lnSpc>
              </a:pPr>
              <a:endParaRPr/>
            </a:p>
          </p:txBody>
        </p:sp>
      </p:grpSp>
      <p:grpSp>
        <p:nvGrpSpPr>
          <p:cNvPr id="15" name="Group 15"/>
          <p:cNvGrpSpPr/>
          <p:nvPr/>
        </p:nvGrpSpPr>
        <p:grpSpPr>
          <a:xfrm>
            <a:off x="13800016" y="6896546"/>
            <a:ext cx="3914635" cy="1737021"/>
            <a:chOff x="0" y="0"/>
            <a:chExt cx="1069169" cy="474417"/>
          </a:xfrm>
        </p:grpSpPr>
        <p:sp>
          <p:nvSpPr>
            <p:cNvPr id="16" name="Freeform 16"/>
            <p:cNvSpPr/>
            <p:nvPr/>
          </p:nvSpPr>
          <p:spPr>
            <a:xfrm>
              <a:off x="0" y="0"/>
              <a:ext cx="1069169" cy="474417"/>
            </a:xfrm>
            <a:custGeom>
              <a:avLst/>
              <a:gdLst/>
              <a:ahLst/>
              <a:cxnLst/>
              <a:rect l="l" t="t" r="r" b="b"/>
              <a:pathLst>
                <a:path w="1069169" h="474417">
                  <a:moveTo>
                    <a:pt x="29665" y="0"/>
                  </a:moveTo>
                  <a:lnTo>
                    <a:pt x="1039504" y="0"/>
                  </a:lnTo>
                  <a:cubicBezTo>
                    <a:pt x="1055888" y="0"/>
                    <a:pt x="1069169" y="13282"/>
                    <a:pt x="1069169" y="29665"/>
                  </a:cubicBezTo>
                  <a:lnTo>
                    <a:pt x="1069169" y="444752"/>
                  </a:lnTo>
                  <a:cubicBezTo>
                    <a:pt x="1069169" y="452620"/>
                    <a:pt x="1066044" y="460165"/>
                    <a:pt x="1060481" y="465728"/>
                  </a:cubicBezTo>
                  <a:cubicBezTo>
                    <a:pt x="1054917" y="471292"/>
                    <a:pt x="1047372" y="474417"/>
                    <a:pt x="1039504" y="474417"/>
                  </a:cubicBezTo>
                  <a:lnTo>
                    <a:pt x="29665" y="474417"/>
                  </a:lnTo>
                  <a:cubicBezTo>
                    <a:pt x="21798" y="474417"/>
                    <a:pt x="14252" y="471292"/>
                    <a:pt x="8689" y="465728"/>
                  </a:cubicBezTo>
                  <a:cubicBezTo>
                    <a:pt x="3125" y="460165"/>
                    <a:pt x="0" y="452620"/>
                    <a:pt x="0" y="444752"/>
                  </a:cubicBezTo>
                  <a:lnTo>
                    <a:pt x="0" y="29665"/>
                  </a:lnTo>
                  <a:cubicBezTo>
                    <a:pt x="0" y="21798"/>
                    <a:pt x="3125" y="14252"/>
                    <a:pt x="8689" y="8689"/>
                  </a:cubicBezTo>
                  <a:cubicBezTo>
                    <a:pt x="14252" y="3125"/>
                    <a:pt x="21798" y="0"/>
                    <a:pt x="29665" y="0"/>
                  </a:cubicBezTo>
                  <a:close/>
                </a:path>
              </a:pathLst>
            </a:custGeom>
            <a:solidFill>
              <a:srgbClr val="FBF8F2">
                <a:alpha val="80000"/>
              </a:srgbClr>
            </a:solidFill>
          </p:spPr>
        </p:sp>
        <p:sp>
          <p:nvSpPr>
            <p:cNvPr id="17" name="TextBox 17"/>
            <p:cNvSpPr txBox="1"/>
            <p:nvPr/>
          </p:nvSpPr>
          <p:spPr>
            <a:xfrm>
              <a:off x="0" y="76200"/>
              <a:ext cx="1069169" cy="398217"/>
            </a:xfrm>
            <a:prstGeom prst="rect">
              <a:avLst/>
            </a:prstGeom>
          </p:spPr>
          <p:txBody>
            <a:bodyPr lIns="45663" tIns="45663" rIns="45663" bIns="45663" rtlCol="0" anchor="ctr"/>
            <a:lstStyle/>
            <a:p>
              <a:pPr algn="ctr">
                <a:lnSpc>
                  <a:spcPts val="1943"/>
                </a:lnSpc>
              </a:pPr>
              <a:endParaRPr/>
            </a:p>
          </p:txBody>
        </p:sp>
      </p:grpSp>
      <p:sp>
        <p:nvSpPr>
          <p:cNvPr id="18" name="TextBox 18"/>
          <p:cNvSpPr txBox="1"/>
          <p:nvPr/>
        </p:nvSpPr>
        <p:spPr>
          <a:xfrm>
            <a:off x="724150" y="4296583"/>
            <a:ext cx="3438613" cy="1053023"/>
          </a:xfrm>
          <a:prstGeom prst="rect">
            <a:avLst/>
          </a:prstGeom>
        </p:spPr>
        <p:txBody>
          <a:bodyPr lIns="0" tIns="0" rIns="0" bIns="0" rtlCol="0" anchor="t">
            <a:spAutoFit/>
          </a:bodyPr>
          <a:lstStyle/>
          <a:p>
            <a:pPr marL="0" lvl="0" indent="0" algn="l">
              <a:lnSpc>
                <a:spcPts val="3973"/>
              </a:lnSpc>
              <a:spcBef>
                <a:spcPct val="0"/>
              </a:spcBef>
            </a:pPr>
            <a:r>
              <a:rPr lang="en-US" sz="4620" u="none" strike="noStrike">
                <a:solidFill>
                  <a:srgbClr val="FFFFFF"/>
                </a:solidFill>
                <a:latin typeface="WWF"/>
                <a:ea typeface="WWF"/>
                <a:cs typeface="WWF"/>
                <a:sym typeface="WWF"/>
              </a:rPr>
              <a:t>FOUNDATIONAL GEDSI KNOWLEDGE</a:t>
            </a:r>
          </a:p>
        </p:txBody>
      </p:sp>
      <p:sp>
        <p:nvSpPr>
          <p:cNvPr id="19" name="AutoShape 19"/>
          <p:cNvSpPr/>
          <p:nvPr/>
        </p:nvSpPr>
        <p:spPr>
          <a:xfrm>
            <a:off x="724150" y="4144183"/>
            <a:ext cx="3668194" cy="0"/>
          </a:xfrm>
          <a:prstGeom prst="line">
            <a:avLst/>
          </a:prstGeom>
          <a:ln w="38100" cap="flat">
            <a:solidFill>
              <a:srgbClr val="FBF8F2"/>
            </a:solidFill>
            <a:prstDash val="solid"/>
            <a:headEnd type="none" w="sm" len="sm"/>
            <a:tailEnd type="none" w="sm" len="sm"/>
          </a:ln>
        </p:spPr>
      </p:sp>
      <p:sp>
        <p:nvSpPr>
          <p:cNvPr id="20" name="AutoShape 20"/>
          <p:cNvSpPr/>
          <p:nvPr/>
        </p:nvSpPr>
        <p:spPr>
          <a:xfrm>
            <a:off x="5128425" y="4144183"/>
            <a:ext cx="3668194" cy="0"/>
          </a:xfrm>
          <a:prstGeom prst="line">
            <a:avLst/>
          </a:prstGeom>
          <a:ln w="38100" cap="flat">
            <a:solidFill>
              <a:srgbClr val="FBF8F2"/>
            </a:solidFill>
            <a:prstDash val="solid"/>
            <a:headEnd type="none" w="sm" len="sm"/>
            <a:tailEnd type="none" w="sm" len="sm"/>
          </a:ln>
        </p:spPr>
      </p:sp>
      <p:sp>
        <p:nvSpPr>
          <p:cNvPr id="21" name="AutoShape 21"/>
          <p:cNvSpPr/>
          <p:nvPr/>
        </p:nvSpPr>
        <p:spPr>
          <a:xfrm>
            <a:off x="9516824" y="4068720"/>
            <a:ext cx="3668194" cy="0"/>
          </a:xfrm>
          <a:prstGeom prst="line">
            <a:avLst/>
          </a:prstGeom>
          <a:ln w="38100" cap="flat">
            <a:solidFill>
              <a:srgbClr val="FBF8F2"/>
            </a:solidFill>
            <a:prstDash val="solid"/>
            <a:headEnd type="none" w="sm" len="sm"/>
            <a:tailEnd type="none" w="sm" len="sm"/>
          </a:ln>
        </p:spPr>
      </p:sp>
      <p:sp>
        <p:nvSpPr>
          <p:cNvPr id="22" name="AutoShape 22"/>
          <p:cNvSpPr/>
          <p:nvPr/>
        </p:nvSpPr>
        <p:spPr>
          <a:xfrm>
            <a:off x="13915732" y="4053003"/>
            <a:ext cx="3668194" cy="0"/>
          </a:xfrm>
          <a:prstGeom prst="line">
            <a:avLst/>
          </a:prstGeom>
          <a:ln w="38100" cap="flat">
            <a:solidFill>
              <a:srgbClr val="FBF8F2"/>
            </a:solidFill>
            <a:prstDash val="solid"/>
            <a:headEnd type="none" w="sm" len="sm"/>
            <a:tailEnd type="none" w="sm" len="sm"/>
          </a:ln>
        </p:spPr>
      </p:sp>
      <p:sp>
        <p:nvSpPr>
          <p:cNvPr id="23" name="TextBox 23"/>
          <p:cNvSpPr txBox="1"/>
          <p:nvPr/>
        </p:nvSpPr>
        <p:spPr>
          <a:xfrm>
            <a:off x="5128425" y="4315084"/>
            <a:ext cx="3638384" cy="1053023"/>
          </a:xfrm>
          <a:prstGeom prst="rect">
            <a:avLst/>
          </a:prstGeom>
        </p:spPr>
        <p:txBody>
          <a:bodyPr lIns="0" tIns="0" rIns="0" bIns="0" rtlCol="0" anchor="t">
            <a:spAutoFit/>
          </a:bodyPr>
          <a:lstStyle/>
          <a:p>
            <a:pPr marL="0" lvl="0" indent="0" algn="l">
              <a:lnSpc>
                <a:spcPts val="3973"/>
              </a:lnSpc>
              <a:spcBef>
                <a:spcPct val="0"/>
              </a:spcBef>
            </a:pPr>
            <a:r>
              <a:rPr lang="en-US" sz="4620" u="none" strike="noStrike">
                <a:solidFill>
                  <a:srgbClr val="FFFFFF"/>
                </a:solidFill>
                <a:latin typeface="WWF"/>
                <a:ea typeface="WWF"/>
                <a:cs typeface="WWF"/>
                <a:sym typeface="WWF"/>
              </a:rPr>
              <a:t>FOUNDATIONAL GBV KNOWLEDGE</a:t>
            </a:r>
          </a:p>
        </p:txBody>
      </p:sp>
      <p:sp>
        <p:nvSpPr>
          <p:cNvPr id="24" name="TextBox 24"/>
          <p:cNvSpPr txBox="1"/>
          <p:nvPr/>
        </p:nvSpPr>
        <p:spPr>
          <a:xfrm>
            <a:off x="9516824" y="4260409"/>
            <a:ext cx="3438613" cy="1053023"/>
          </a:xfrm>
          <a:prstGeom prst="rect">
            <a:avLst/>
          </a:prstGeom>
        </p:spPr>
        <p:txBody>
          <a:bodyPr lIns="0" tIns="0" rIns="0" bIns="0" rtlCol="0" anchor="t">
            <a:spAutoFit/>
          </a:bodyPr>
          <a:lstStyle/>
          <a:p>
            <a:pPr marL="0" lvl="0" indent="0" algn="l">
              <a:lnSpc>
                <a:spcPts val="3973"/>
              </a:lnSpc>
              <a:spcBef>
                <a:spcPct val="0"/>
              </a:spcBef>
            </a:pPr>
            <a:r>
              <a:rPr lang="en-US" sz="4620">
                <a:solidFill>
                  <a:srgbClr val="FFFFFF"/>
                </a:solidFill>
                <a:latin typeface="WWF"/>
                <a:ea typeface="WWF"/>
                <a:cs typeface="WWF"/>
                <a:sym typeface="WWF"/>
              </a:rPr>
              <a:t>G</a:t>
            </a:r>
            <a:r>
              <a:rPr lang="en-US" sz="4620" u="none" strike="noStrike">
                <a:solidFill>
                  <a:srgbClr val="FFFFFF"/>
                </a:solidFill>
                <a:latin typeface="WWF"/>
                <a:ea typeface="WWF"/>
                <a:cs typeface="WWF"/>
                <a:sym typeface="WWF"/>
              </a:rPr>
              <a:t>BV AND CONSERVATION</a:t>
            </a:r>
          </a:p>
        </p:txBody>
      </p:sp>
      <p:sp>
        <p:nvSpPr>
          <p:cNvPr id="25" name="TextBox 25"/>
          <p:cNvSpPr txBox="1"/>
          <p:nvPr/>
        </p:nvSpPr>
        <p:spPr>
          <a:xfrm>
            <a:off x="13929370" y="4260409"/>
            <a:ext cx="3654556" cy="1053023"/>
          </a:xfrm>
          <a:prstGeom prst="rect">
            <a:avLst/>
          </a:prstGeom>
        </p:spPr>
        <p:txBody>
          <a:bodyPr lIns="0" tIns="0" rIns="0" bIns="0" rtlCol="0" anchor="t">
            <a:spAutoFit/>
          </a:bodyPr>
          <a:lstStyle/>
          <a:p>
            <a:pPr marL="0" lvl="0" indent="0" algn="l">
              <a:lnSpc>
                <a:spcPts val="3973"/>
              </a:lnSpc>
              <a:spcBef>
                <a:spcPct val="0"/>
              </a:spcBef>
            </a:pPr>
            <a:r>
              <a:rPr lang="en-US" sz="4620">
                <a:solidFill>
                  <a:srgbClr val="FFFFFF"/>
                </a:solidFill>
                <a:latin typeface="WWF"/>
                <a:ea typeface="WWF"/>
                <a:cs typeface="WWF"/>
                <a:sym typeface="WWF"/>
              </a:rPr>
              <a:t>PRACTICE YOUR</a:t>
            </a:r>
            <a:r>
              <a:rPr lang="en-US" sz="4620" u="none" strike="noStrike">
                <a:solidFill>
                  <a:srgbClr val="FFFFFF"/>
                </a:solidFill>
                <a:latin typeface="WWF"/>
                <a:ea typeface="WWF"/>
                <a:cs typeface="WWF"/>
                <a:sym typeface="WWF"/>
              </a:rPr>
              <a:t> FACILITATION SKILLS</a:t>
            </a:r>
          </a:p>
        </p:txBody>
      </p:sp>
      <p:sp>
        <p:nvSpPr>
          <p:cNvPr id="26" name="TextBox 26"/>
          <p:cNvSpPr txBox="1"/>
          <p:nvPr/>
        </p:nvSpPr>
        <p:spPr>
          <a:xfrm>
            <a:off x="724150" y="3644692"/>
            <a:ext cx="833691" cy="368845"/>
          </a:xfrm>
          <a:prstGeom prst="rect">
            <a:avLst/>
          </a:prstGeom>
        </p:spPr>
        <p:txBody>
          <a:bodyPr lIns="0" tIns="0" rIns="0" bIns="0" rtlCol="0" anchor="t">
            <a:spAutoFit/>
          </a:bodyPr>
          <a:lstStyle/>
          <a:p>
            <a:pPr marL="0" lvl="0" indent="0" algn="l">
              <a:lnSpc>
                <a:spcPts val="2741"/>
              </a:lnSpc>
              <a:spcBef>
                <a:spcPct val="0"/>
              </a:spcBef>
            </a:pPr>
            <a:r>
              <a:rPr lang="en-US" sz="3187" u="none" strike="noStrike">
                <a:solidFill>
                  <a:srgbClr val="FFFFFF"/>
                </a:solidFill>
                <a:latin typeface="WWF"/>
                <a:ea typeface="WWF"/>
                <a:cs typeface="WWF"/>
                <a:sym typeface="WWF"/>
              </a:rPr>
              <a:t>DAY 1</a:t>
            </a:r>
          </a:p>
        </p:txBody>
      </p:sp>
      <p:sp>
        <p:nvSpPr>
          <p:cNvPr id="27" name="TextBox 27"/>
          <p:cNvSpPr txBox="1"/>
          <p:nvPr/>
        </p:nvSpPr>
        <p:spPr>
          <a:xfrm>
            <a:off x="5125344" y="3649892"/>
            <a:ext cx="833691" cy="368845"/>
          </a:xfrm>
          <a:prstGeom prst="rect">
            <a:avLst/>
          </a:prstGeom>
        </p:spPr>
        <p:txBody>
          <a:bodyPr lIns="0" tIns="0" rIns="0" bIns="0" rtlCol="0" anchor="t">
            <a:spAutoFit/>
          </a:bodyPr>
          <a:lstStyle/>
          <a:p>
            <a:pPr marL="0" lvl="0" indent="0" algn="l">
              <a:lnSpc>
                <a:spcPts val="2741"/>
              </a:lnSpc>
              <a:spcBef>
                <a:spcPct val="0"/>
              </a:spcBef>
            </a:pPr>
            <a:r>
              <a:rPr lang="en-US" sz="3187" u="none" strike="noStrike">
                <a:solidFill>
                  <a:srgbClr val="FFFFFF"/>
                </a:solidFill>
                <a:latin typeface="WWF"/>
                <a:ea typeface="WWF"/>
                <a:cs typeface="WWF"/>
                <a:sym typeface="WWF"/>
              </a:rPr>
              <a:t>DAY 2</a:t>
            </a:r>
          </a:p>
        </p:txBody>
      </p:sp>
      <p:sp>
        <p:nvSpPr>
          <p:cNvPr id="28" name="TextBox 28"/>
          <p:cNvSpPr txBox="1"/>
          <p:nvPr/>
        </p:nvSpPr>
        <p:spPr>
          <a:xfrm>
            <a:off x="9516824" y="3581201"/>
            <a:ext cx="833691" cy="368845"/>
          </a:xfrm>
          <a:prstGeom prst="rect">
            <a:avLst/>
          </a:prstGeom>
        </p:spPr>
        <p:txBody>
          <a:bodyPr lIns="0" tIns="0" rIns="0" bIns="0" rtlCol="0" anchor="t">
            <a:spAutoFit/>
          </a:bodyPr>
          <a:lstStyle/>
          <a:p>
            <a:pPr marL="0" lvl="0" indent="0" algn="l">
              <a:lnSpc>
                <a:spcPts val="2741"/>
              </a:lnSpc>
              <a:spcBef>
                <a:spcPct val="0"/>
              </a:spcBef>
            </a:pPr>
            <a:r>
              <a:rPr lang="en-US" sz="3187" u="none" strike="noStrike">
                <a:solidFill>
                  <a:srgbClr val="FFFFFF"/>
                </a:solidFill>
                <a:latin typeface="WWF"/>
                <a:ea typeface="WWF"/>
                <a:cs typeface="WWF"/>
                <a:sym typeface="WWF"/>
              </a:rPr>
              <a:t>DAY 3</a:t>
            </a:r>
          </a:p>
        </p:txBody>
      </p:sp>
      <p:sp>
        <p:nvSpPr>
          <p:cNvPr id="29" name="TextBox 29"/>
          <p:cNvSpPr txBox="1"/>
          <p:nvPr/>
        </p:nvSpPr>
        <p:spPr>
          <a:xfrm>
            <a:off x="13929370" y="3581201"/>
            <a:ext cx="833691" cy="368845"/>
          </a:xfrm>
          <a:prstGeom prst="rect">
            <a:avLst/>
          </a:prstGeom>
        </p:spPr>
        <p:txBody>
          <a:bodyPr lIns="0" tIns="0" rIns="0" bIns="0" rtlCol="0" anchor="t">
            <a:spAutoFit/>
          </a:bodyPr>
          <a:lstStyle/>
          <a:p>
            <a:pPr marL="0" lvl="0" indent="0" algn="l">
              <a:lnSpc>
                <a:spcPts val="2741"/>
              </a:lnSpc>
              <a:spcBef>
                <a:spcPct val="0"/>
              </a:spcBef>
            </a:pPr>
            <a:r>
              <a:rPr lang="en-US" sz="3187" u="none" strike="noStrike">
                <a:solidFill>
                  <a:srgbClr val="FFFFFF"/>
                </a:solidFill>
                <a:latin typeface="WWF"/>
                <a:ea typeface="WWF"/>
                <a:cs typeface="WWF"/>
                <a:sym typeface="WWF"/>
              </a:rPr>
              <a:t>DAY 4</a:t>
            </a:r>
          </a:p>
        </p:txBody>
      </p:sp>
      <p:sp>
        <p:nvSpPr>
          <p:cNvPr id="30" name="TextBox 30"/>
          <p:cNvSpPr txBox="1"/>
          <p:nvPr/>
        </p:nvSpPr>
        <p:spPr>
          <a:xfrm>
            <a:off x="784860" y="7339640"/>
            <a:ext cx="3607484" cy="1100828"/>
          </a:xfrm>
          <a:prstGeom prst="rect">
            <a:avLst/>
          </a:prstGeom>
        </p:spPr>
        <p:txBody>
          <a:bodyPr lIns="0" tIns="0" rIns="0" bIns="0" rtlCol="0" anchor="t">
            <a:spAutoFit/>
          </a:bodyPr>
          <a:lstStyle/>
          <a:p>
            <a:pPr algn="l">
              <a:lnSpc>
                <a:spcPts val="1736"/>
              </a:lnSpc>
            </a:pPr>
            <a:r>
              <a:rPr lang="en-US" sz="1607" spc="-28">
                <a:solidFill>
                  <a:srgbClr val="1C1851"/>
                </a:solidFill>
                <a:latin typeface="Open Sans"/>
                <a:ea typeface="Open Sans"/>
                <a:cs typeface="Open Sans"/>
                <a:sym typeface="Open Sans"/>
              </a:rPr>
              <a:t>Lay the foundations of Gender Equality, Disability and Social Inclusion knowledge to foster gender awareness and shared understanding about gender concepts among participants.</a:t>
            </a:r>
          </a:p>
        </p:txBody>
      </p:sp>
      <p:sp>
        <p:nvSpPr>
          <p:cNvPr id="31" name="TextBox 31"/>
          <p:cNvSpPr txBox="1"/>
          <p:nvPr/>
        </p:nvSpPr>
        <p:spPr>
          <a:xfrm>
            <a:off x="784860" y="7010270"/>
            <a:ext cx="3385350" cy="245102"/>
          </a:xfrm>
          <a:prstGeom prst="rect">
            <a:avLst/>
          </a:prstGeom>
        </p:spPr>
        <p:txBody>
          <a:bodyPr lIns="0" tIns="0" rIns="0" bIns="0" rtlCol="0" anchor="t">
            <a:spAutoFit/>
          </a:bodyPr>
          <a:lstStyle/>
          <a:p>
            <a:pPr marL="0" lvl="1" indent="0" algn="l">
              <a:lnSpc>
                <a:spcPts val="2090"/>
              </a:lnSpc>
              <a:spcBef>
                <a:spcPct val="0"/>
              </a:spcBef>
            </a:pPr>
            <a:r>
              <a:rPr lang="en-US" sz="1607" b="1" u="none" strike="noStrike">
                <a:solidFill>
                  <a:srgbClr val="1C1851"/>
                </a:solidFill>
                <a:latin typeface="Open Sans Bold"/>
                <a:ea typeface="Open Sans Bold"/>
                <a:cs typeface="Open Sans Bold"/>
                <a:sym typeface="Open Sans Bold"/>
              </a:rPr>
              <a:t>Purpose</a:t>
            </a:r>
          </a:p>
        </p:txBody>
      </p:sp>
      <p:sp>
        <p:nvSpPr>
          <p:cNvPr id="32" name="TextBox 32"/>
          <p:cNvSpPr txBox="1"/>
          <p:nvPr/>
        </p:nvSpPr>
        <p:spPr>
          <a:xfrm>
            <a:off x="9585806" y="6992237"/>
            <a:ext cx="3385350" cy="245102"/>
          </a:xfrm>
          <a:prstGeom prst="rect">
            <a:avLst/>
          </a:prstGeom>
        </p:spPr>
        <p:txBody>
          <a:bodyPr lIns="0" tIns="0" rIns="0" bIns="0" rtlCol="0" anchor="t">
            <a:spAutoFit/>
          </a:bodyPr>
          <a:lstStyle/>
          <a:p>
            <a:pPr marL="0" lvl="1" indent="0" algn="l">
              <a:lnSpc>
                <a:spcPts val="2090"/>
              </a:lnSpc>
              <a:spcBef>
                <a:spcPct val="0"/>
              </a:spcBef>
            </a:pPr>
            <a:r>
              <a:rPr lang="en-US" sz="1607" b="1" u="none" strike="noStrike">
                <a:solidFill>
                  <a:srgbClr val="1C1851"/>
                </a:solidFill>
                <a:latin typeface="Open Sans Bold"/>
                <a:ea typeface="Open Sans Bold"/>
                <a:cs typeface="Open Sans Bold"/>
                <a:sym typeface="Open Sans Bold"/>
              </a:rPr>
              <a:t>Purpose</a:t>
            </a:r>
          </a:p>
        </p:txBody>
      </p:sp>
      <p:sp>
        <p:nvSpPr>
          <p:cNvPr id="33" name="TextBox 33"/>
          <p:cNvSpPr txBox="1"/>
          <p:nvPr/>
        </p:nvSpPr>
        <p:spPr>
          <a:xfrm>
            <a:off x="5186055" y="7010270"/>
            <a:ext cx="3385350" cy="245102"/>
          </a:xfrm>
          <a:prstGeom prst="rect">
            <a:avLst/>
          </a:prstGeom>
        </p:spPr>
        <p:txBody>
          <a:bodyPr lIns="0" tIns="0" rIns="0" bIns="0" rtlCol="0" anchor="t">
            <a:spAutoFit/>
          </a:bodyPr>
          <a:lstStyle/>
          <a:p>
            <a:pPr marL="0" lvl="1" indent="0" algn="l">
              <a:lnSpc>
                <a:spcPts val="2090"/>
              </a:lnSpc>
              <a:spcBef>
                <a:spcPct val="0"/>
              </a:spcBef>
            </a:pPr>
            <a:r>
              <a:rPr lang="en-US" sz="1607" b="1" u="none" strike="noStrike">
                <a:solidFill>
                  <a:srgbClr val="1C1851"/>
                </a:solidFill>
                <a:latin typeface="Open Sans Bold"/>
                <a:ea typeface="Open Sans Bold"/>
                <a:cs typeface="Open Sans Bold"/>
                <a:sym typeface="Open Sans Bold"/>
              </a:rPr>
              <a:t>Purpose</a:t>
            </a:r>
          </a:p>
        </p:txBody>
      </p:sp>
      <p:sp>
        <p:nvSpPr>
          <p:cNvPr id="34" name="TextBox 34"/>
          <p:cNvSpPr txBox="1"/>
          <p:nvPr/>
        </p:nvSpPr>
        <p:spPr>
          <a:xfrm>
            <a:off x="13987000" y="6992670"/>
            <a:ext cx="3385350" cy="240585"/>
          </a:xfrm>
          <a:prstGeom prst="rect">
            <a:avLst/>
          </a:prstGeom>
        </p:spPr>
        <p:txBody>
          <a:bodyPr lIns="0" tIns="0" rIns="0" bIns="0" rtlCol="0" anchor="t">
            <a:spAutoFit/>
          </a:bodyPr>
          <a:lstStyle/>
          <a:p>
            <a:pPr marL="0" lvl="1" indent="0" algn="l">
              <a:lnSpc>
                <a:spcPts val="2090"/>
              </a:lnSpc>
              <a:spcBef>
                <a:spcPct val="0"/>
              </a:spcBef>
            </a:pPr>
            <a:r>
              <a:rPr lang="en-US" sz="1607" b="1" u="none" strike="noStrike">
                <a:solidFill>
                  <a:srgbClr val="1C1851"/>
                </a:solidFill>
                <a:latin typeface="Open Sans Bold"/>
                <a:ea typeface="Open Sans Bold"/>
                <a:cs typeface="Open Sans Bold"/>
                <a:sym typeface="Open Sans Bold"/>
              </a:rPr>
              <a:t>Purpose</a:t>
            </a:r>
          </a:p>
        </p:txBody>
      </p:sp>
      <p:sp>
        <p:nvSpPr>
          <p:cNvPr id="35" name="TextBox 35"/>
          <p:cNvSpPr txBox="1"/>
          <p:nvPr/>
        </p:nvSpPr>
        <p:spPr>
          <a:xfrm>
            <a:off x="5186055" y="7330115"/>
            <a:ext cx="3286847" cy="884945"/>
          </a:xfrm>
          <a:prstGeom prst="rect">
            <a:avLst/>
          </a:prstGeom>
        </p:spPr>
        <p:txBody>
          <a:bodyPr lIns="0" tIns="0" rIns="0" bIns="0" rtlCol="0" anchor="t">
            <a:spAutoFit/>
          </a:bodyPr>
          <a:lstStyle/>
          <a:p>
            <a:pPr algn="l">
              <a:lnSpc>
                <a:spcPts val="1816"/>
              </a:lnSpc>
            </a:pPr>
            <a:r>
              <a:rPr lang="en-US" sz="1607" u="none" strike="noStrike">
                <a:solidFill>
                  <a:srgbClr val="1C1851"/>
                </a:solidFill>
                <a:latin typeface="Open Sans"/>
                <a:ea typeface="Open Sans"/>
                <a:cs typeface="Open Sans"/>
                <a:sym typeface="Open Sans"/>
              </a:rPr>
              <a:t>Increase understanding of GBV, its consequences, and identify resources for support within the community context.</a:t>
            </a:r>
          </a:p>
        </p:txBody>
      </p:sp>
      <p:sp>
        <p:nvSpPr>
          <p:cNvPr id="36" name="TextBox 36"/>
          <p:cNvSpPr txBox="1"/>
          <p:nvPr/>
        </p:nvSpPr>
        <p:spPr>
          <a:xfrm>
            <a:off x="9570088" y="7347282"/>
            <a:ext cx="3614931" cy="1104989"/>
          </a:xfrm>
          <a:prstGeom prst="rect">
            <a:avLst/>
          </a:prstGeom>
        </p:spPr>
        <p:txBody>
          <a:bodyPr lIns="0" tIns="0" rIns="0" bIns="0" rtlCol="0" anchor="t">
            <a:spAutoFit/>
          </a:bodyPr>
          <a:lstStyle/>
          <a:p>
            <a:pPr algn="l">
              <a:lnSpc>
                <a:spcPts val="1816"/>
              </a:lnSpc>
            </a:pPr>
            <a:r>
              <a:rPr lang="en-US" sz="1607">
                <a:solidFill>
                  <a:srgbClr val="1C1851"/>
                </a:solidFill>
                <a:latin typeface="Open Sans"/>
                <a:ea typeface="Open Sans"/>
                <a:cs typeface="Open Sans"/>
                <a:sym typeface="Open Sans"/>
              </a:rPr>
              <a:t>Provide participants with the knowledge and tools to identify key linkages between GBV, climate change and conservation within their community’s context.</a:t>
            </a:r>
          </a:p>
        </p:txBody>
      </p:sp>
      <p:sp>
        <p:nvSpPr>
          <p:cNvPr id="37" name="TextBox 37"/>
          <p:cNvSpPr txBox="1"/>
          <p:nvPr/>
        </p:nvSpPr>
        <p:spPr>
          <a:xfrm>
            <a:off x="13987000" y="7347715"/>
            <a:ext cx="3497327" cy="1104989"/>
          </a:xfrm>
          <a:prstGeom prst="rect">
            <a:avLst/>
          </a:prstGeom>
        </p:spPr>
        <p:txBody>
          <a:bodyPr lIns="0" tIns="0" rIns="0" bIns="0" rtlCol="0" anchor="t">
            <a:spAutoFit/>
          </a:bodyPr>
          <a:lstStyle/>
          <a:p>
            <a:pPr algn="l">
              <a:lnSpc>
                <a:spcPts val="1816"/>
              </a:lnSpc>
            </a:pPr>
            <a:r>
              <a:rPr lang="en-US" sz="1607" u="none" strike="noStrike">
                <a:solidFill>
                  <a:srgbClr val="1C1851"/>
                </a:solidFill>
                <a:latin typeface="Open Sans"/>
                <a:ea typeface="Open Sans"/>
                <a:cs typeface="Open Sans"/>
                <a:sym typeface="Open Sans"/>
              </a:rPr>
              <a:t>Provide participants with the opportunity to practice facilitation skills on gender thematic training, drawing on their own experiences and learning from peers.</a:t>
            </a:r>
          </a:p>
        </p:txBody>
      </p:sp>
      <p:grpSp>
        <p:nvGrpSpPr>
          <p:cNvPr id="38" name="Group 38"/>
          <p:cNvGrpSpPr/>
          <p:nvPr/>
        </p:nvGrpSpPr>
        <p:grpSpPr>
          <a:xfrm>
            <a:off x="545646" y="684919"/>
            <a:ext cx="213136" cy="213136"/>
            <a:chOff x="0" y="0"/>
            <a:chExt cx="165049" cy="165049"/>
          </a:xfrm>
        </p:grpSpPr>
        <p:sp>
          <p:nvSpPr>
            <p:cNvPr id="39" name="Freeform 39"/>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sp>
        <p:nvSpPr>
          <p:cNvPr id="40" name="TextBox 40"/>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41" name="TextBox 41"/>
          <p:cNvSpPr txBox="1"/>
          <p:nvPr/>
        </p:nvSpPr>
        <p:spPr>
          <a:xfrm>
            <a:off x="541760" y="859956"/>
            <a:ext cx="6811702" cy="1173253"/>
          </a:xfrm>
          <a:prstGeom prst="rect">
            <a:avLst/>
          </a:prstGeom>
        </p:spPr>
        <p:txBody>
          <a:bodyPr lIns="0" tIns="0" rIns="0" bIns="0" rtlCol="0" anchor="t">
            <a:spAutoFit/>
          </a:bodyPr>
          <a:lstStyle/>
          <a:p>
            <a:pPr algn="l">
              <a:lnSpc>
                <a:spcPts val="9347"/>
              </a:lnSpc>
            </a:pPr>
            <a:r>
              <a:rPr lang="en-US" sz="7489">
                <a:solidFill>
                  <a:srgbClr val="1C1851"/>
                </a:solidFill>
                <a:latin typeface="WWF"/>
                <a:ea typeface="WWF"/>
                <a:cs typeface="WWF"/>
                <a:sym typeface="WWF"/>
              </a:rPr>
              <a:t>WORKSHOP AT A GLANCE</a:t>
            </a:r>
          </a:p>
        </p:txBody>
      </p:sp>
      <p:grpSp>
        <p:nvGrpSpPr>
          <p:cNvPr id="42" name="Group 42"/>
          <p:cNvGrpSpPr/>
          <p:nvPr/>
        </p:nvGrpSpPr>
        <p:grpSpPr>
          <a:xfrm>
            <a:off x="541760" y="2121153"/>
            <a:ext cx="1508683" cy="49484"/>
            <a:chOff x="0" y="0"/>
            <a:chExt cx="397349" cy="13033"/>
          </a:xfrm>
        </p:grpSpPr>
        <p:sp>
          <p:nvSpPr>
            <p:cNvPr id="43" name="Freeform 43"/>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44" name="TextBox 44"/>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45" name="Group 45"/>
          <p:cNvGrpSpPr/>
          <p:nvPr/>
        </p:nvGrpSpPr>
        <p:grpSpPr>
          <a:xfrm>
            <a:off x="282440" y="9590408"/>
            <a:ext cx="17677643" cy="16248"/>
            <a:chOff x="0" y="0"/>
            <a:chExt cx="20726400" cy="19050"/>
          </a:xfrm>
        </p:grpSpPr>
        <p:sp>
          <p:nvSpPr>
            <p:cNvPr id="46" name="Freeform 46"/>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47" name="TextBox 47"/>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652214" y="3525796"/>
            <a:ext cx="8124935" cy="4285271"/>
            <a:chOff x="0" y="0"/>
            <a:chExt cx="2219091" cy="1170398"/>
          </a:xfrm>
        </p:grpSpPr>
        <p:sp>
          <p:nvSpPr>
            <p:cNvPr id="3" name="Freeform 3"/>
            <p:cNvSpPr/>
            <p:nvPr/>
          </p:nvSpPr>
          <p:spPr>
            <a:xfrm>
              <a:off x="0" y="0"/>
              <a:ext cx="2219091" cy="1170398"/>
            </a:xfrm>
            <a:custGeom>
              <a:avLst/>
              <a:gdLst/>
              <a:ahLst/>
              <a:cxnLst/>
              <a:rect l="l" t="t" r="r" b="b"/>
              <a:pathLst>
                <a:path w="2219091" h="1170398">
                  <a:moveTo>
                    <a:pt x="33350" y="0"/>
                  </a:moveTo>
                  <a:lnTo>
                    <a:pt x="2185741" y="0"/>
                  </a:lnTo>
                  <a:cubicBezTo>
                    <a:pt x="2204160" y="0"/>
                    <a:pt x="2219091" y="14931"/>
                    <a:pt x="2219091" y="33350"/>
                  </a:cubicBezTo>
                  <a:lnTo>
                    <a:pt x="2219091" y="1137048"/>
                  </a:lnTo>
                  <a:cubicBezTo>
                    <a:pt x="2219091" y="1145893"/>
                    <a:pt x="2215577" y="1154376"/>
                    <a:pt x="2209323" y="1160630"/>
                  </a:cubicBezTo>
                  <a:cubicBezTo>
                    <a:pt x="2203069" y="1166884"/>
                    <a:pt x="2194586" y="1170398"/>
                    <a:pt x="2185741" y="1170398"/>
                  </a:cubicBezTo>
                  <a:lnTo>
                    <a:pt x="33350" y="1170398"/>
                  </a:lnTo>
                  <a:cubicBezTo>
                    <a:pt x="14931" y="1170398"/>
                    <a:pt x="0" y="1155467"/>
                    <a:pt x="0" y="1137048"/>
                  </a:cubicBezTo>
                  <a:lnTo>
                    <a:pt x="0" y="33350"/>
                  </a:lnTo>
                  <a:cubicBezTo>
                    <a:pt x="0" y="14931"/>
                    <a:pt x="14931" y="0"/>
                    <a:pt x="33350" y="0"/>
                  </a:cubicBezTo>
                  <a:close/>
                </a:path>
              </a:pathLst>
            </a:custGeom>
            <a:solidFill>
              <a:srgbClr val="FFFFFF"/>
            </a:solidFill>
          </p:spPr>
        </p:sp>
        <p:sp>
          <p:nvSpPr>
            <p:cNvPr id="4" name="TextBox 4"/>
            <p:cNvSpPr txBox="1"/>
            <p:nvPr/>
          </p:nvSpPr>
          <p:spPr>
            <a:xfrm>
              <a:off x="0" y="76200"/>
              <a:ext cx="2219091" cy="1094198"/>
            </a:xfrm>
            <a:prstGeom prst="rect">
              <a:avLst/>
            </a:prstGeom>
          </p:spPr>
          <p:txBody>
            <a:bodyPr lIns="45663" tIns="45663" rIns="45663" bIns="45663" rtlCol="0" anchor="ctr"/>
            <a:lstStyle/>
            <a:p>
              <a:pPr algn="ctr">
                <a:lnSpc>
                  <a:spcPts val="1943"/>
                </a:lnSpc>
              </a:pPr>
              <a:endParaRPr/>
            </a:p>
          </p:txBody>
        </p:sp>
      </p:grpSp>
      <p:sp>
        <p:nvSpPr>
          <p:cNvPr id="5" name="TextBox 5"/>
          <p:cNvSpPr txBox="1"/>
          <p:nvPr/>
        </p:nvSpPr>
        <p:spPr>
          <a:xfrm>
            <a:off x="988253" y="3916131"/>
            <a:ext cx="553839" cy="1598295"/>
          </a:xfrm>
          <a:prstGeom prst="rect">
            <a:avLst/>
          </a:prstGeom>
        </p:spPr>
        <p:txBody>
          <a:bodyPr lIns="0" tIns="0" rIns="0" bIns="0" rtlCol="0" anchor="t">
            <a:spAutoFit/>
          </a:bodyPr>
          <a:lstStyle/>
          <a:p>
            <a:pPr algn="l">
              <a:lnSpc>
                <a:spcPts val="11340"/>
              </a:lnSpc>
            </a:pPr>
            <a:r>
              <a:rPr lang="en-US" sz="13500">
                <a:solidFill>
                  <a:srgbClr val="88B32D"/>
                </a:solidFill>
                <a:latin typeface="WWF"/>
                <a:ea typeface="WWF"/>
                <a:cs typeface="WWF"/>
                <a:sym typeface="WWF"/>
              </a:rPr>
              <a:t>“</a:t>
            </a:r>
          </a:p>
        </p:txBody>
      </p:sp>
      <p:sp>
        <p:nvSpPr>
          <p:cNvPr id="6" name="TextBox 6"/>
          <p:cNvSpPr txBox="1"/>
          <p:nvPr/>
        </p:nvSpPr>
        <p:spPr>
          <a:xfrm>
            <a:off x="6998190" y="6449409"/>
            <a:ext cx="811014" cy="1598295"/>
          </a:xfrm>
          <a:prstGeom prst="rect">
            <a:avLst/>
          </a:prstGeom>
        </p:spPr>
        <p:txBody>
          <a:bodyPr lIns="0" tIns="0" rIns="0" bIns="0" rtlCol="0" anchor="t">
            <a:spAutoFit/>
          </a:bodyPr>
          <a:lstStyle/>
          <a:p>
            <a:pPr algn="l">
              <a:lnSpc>
                <a:spcPts val="11340"/>
              </a:lnSpc>
            </a:pPr>
            <a:r>
              <a:rPr lang="en-US" sz="13500">
                <a:solidFill>
                  <a:srgbClr val="88B32D"/>
                </a:solidFill>
                <a:latin typeface="WWF"/>
                <a:ea typeface="WWF"/>
                <a:cs typeface="WWF"/>
                <a:sym typeface="WWF"/>
              </a:rPr>
              <a:t>” </a:t>
            </a:r>
          </a:p>
        </p:txBody>
      </p:sp>
      <p:sp>
        <p:nvSpPr>
          <p:cNvPr id="7" name="TextBox 7"/>
          <p:cNvSpPr txBox="1"/>
          <p:nvPr/>
        </p:nvSpPr>
        <p:spPr>
          <a:xfrm>
            <a:off x="1788223" y="3877037"/>
            <a:ext cx="6601452" cy="3388794"/>
          </a:xfrm>
          <a:prstGeom prst="rect">
            <a:avLst/>
          </a:prstGeom>
        </p:spPr>
        <p:txBody>
          <a:bodyPr lIns="0" tIns="0" rIns="0" bIns="0" rtlCol="0" anchor="t">
            <a:spAutoFit/>
          </a:bodyPr>
          <a:lstStyle/>
          <a:p>
            <a:pPr algn="l">
              <a:lnSpc>
                <a:spcPts val="6649"/>
              </a:lnSpc>
            </a:pPr>
            <a:r>
              <a:rPr lang="en-US" sz="6583">
                <a:solidFill>
                  <a:srgbClr val="1C1851"/>
                </a:solidFill>
                <a:latin typeface="WWF"/>
                <a:ea typeface="WWF"/>
                <a:cs typeface="WWF"/>
                <a:sym typeface="WWF"/>
              </a:rPr>
              <a:t>What norms or ground rules can we agree on to hold each other accountable for during this workshop?</a:t>
            </a:r>
          </a:p>
        </p:txBody>
      </p:sp>
      <p:sp>
        <p:nvSpPr>
          <p:cNvPr id="8" name="TextBox 8"/>
          <p:cNvSpPr txBox="1"/>
          <p:nvPr/>
        </p:nvSpPr>
        <p:spPr>
          <a:xfrm>
            <a:off x="234612" y="9848438"/>
            <a:ext cx="9074896"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1.3 </a:t>
            </a:r>
            <a:r>
              <a:rPr lang="en-US" sz="1350" b="1">
                <a:solidFill>
                  <a:srgbClr val="6F6BA0"/>
                </a:solidFill>
                <a:latin typeface="Open Sans Bold"/>
                <a:ea typeface="Open Sans Bold"/>
                <a:cs typeface="Open Sans Bold"/>
                <a:sym typeface="Open Sans Bold"/>
              </a:rPr>
              <a:t>- Workshop Principles: Goals, Concerns, Expectations &amp; Shared Norms</a:t>
            </a:r>
          </a:p>
        </p:txBody>
      </p:sp>
      <p:grpSp>
        <p:nvGrpSpPr>
          <p:cNvPr id="9" name="Group 9"/>
          <p:cNvGrpSpPr/>
          <p:nvPr/>
        </p:nvGrpSpPr>
        <p:grpSpPr>
          <a:xfrm>
            <a:off x="545646" y="684919"/>
            <a:ext cx="213136" cy="213136"/>
            <a:chOff x="0" y="0"/>
            <a:chExt cx="165049" cy="165049"/>
          </a:xfrm>
        </p:grpSpPr>
        <p:sp>
          <p:nvSpPr>
            <p:cNvPr id="10" name="Freeform 10"/>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sp>
        <p:nvSpPr>
          <p:cNvPr id="11" name="TextBox 11"/>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12" name="TextBox 12"/>
          <p:cNvSpPr txBox="1"/>
          <p:nvPr/>
        </p:nvSpPr>
        <p:spPr>
          <a:xfrm>
            <a:off x="541760" y="859956"/>
            <a:ext cx="8008230" cy="1173253"/>
          </a:xfrm>
          <a:prstGeom prst="rect">
            <a:avLst/>
          </a:prstGeom>
        </p:spPr>
        <p:txBody>
          <a:bodyPr lIns="0" tIns="0" rIns="0" bIns="0" rtlCol="0" anchor="t">
            <a:spAutoFit/>
          </a:bodyPr>
          <a:lstStyle/>
          <a:p>
            <a:pPr algn="l">
              <a:lnSpc>
                <a:spcPts val="9347"/>
              </a:lnSpc>
            </a:pPr>
            <a:r>
              <a:rPr lang="en-US" sz="7489">
                <a:solidFill>
                  <a:srgbClr val="1C1851"/>
                </a:solidFill>
                <a:latin typeface="WWF"/>
                <a:ea typeface="WWF"/>
                <a:cs typeface="WWF"/>
                <a:sym typeface="WWF"/>
              </a:rPr>
              <a:t>ESTABLISHING GROUP NORMS</a:t>
            </a:r>
          </a:p>
        </p:txBody>
      </p:sp>
      <p:grpSp>
        <p:nvGrpSpPr>
          <p:cNvPr id="13" name="Group 13"/>
          <p:cNvGrpSpPr/>
          <p:nvPr/>
        </p:nvGrpSpPr>
        <p:grpSpPr>
          <a:xfrm>
            <a:off x="541760" y="2121153"/>
            <a:ext cx="1508683" cy="49484"/>
            <a:chOff x="0" y="0"/>
            <a:chExt cx="397349" cy="13033"/>
          </a:xfrm>
        </p:grpSpPr>
        <p:sp>
          <p:nvSpPr>
            <p:cNvPr id="14" name="Freeform 14"/>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15" name="TextBox 15"/>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16" name="Group 16"/>
          <p:cNvGrpSpPr/>
          <p:nvPr/>
        </p:nvGrpSpPr>
        <p:grpSpPr>
          <a:xfrm>
            <a:off x="282440" y="9590408"/>
            <a:ext cx="17677643" cy="16248"/>
            <a:chOff x="0" y="0"/>
            <a:chExt cx="20726400" cy="19050"/>
          </a:xfrm>
        </p:grpSpPr>
        <p:sp>
          <p:nvSpPr>
            <p:cNvPr id="17" name="Freeform 17"/>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18" name="TextBox 18"/>
          <p:cNvSpPr txBox="1"/>
          <p:nvPr/>
        </p:nvSpPr>
        <p:spPr>
          <a:xfrm>
            <a:off x="15887700" y="9829800"/>
            <a:ext cx="2076450" cy="228600"/>
          </a:xfrm>
          <a:prstGeom prst="rect">
            <a:avLst/>
          </a:prstGeom>
        </p:spPr>
        <p:txBody>
          <a:bodyPr lIns="0" tIns="0" rIns="0" bIns="0" rtlCol="0" anchor="t">
            <a:spAutoFit/>
          </a:bodyPr>
          <a:lstStyle/>
          <a:p>
            <a:pPr marL="0" lvl="0" indent="0" algn="r">
              <a:lnSpc>
                <a:spcPts val="1872"/>
              </a:lnSpc>
              <a:spcBef>
                <a:spcPct val="0"/>
              </a:spcBef>
            </a:pPr>
            <a:r>
              <a:rPr lang="en-US" sz="1560" u="none" strike="noStrike">
                <a:solidFill>
                  <a:srgbClr val="6F6BA0"/>
                </a:solidFill>
                <a:latin typeface="WWF"/>
                <a:ea typeface="WWF"/>
                <a:cs typeface="WWF"/>
                <a:sym typeface="WWF"/>
              </a:rPr>
              <a:t>TRAINING OF TRAINERS MANUAL</a:t>
            </a:r>
          </a:p>
        </p:txBody>
      </p:sp>
      <p:pic>
        <p:nvPicPr>
          <p:cNvPr id="21" name="Picture 20" descr="A person smiling with a green and blue background&#10;&#10;AI-generated content may be incorrect.">
            <a:extLst>
              <a:ext uri="{FF2B5EF4-FFF2-40B4-BE49-F238E27FC236}">
                <a16:creationId xmlns:a16="http://schemas.microsoft.com/office/drawing/2014/main" id="{C9468CB4-009A-3065-EA07-340F8731CE90}"/>
              </a:ext>
            </a:extLst>
          </p:cNvPr>
          <p:cNvPicPr>
            <a:picLocks noChangeAspect="1"/>
          </p:cNvPicPr>
          <p:nvPr/>
        </p:nvPicPr>
        <p:blipFill>
          <a:blip r:embed="rId3"/>
          <a:stretch>
            <a:fillRect/>
          </a:stretch>
        </p:blipFill>
        <p:spPr>
          <a:xfrm>
            <a:off x="10565156" y="1587328"/>
            <a:ext cx="6734175" cy="68961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grpSp>
        <p:nvGrpSpPr>
          <p:cNvPr id="2" name="Group 2"/>
          <p:cNvGrpSpPr/>
          <p:nvPr/>
        </p:nvGrpSpPr>
        <p:grpSpPr>
          <a:xfrm>
            <a:off x="897462" y="5948509"/>
            <a:ext cx="8246538" cy="593827"/>
            <a:chOff x="0" y="0"/>
            <a:chExt cx="10995384" cy="791769"/>
          </a:xfrm>
        </p:grpSpPr>
        <p:sp>
          <p:nvSpPr>
            <p:cNvPr id="3" name="Freeform 3"/>
            <p:cNvSpPr/>
            <p:nvPr/>
          </p:nvSpPr>
          <p:spPr>
            <a:xfrm>
              <a:off x="0" y="0"/>
              <a:ext cx="10995358" cy="791718"/>
            </a:xfrm>
            <a:custGeom>
              <a:avLst/>
              <a:gdLst/>
              <a:ahLst/>
              <a:cxnLst/>
              <a:rect l="l" t="t" r="r" b="b"/>
              <a:pathLst>
                <a:path w="10995358" h="791718">
                  <a:moveTo>
                    <a:pt x="0" y="0"/>
                  </a:moveTo>
                  <a:lnTo>
                    <a:pt x="10995358" y="0"/>
                  </a:lnTo>
                  <a:lnTo>
                    <a:pt x="10995358" y="791718"/>
                  </a:lnTo>
                  <a:lnTo>
                    <a:pt x="0" y="791718"/>
                  </a:lnTo>
                  <a:close/>
                </a:path>
              </a:pathLst>
            </a:custGeom>
            <a:solidFill>
              <a:srgbClr val="FFFFFF"/>
            </a:solidFill>
          </p:spPr>
        </p:sp>
      </p:grpSp>
      <p:grpSp>
        <p:nvGrpSpPr>
          <p:cNvPr id="4" name="Group 4"/>
          <p:cNvGrpSpPr/>
          <p:nvPr/>
        </p:nvGrpSpPr>
        <p:grpSpPr>
          <a:xfrm>
            <a:off x="897462" y="5948509"/>
            <a:ext cx="57150" cy="593827"/>
            <a:chOff x="0" y="0"/>
            <a:chExt cx="76200" cy="791769"/>
          </a:xfrm>
        </p:grpSpPr>
        <p:sp>
          <p:nvSpPr>
            <p:cNvPr id="5" name="Freeform 5"/>
            <p:cNvSpPr/>
            <p:nvPr/>
          </p:nvSpPr>
          <p:spPr>
            <a:xfrm>
              <a:off x="0" y="0"/>
              <a:ext cx="76200" cy="791718"/>
            </a:xfrm>
            <a:custGeom>
              <a:avLst/>
              <a:gdLst/>
              <a:ahLst/>
              <a:cxnLst/>
              <a:rect l="l" t="t" r="r" b="b"/>
              <a:pathLst>
                <a:path w="76200" h="791718">
                  <a:moveTo>
                    <a:pt x="0" y="0"/>
                  </a:moveTo>
                  <a:lnTo>
                    <a:pt x="76200" y="0"/>
                  </a:lnTo>
                  <a:lnTo>
                    <a:pt x="76200" y="791718"/>
                  </a:lnTo>
                  <a:lnTo>
                    <a:pt x="0" y="791718"/>
                  </a:lnTo>
                  <a:close/>
                </a:path>
              </a:pathLst>
            </a:custGeom>
            <a:solidFill>
              <a:srgbClr val="88B32D"/>
            </a:solidFill>
          </p:spPr>
        </p:sp>
      </p:grpSp>
      <p:grpSp>
        <p:nvGrpSpPr>
          <p:cNvPr id="6" name="Group 6"/>
          <p:cNvGrpSpPr/>
          <p:nvPr/>
        </p:nvGrpSpPr>
        <p:grpSpPr>
          <a:xfrm>
            <a:off x="897462" y="6675609"/>
            <a:ext cx="8246538" cy="882920"/>
            <a:chOff x="0" y="0"/>
            <a:chExt cx="10995384" cy="1177226"/>
          </a:xfrm>
        </p:grpSpPr>
        <p:sp>
          <p:nvSpPr>
            <p:cNvPr id="7" name="Freeform 7"/>
            <p:cNvSpPr/>
            <p:nvPr/>
          </p:nvSpPr>
          <p:spPr>
            <a:xfrm>
              <a:off x="0" y="0"/>
              <a:ext cx="10995358" cy="1177290"/>
            </a:xfrm>
            <a:custGeom>
              <a:avLst/>
              <a:gdLst/>
              <a:ahLst/>
              <a:cxnLst/>
              <a:rect l="l" t="t" r="r" b="b"/>
              <a:pathLst>
                <a:path w="10995358" h="1177290">
                  <a:moveTo>
                    <a:pt x="0" y="0"/>
                  </a:moveTo>
                  <a:lnTo>
                    <a:pt x="10995358" y="0"/>
                  </a:lnTo>
                  <a:lnTo>
                    <a:pt x="10995358" y="1177290"/>
                  </a:lnTo>
                  <a:lnTo>
                    <a:pt x="0" y="1177290"/>
                  </a:lnTo>
                  <a:close/>
                </a:path>
              </a:pathLst>
            </a:custGeom>
            <a:solidFill>
              <a:srgbClr val="FFFFFF"/>
            </a:solidFill>
          </p:spPr>
        </p:sp>
      </p:grpSp>
      <p:grpSp>
        <p:nvGrpSpPr>
          <p:cNvPr id="8" name="Group 8"/>
          <p:cNvGrpSpPr/>
          <p:nvPr/>
        </p:nvGrpSpPr>
        <p:grpSpPr>
          <a:xfrm>
            <a:off x="897462" y="6675609"/>
            <a:ext cx="57150" cy="882920"/>
            <a:chOff x="0" y="0"/>
            <a:chExt cx="76200" cy="1177226"/>
          </a:xfrm>
        </p:grpSpPr>
        <p:sp>
          <p:nvSpPr>
            <p:cNvPr id="9" name="Freeform 9"/>
            <p:cNvSpPr/>
            <p:nvPr/>
          </p:nvSpPr>
          <p:spPr>
            <a:xfrm>
              <a:off x="0" y="0"/>
              <a:ext cx="76200" cy="1177290"/>
            </a:xfrm>
            <a:custGeom>
              <a:avLst/>
              <a:gdLst/>
              <a:ahLst/>
              <a:cxnLst/>
              <a:rect l="l" t="t" r="r" b="b"/>
              <a:pathLst>
                <a:path w="76200" h="1177290">
                  <a:moveTo>
                    <a:pt x="0" y="0"/>
                  </a:moveTo>
                  <a:lnTo>
                    <a:pt x="76200" y="0"/>
                  </a:lnTo>
                  <a:lnTo>
                    <a:pt x="76200" y="1177290"/>
                  </a:lnTo>
                  <a:lnTo>
                    <a:pt x="0" y="1177290"/>
                  </a:lnTo>
                  <a:close/>
                </a:path>
              </a:pathLst>
            </a:custGeom>
            <a:solidFill>
              <a:srgbClr val="88B32D"/>
            </a:solidFill>
          </p:spPr>
        </p:sp>
      </p:grpSp>
      <p:grpSp>
        <p:nvGrpSpPr>
          <p:cNvPr id="10" name="Group 10"/>
          <p:cNvGrpSpPr/>
          <p:nvPr/>
        </p:nvGrpSpPr>
        <p:grpSpPr>
          <a:xfrm>
            <a:off x="545646" y="684919"/>
            <a:ext cx="213136" cy="213136"/>
            <a:chOff x="0" y="0"/>
            <a:chExt cx="165049" cy="165049"/>
          </a:xfrm>
        </p:grpSpPr>
        <p:sp>
          <p:nvSpPr>
            <p:cNvPr id="11" name="Freeform 11"/>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grpSp>
        <p:nvGrpSpPr>
          <p:cNvPr id="12" name="Group 12"/>
          <p:cNvGrpSpPr/>
          <p:nvPr/>
        </p:nvGrpSpPr>
        <p:grpSpPr>
          <a:xfrm>
            <a:off x="541760" y="2121153"/>
            <a:ext cx="1508683" cy="49484"/>
            <a:chOff x="0" y="0"/>
            <a:chExt cx="397349" cy="13033"/>
          </a:xfrm>
        </p:grpSpPr>
        <p:sp>
          <p:nvSpPr>
            <p:cNvPr id="13" name="Freeform 13"/>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14" name="TextBox 14"/>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15" name="Group 15"/>
          <p:cNvGrpSpPr/>
          <p:nvPr/>
        </p:nvGrpSpPr>
        <p:grpSpPr>
          <a:xfrm>
            <a:off x="282440" y="9590408"/>
            <a:ext cx="17677643" cy="16248"/>
            <a:chOff x="0" y="0"/>
            <a:chExt cx="20726400" cy="19050"/>
          </a:xfrm>
        </p:grpSpPr>
        <p:sp>
          <p:nvSpPr>
            <p:cNvPr id="16" name="Freeform 16"/>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20" name="TextBox 20"/>
          <p:cNvSpPr txBox="1"/>
          <p:nvPr/>
        </p:nvSpPr>
        <p:spPr>
          <a:xfrm>
            <a:off x="922866" y="3449378"/>
            <a:ext cx="137693" cy="168240"/>
          </a:xfrm>
          <a:prstGeom prst="rect">
            <a:avLst/>
          </a:prstGeom>
        </p:spPr>
        <p:txBody>
          <a:bodyPr lIns="0" tIns="0" rIns="0" bIns="0" rtlCol="0" anchor="t">
            <a:spAutoFit/>
          </a:bodyPr>
          <a:lstStyle/>
          <a:p>
            <a:pPr algn="l">
              <a:lnSpc>
                <a:spcPts val="1439"/>
              </a:lnSpc>
            </a:pPr>
            <a:r>
              <a:rPr lang="en-US" sz="960">
                <a:solidFill>
                  <a:srgbClr val="88B32D"/>
                </a:solidFill>
                <a:latin typeface="Open Sans"/>
                <a:ea typeface="Open Sans"/>
                <a:cs typeface="Open Sans"/>
                <a:sym typeface="Open Sans"/>
              </a:rPr>
              <a:t>●</a:t>
            </a:r>
          </a:p>
        </p:txBody>
      </p:sp>
      <p:sp>
        <p:nvSpPr>
          <p:cNvPr id="21" name="TextBox 21"/>
          <p:cNvSpPr txBox="1"/>
          <p:nvPr/>
        </p:nvSpPr>
        <p:spPr>
          <a:xfrm>
            <a:off x="1225580" y="3427770"/>
            <a:ext cx="4791571" cy="269875"/>
          </a:xfrm>
          <a:prstGeom prst="rect">
            <a:avLst/>
          </a:prstGeom>
        </p:spPr>
        <p:txBody>
          <a:bodyPr lIns="0" tIns="0" rIns="0" bIns="0" rtlCol="0" anchor="t">
            <a:spAutoFit/>
          </a:bodyPr>
          <a:lstStyle/>
          <a:p>
            <a:pPr algn="l">
              <a:lnSpc>
                <a:spcPts val="2000"/>
              </a:lnSpc>
            </a:pPr>
            <a:r>
              <a:rPr lang="en-US" sz="2000">
                <a:solidFill>
                  <a:srgbClr val="3B3677"/>
                </a:solidFill>
                <a:latin typeface="Open Sans"/>
                <a:ea typeface="Open Sans"/>
                <a:cs typeface="Open Sans"/>
                <a:sym typeface="Open Sans"/>
              </a:rPr>
              <a:t>Imagine aliens have arrived in your area.</a:t>
            </a:r>
          </a:p>
        </p:txBody>
      </p:sp>
      <p:sp>
        <p:nvSpPr>
          <p:cNvPr id="22" name="TextBox 22"/>
          <p:cNvSpPr txBox="1"/>
          <p:nvPr/>
        </p:nvSpPr>
        <p:spPr>
          <a:xfrm>
            <a:off x="922866" y="3947764"/>
            <a:ext cx="137693" cy="168240"/>
          </a:xfrm>
          <a:prstGeom prst="rect">
            <a:avLst/>
          </a:prstGeom>
        </p:spPr>
        <p:txBody>
          <a:bodyPr lIns="0" tIns="0" rIns="0" bIns="0" rtlCol="0" anchor="t">
            <a:spAutoFit/>
          </a:bodyPr>
          <a:lstStyle/>
          <a:p>
            <a:pPr algn="l">
              <a:lnSpc>
                <a:spcPts val="1439"/>
              </a:lnSpc>
            </a:pPr>
            <a:r>
              <a:rPr lang="en-US" sz="960">
                <a:solidFill>
                  <a:srgbClr val="88B32D"/>
                </a:solidFill>
                <a:latin typeface="Open Sans"/>
                <a:ea typeface="Open Sans"/>
                <a:cs typeface="Open Sans"/>
                <a:sym typeface="Open Sans"/>
              </a:rPr>
              <a:t>●</a:t>
            </a:r>
          </a:p>
        </p:txBody>
      </p:sp>
      <p:sp>
        <p:nvSpPr>
          <p:cNvPr id="23" name="TextBox 23"/>
          <p:cNvSpPr txBox="1"/>
          <p:nvPr/>
        </p:nvSpPr>
        <p:spPr>
          <a:xfrm>
            <a:off x="1225580" y="3949473"/>
            <a:ext cx="7686132" cy="517525"/>
          </a:xfrm>
          <a:prstGeom prst="rect">
            <a:avLst/>
          </a:prstGeom>
        </p:spPr>
        <p:txBody>
          <a:bodyPr lIns="0" tIns="0" rIns="0" bIns="0" rtlCol="0" anchor="t">
            <a:spAutoFit/>
          </a:bodyPr>
          <a:lstStyle/>
          <a:p>
            <a:pPr algn="l">
              <a:lnSpc>
                <a:spcPts val="2000"/>
              </a:lnSpc>
            </a:pPr>
            <a:r>
              <a:rPr lang="en-US" sz="2000">
                <a:solidFill>
                  <a:srgbClr val="3B3677"/>
                </a:solidFill>
                <a:latin typeface="Open Sans"/>
                <a:ea typeface="Open Sans"/>
                <a:cs typeface="Open Sans"/>
                <a:sym typeface="Open Sans"/>
              </a:rPr>
              <a:t>These aliens are genderless and do not understand categories like men, women, or other genders.</a:t>
            </a:r>
          </a:p>
        </p:txBody>
      </p:sp>
      <p:sp>
        <p:nvSpPr>
          <p:cNvPr id="24" name="TextBox 24"/>
          <p:cNvSpPr txBox="1"/>
          <p:nvPr/>
        </p:nvSpPr>
        <p:spPr>
          <a:xfrm>
            <a:off x="922866" y="4773086"/>
            <a:ext cx="137693" cy="168240"/>
          </a:xfrm>
          <a:prstGeom prst="rect">
            <a:avLst/>
          </a:prstGeom>
        </p:spPr>
        <p:txBody>
          <a:bodyPr lIns="0" tIns="0" rIns="0" bIns="0" rtlCol="0" anchor="t">
            <a:spAutoFit/>
          </a:bodyPr>
          <a:lstStyle/>
          <a:p>
            <a:pPr algn="l">
              <a:lnSpc>
                <a:spcPts val="1439"/>
              </a:lnSpc>
            </a:pPr>
            <a:r>
              <a:rPr lang="en-US" sz="960">
                <a:solidFill>
                  <a:srgbClr val="88B32D"/>
                </a:solidFill>
                <a:latin typeface="Open Sans"/>
                <a:ea typeface="Open Sans"/>
                <a:cs typeface="Open Sans"/>
                <a:sym typeface="Open Sans"/>
              </a:rPr>
              <a:t>●</a:t>
            </a:r>
          </a:p>
        </p:txBody>
      </p:sp>
      <p:sp>
        <p:nvSpPr>
          <p:cNvPr id="25" name="TextBox 25"/>
          <p:cNvSpPr txBox="1"/>
          <p:nvPr/>
        </p:nvSpPr>
        <p:spPr>
          <a:xfrm>
            <a:off x="1225580" y="4751478"/>
            <a:ext cx="5325269" cy="269875"/>
          </a:xfrm>
          <a:prstGeom prst="rect">
            <a:avLst/>
          </a:prstGeom>
        </p:spPr>
        <p:txBody>
          <a:bodyPr lIns="0" tIns="0" rIns="0" bIns="0" rtlCol="0" anchor="t">
            <a:spAutoFit/>
          </a:bodyPr>
          <a:lstStyle/>
          <a:p>
            <a:pPr algn="l">
              <a:lnSpc>
                <a:spcPts val="2000"/>
              </a:lnSpc>
            </a:pPr>
            <a:r>
              <a:rPr lang="en-US" sz="2000">
                <a:solidFill>
                  <a:srgbClr val="3B3677"/>
                </a:solidFill>
                <a:latin typeface="Open Sans"/>
                <a:ea typeface="Open Sans"/>
                <a:cs typeface="Open Sans"/>
                <a:sym typeface="Open Sans"/>
              </a:rPr>
              <a:t>They want to know how to tell the difference.</a:t>
            </a:r>
          </a:p>
        </p:txBody>
      </p:sp>
      <p:sp>
        <p:nvSpPr>
          <p:cNvPr id="26" name="TextBox 26"/>
          <p:cNvSpPr txBox="1"/>
          <p:nvPr/>
        </p:nvSpPr>
        <p:spPr>
          <a:xfrm>
            <a:off x="922866" y="5316678"/>
            <a:ext cx="8198396" cy="377190"/>
          </a:xfrm>
          <a:prstGeom prst="rect">
            <a:avLst/>
          </a:prstGeom>
        </p:spPr>
        <p:txBody>
          <a:bodyPr lIns="0" tIns="0" rIns="0" bIns="0" rtlCol="0" anchor="t">
            <a:spAutoFit/>
          </a:bodyPr>
          <a:lstStyle/>
          <a:p>
            <a:pPr algn="l">
              <a:lnSpc>
                <a:spcPts val="2850"/>
              </a:lnSpc>
            </a:pPr>
            <a:r>
              <a:rPr lang="en-US" sz="2850">
                <a:solidFill>
                  <a:srgbClr val="88B32D"/>
                </a:solidFill>
                <a:latin typeface="WWF"/>
                <a:ea typeface="WWF"/>
                <a:cs typeface="WWF"/>
                <a:sym typeface="WWF"/>
              </a:rPr>
              <a:t>Can you help them?</a:t>
            </a:r>
          </a:p>
        </p:txBody>
      </p:sp>
      <p:sp>
        <p:nvSpPr>
          <p:cNvPr id="27" name="TextBox 27"/>
          <p:cNvSpPr txBox="1"/>
          <p:nvPr/>
        </p:nvSpPr>
        <p:spPr>
          <a:xfrm>
            <a:off x="1189566" y="6164403"/>
            <a:ext cx="7722146" cy="260350"/>
          </a:xfrm>
          <a:prstGeom prst="rect">
            <a:avLst/>
          </a:prstGeom>
        </p:spPr>
        <p:txBody>
          <a:bodyPr lIns="0" tIns="0" rIns="0" bIns="0" rtlCol="0" anchor="t">
            <a:spAutoFit/>
          </a:bodyPr>
          <a:lstStyle/>
          <a:p>
            <a:pPr algn="l">
              <a:lnSpc>
                <a:spcPts val="1999"/>
              </a:lnSpc>
            </a:pPr>
            <a:r>
              <a:rPr lang="en-US" sz="1999" b="1">
                <a:solidFill>
                  <a:srgbClr val="1C1851"/>
                </a:solidFill>
                <a:latin typeface="Open Sans Bold"/>
                <a:ea typeface="Open Sans Bold"/>
                <a:cs typeface="Open Sans Bold"/>
                <a:sym typeface="Open Sans Bold"/>
              </a:rPr>
              <a:t>Draw a woman, man, or other gender based on your context.</a:t>
            </a:r>
          </a:p>
        </p:txBody>
      </p:sp>
      <p:sp>
        <p:nvSpPr>
          <p:cNvPr id="28" name="TextBox 28"/>
          <p:cNvSpPr txBox="1"/>
          <p:nvPr/>
        </p:nvSpPr>
        <p:spPr>
          <a:xfrm>
            <a:off x="1189566" y="6891503"/>
            <a:ext cx="7722146" cy="507925"/>
          </a:xfrm>
          <a:prstGeom prst="rect">
            <a:avLst/>
          </a:prstGeom>
        </p:spPr>
        <p:txBody>
          <a:bodyPr lIns="0" tIns="0" rIns="0" bIns="0" rtlCol="0" anchor="t">
            <a:spAutoFit/>
          </a:bodyPr>
          <a:lstStyle/>
          <a:p>
            <a:pPr algn="l">
              <a:lnSpc>
                <a:spcPts val="1999"/>
              </a:lnSpc>
            </a:pPr>
            <a:r>
              <a:rPr lang="en-US" sz="1999" b="1">
                <a:solidFill>
                  <a:srgbClr val="1C1851"/>
                </a:solidFill>
                <a:latin typeface="Open Sans Bold"/>
                <a:ea typeface="Open Sans Bold"/>
                <a:cs typeface="Open Sans Bold"/>
                <a:sym typeface="Open Sans Bold"/>
              </a:rPr>
              <a:t>Make a list of characteristics, hobbies, clothing and traits we associate with the chosen gender. </a:t>
            </a:r>
          </a:p>
        </p:txBody>
      </p:sp>
      <p:sp>
        <p:nvSpPr>
          <p:cNvPr id="29" name="TextBox 29"/>
          <p:cNvSpPr txBox="1"/>
          <p:nvPr/>
        </p:nvSpPr>
        <p:spPr>
          <a:xfrm>
            <a:off x="252279" y="9848888"/>
            <a:ext cx="7214788"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1.4 </a:t>
            </a:r>
            <a:r>
              <a:rPr lang="en-US" sz="1350" b="1">
                <a:solidFill>
                  <a:srgbClr val="6F6BA0"/>
                </a:solidFill>
                <a:latin typeface="Open Sans Bold"/>
                <a:ea typeface="Open Sans Bold"/>
                <a:cs typeface="Open Sans Bold"/>
                <a:sym typeface="Open Sans Bold"/>
              </a:rPr>
              <a:t>- ALIENS! Exploring gender roles and identities</a:t>
            </a:r>
          </a:p>
        </p:txBody>
      </p:sp>
      <p:sp>
        <p:nvSpPr>
          <p:cNvPr id="30" name="TextBox 30"/>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31" name="TextBox 31"/>
          <p:cNvSpPr txBox="1"/>
          <p:nvPr/>
        </p:nvSpPr>
        <p:spPr>
          <a:xfrm>
            <a:off x="541760" y="859956"/>
            <a:ext cx="13850615" cy="1173253"/>
          </a:xfrm>
          <a:prstGeom prst="rect">
            <a:avLst/>
          </a:prstGeom>
        </p:spPr>
        <p:txBody>
          <a:bodyPr lIns="0" tIns="0" rIns="0" bIns="0" rtlCol="0" anchor="t">
            <a:spAutoFit/>
          </a:bodyPr>
          <a:lstStyle/>
          <a:p>
            <a:pPr algn="l">
              <a:lnSpc>
                <a:spcPts val="9347"/>
              </a:lnSpc>
            </a:pPr>
            <a:r>
              <a:rPr lang="en-US" sz="7489">
                <a:solidFill>
                  <a:srgbClr val="1C1851"/>
                </a:solidFill>
                <a:latin typeface="WWF"/>
                <a:ea typeface="WWF"/>
                <a:cs typeface="WWF"/>
                <a:sym typeface="WWF"/>
              </a:rPr>
              <a:t>ALIENS! EXPLORING GENDER ROLES AND IDENTITIES</a:t>
            </a:r>
          </a:p>
        </p:txBody>
      </p:sp>
      <p:sp>
        <p:nvSpPr>
          <p:cNvPr id="32" name="TextBox 32"/>
          <p:cNvSpPr txBox="1"/>
          <p:nvPr/>
        </p:nvSpPr>
        <p:spPr>
          <a:xfrm>
            <a:off x="1594415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pic>
        <p:nvPicPr>
          <p:cNvPr id="33" name="Picture 32" descr="A cartoon of a ufo&#10;&#10;AI-generated content may be incorrect.">
            <a:extLst>
              <a:ext uri="{FF2B5EF4-FFF2-40B4-BE49-F238E27FC236}">
                <a16:creationId xmlns:a16="http://schemas.microsoft.com/office/drawing/2014/main" id="{CE2BBC07-B5B7-1CE3-B678-A23C25CE1956}"/>
              </a:ext>
            </a:extLst>
          </p:cNvPr>
          <p:cNvPicPr>
            <a:picLocks noChangeAspect="1"/>
          </p:cNvPicPr>
          <p:nvPr/>
        </p:nvPicPr>
        <p:blipFill>
          <a:blip r:embed="rId3"/>
          <a:stretch>
            <a:fillRect/>
          </a:stretch>
        </p:blipFill>
        <p:spPr>
          <a:xfrm>
            <a:off x="8914756" y="2631860"/>
            <a:ext cx="10220325" cy="90392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8F2"/>
        </a:solidFill>
        <a:effectLst/>
      </p:bgPr>
    </p:bg>
    <p:spTree>
      <p:nvGrpSpPr>
        <p:cNvPr id="1" name=""/>
        <p:cNvGrpSpPr/>
        <p:nvPr/>
      </p:nvGrpSpPr>
      <p:grpSpPr>
        <a:xfrm>
          <a:off x="0" y="0"/>
          <a:ext cx="0" cy="0"/>
          <a:chOff x="0" y="0"/>
          <a:chExt cx="0" cy="0"/>
        </a:xfrm>
      </p:grpSpPr>
      <p:sp>
        <p:nvSpPr>
          <p:cNvPr id="2" name="TextBox 2"/>
          <p:cNvSpPr txBox="1"/>
          <p:nvPr/>
        </p:nvSpPr>
        <p:spPr>
          <a:xfrm>
            <a:off x="3762664" y="6006114"/>
            <a:ext cx="5123165" cy="611505"/>
          </a:xfrm>
          <a:prstGeom prst="rect">
            <a:avLst/>
          </a:prstGeom>
        </p:spPr>
        <p:txBody>
          <a:bodyPr lIns="0" tIns="0" rIns="0" bIns="0" rtlCol="0" anchor="t">
            <a:spAutoFit/>
          </a:bodyPr>
          <a:lstStyle/>
          <a:p>
            <a:pPr algn="l">
              <a:lnSpc>
                <a:spcPts val="2459"/>
              </a:lnSpc>
            </a:pPr>
            <a:r>
              <a:rPr lang="en-US" sz="1999">
                <a:solidFill>
                  <a:srgbClr val="3B3677"/>
                </a:solidFill>
                <a:latin typeface="Open Sans"/>
                <a:ea typeface="Open Sans"/>
                <a:cs typeface="Open Sans"/>
                <a:sym typeface="Open Sans"/>
              </a:rPr>
              <a:t>= biological (can be changed but often with difficulty and is not binary)</a:t>
            </a:r>
          </a:p>
        </p:txBody>
      </p:sp>
      <p:sp>
        <p:nvSpPr>
          <p:cNvPr id="3" name="TextBox 3"/>
          <p:cNvSpPr txBox="1"/>
          <p:nvPr/>
        </p:nvSpPr>
        <p:spPr>
          <a:xfrm>
            <a:off x="9538745" y="6006114"/>
            <a:ext cx="4775430" cy="1830705"/>
          </a:xfrm>
          <a:prstGeom prst="rect">
            <a:avLst/>
          </a:prstGeom>
        </p:spPr>
        <p:txBody>
          <a:bodyPr lIns="0" tIns="0" rIns="0" bIns="0" rtlCol="0" anchor="t">
            <a:spAutoFit/>
          </a:bodyPr>
          <a:lstStyle/>
          <a:p>
            <a:pPr algn="l">
              <a:lnSpc>
                <a:spcPts val="2459"/>
              </a:lnSpc>
            </a:pPr>
            <a:r>
              <a:rPr lang="en-US" sz="1999">
                <a:solidFill>
                  <a:srgbClr val="3B3677"/>
                </a:solidFill>
                <a:latin typeface="Open Sans"/>
                <a:ea typeface="Open Sans"/>
                <a:cs typeface="Open Sans"/>
                <a:sym typeface="Open Sans"/>
              </a:rPr>
              <a:t>= social construct that defines what it means to be a man or women, boy or girl in a given society. Gender carries specific roles, status and expectations within households, communities and culture.</a:t>
            </a:r>
          </a:p>
        </p:txBody>
      </p:sp>
      <p:sp>
        <p:nvSpPr>
          <p:cNvPr id="4" name="TextBox 4"/>
          <p:cNvSpPr txBox="1"/>
          <p:nvPr/>
        </p:nvSpPr>
        <p:spPr>
          <a:xfrm>
            <a:off x="234612" y="9848888"/>
            <a:ext cx="7439024" cy="209550"/>
          </a:xfrm>
          <a:prstGeom prst="rect">
            <a:avLst/>
          </a:prstGeom>
        </p:spPr>
        <p:txBody>
          <a:bodyPr lIns="0" tIns="0" rIns="0" bIns="0" rtlCol="0" anchor="t">
            <a:spAutoFit/>
          </a:bodyPr>
          <a:lstStyle/>
          <a:p>
            <a:pPr algn="l">
              <a:lnSpc>
                <a:spcPts val="1620"/>
              </a:lnSpc>
            </a:pPr>
            <a:r>
              <a:rPr lang="en-US" sz="1350" b="1">
                <a:solidFill>
                  <a:srgbClr val="ED6436"/>
                </a:solidFill>
                <a:latin typeface="Open Sans Bold"/>
                <a:ea typeface="Open Sans Bold"/>
                <a:cs typeface="Open Sans Bold"/>
                <a:sym typeface="Open Sans Bold"/>
              </a:rPr>
              <a:t>Activity 1.4 </a:t>
            </a:r>
            <a:r>
              <a:rPr lang="en-US" sz="1350" b="1">
                <a:solidFill>
                  <a:srgbClr val="6F6BA0"/>
                </a:solidFill>
                <a:latin typeface="Open Sans Bold"/>
                <a:ea typeface="Open Sans Bold"/>
                <a:cs typeface="Open Sans Bold"/>
                <a:sym typeface="Open Sans Bold"/>
              </a:rPr>
              <a:t>- ALIENS! Exploring gender roles and identities</a:t>
            </a:r>
          </a:p>
        </p:txBody>
      </p:sp>
      <p:grpSp>
        <p:nvGrpSpPr>
          <p:cNvPr id="5" name="Group 5"/>
          <p:cNvGrpSpPr/>
          <p:nvPr/>
        </p:nvGrpSpPr>
        <p:grpSpPr>
          <a:xfrm>
            <a:off x="545646" y="684919"/>
            <a:ext cx="213136" cy="213136"/>
            <a:chOff x="0" y="0"/>
            <a:chExt cx="165049" cy="165049"/>
          </a:xfrm>
        </p:grpSpPr>
        <p:sp>
          <p:nvSpPr>
            <p:cNvPr id="6" name="Freeform 6"/>
            <p:cNvSpPr/>
            <p:nvPr/>
          </p:nvSpPr>
          <p:spPr>
            <a:xfrm>
              <a:off x="0" y="0"/>
              <a:ext cx="165100" cy="165100"/>
            </a:xfrm>
            <a:custGeom>
              <a:avLst/>
              <a:gdLst/>
              <a:ahLst/>
              <a:cxnLst/>
              <a:rect l="l" t="t" r="r" b="b"/>
              <a:pathLst>
                <a:path w="165100" h="165100">
                  <a:moveTo>
                    <a:pt x="0" y="82550"/>
                  </a:moveTo>
                  <a:cubicBezTo>
                    <a:pt x="0" y="36957"/>
                    <a:pt x="36957" y="0"/>
                    <a:pt x="82550" y="0"/>
                  </a:cubicBezTo>
                  <a:cubicBezTo>
                    <a:pt x="128143" y="0"/>
                    <a:pt x="165100" y="36957"/>
                    <a:pt x="165100" y="82550"/>
                  </a:cubicBezTo>
                  <a:cubicBezTo>
                    <a:pt x="165100" y="128143"/>
                    <a:pt x="128143" y="165100"/>
                    <a:pt x="82550" y="165100"/>
                  </a:cubicBezTo>
                  <a:cubicBezTo>
                    <a:pt x="36957" y="165100"/>
                    <a:pt x="0" y="128143"/>
                    <a:pt x="0" y="82550"/>
                  </a:cubicBezTo>
                  <a:close/>
                </a:path>
              </a:pathLst>
            </a:custGeom>
            <a:solidFill>
              <a:srgbClr val="88B32D"/>
            </a:solidFill>
          </p:spPr>
        </p:sp>
      </p:grpSp>
      <p:sp>
        <p:nvSpPr>
          <p:cNvPr id="7" name="TextBox 7"/>
          <p:cNvSpPr txBox="1"/>
          <p:nvPr/>
        </p:nvSpPr>
        <p:spPr>
          <a:xfrm>
            <a:off x="988253" y="602630"/>
            <a:ext cx="3928477" cy="344403"/>
          </a:xfrm>
          <a:prstGeom prst="rect">
            <a:avLst/>
          </a:prstGeom>
        </p:spPr>
        <p:txBody>
          <a:bodyPr lIns="0" tIns="0" rIns="0" bIns="0" rtlCol="0" anchor="t">
            <a:spAutoFit/>
          </a:bodyPr>
          <a:lstStyle/>
          <a:p>
            <a:pPr algn="l">
              <a:lnSpc>
                <a:spcPts val="2789"/>
              </a:lnSpc>
            </a:pPr>
            <a:r>
              <a:rPr lang="en-US" sz="2324">
                <a:solidFill>
                  <a:srgbClr val="3B3677"/>
                </a:solidFill>
                <a:latin typeface="WWF"/>
                <a:ea typeface="WWF"/>
                <a:cs typeface="WWF"/>
                <a:sym typeface="WWF"/>
              </a:rPr>
              <a:t>DAY 1 · FOUNDATIONAL GENDER KNOWLEDGE</a:t>
            </a:r>
          </a:p>
        </p:txBody>
      </p:sp>
      <p:sp>
        <p:nvSpPr>
          <p:cNvPr id="8" name="TextBox 8"/>
          <p:cNvSpPr txBox="1"/>
          <p:nvPr/>
        </p:nvSpPr>
        <p:spPr>
          <a:xfrm>
            <a:off x="541760" y="859956"/>
            <a:ext cx="4193998" cy="1173253"/>
          </a:xfrm>
          <a:prstGeom prst="rect">
            <a:avLst/>
          </a:prstGeom>
        </p:spPr>
        <p:txBody>
          <a:bodyPr lIns="0" tIns="0" rIns="0" bIns="0" rtlCol="0" anchor="t">
            <a:spAutoFit/>
          </a:bodyPr>
          <a:lstStyle/>
          <a:p>
            <a:pPr algn="l">
              <a:lnSpc>
                <a:spcPts val="9347"/>
              </a:lnSpc>
            </a:pPr>
            <a:r>
              <a:rPr lang="en-US" sz="7489">
                <a:solidFill>
                  <a:srgbClr val="1C1851"/>
                </a:solidFill>
                <a:latin typeface="WWF"/>
                <a:ea typeface="WWF"/>
                <a:cs typeface="WWF"/>
                <a:sym typeface="WWF"/>
              </a:rPr>
              <a:t>GENDER VS SEX</a:t>
            </a:r>
          </a:p>
        </p:txBody>
      </p:sp>
      <p:grpSp>
        <p:nvGrpSpPr>
          <p:cNvPr id="9" name="Group 9"/>
          <p:cNvGrpSpPr/>
          <p:nvPr/>
        </p:nvGrpSpPr>
        <p:grpSpPr>
          <a:xfrm>
            <a:off x="541760" y="2121153"/>
            <a:ext cx="1508683" cy="49484"/>
            <a:chOff x="0" y="0"/>
            <a:chExt cx="397349" cy="13033"/>
          </a:xfrm>
        </p:grpSpPr>
        <p:sp>
          <p:nvSpPr>
            <p:cNvPr id="10" name="Freeform 10"/>
            <p:cNvSpPr/>
            <p:nvPr/>
          </p:nvSpPr>
          <p:spPr>
            <a:xfrm>
              <a:off x="0" y="0"/>
              <a:ext cx="397349" cy="13033"/>
            </a:xfrm>
            <a:custGeom>
              <a:avLst/>
              <a:gdLst/>
              <a:ahLst/>
              <a:cxnLst/>
              <a:rect l="l" t="t" r="r" b="b"/>
              <a:pathLst>
                <a:path w="397349" h="13033">
                  <a:moveTo>
                    <a:pt x="0" y="0"/>
                  </a:moveTo>
                  <a:lnTo>
                    <a:pt x="397349" y="0"/>
                  </a:lnTo>
                  <a:lnTo>
                    <a:pt x="397349" y="13033"/>
                  </a:lnTo>
                  <a:lnTo>
                    <a:pt x="0" y="13033"/>
                  </a:lnTo>
                  <a:close/>
                </a:path>
              </a:pathLst>
            </a:custGeom>
            <a:solidFill>
              <a:srgbClr val="88B32D"/>
            </a:solidFill>
          </p:spPr>
        </p:sp>
        <p:sp>
          <p:nvSpPr>
            <p:cNvPr id="11" name="TextBox 11"/>
            <p:cNvSpPr txBox="1"/>
            <p:nvPr/>
          </p:nvSpPr>
          <p:spPr>
            <a:xfrm>
              <a:off x="0" y="0"/>
              <a:ext cx="397349" cy="13033"/>
            </a:xfrm>
            <a:prstGeom prst="rect">
              <a:avLst/>
            </a:prstGeom>
          </p:spPr>
          <p:txBody>
            <a:bodyPr lIns="50800" tIns="50800" rIns="50800" bIns="50800" rtlCol="0" anchor="ctr"/>
            <a:lstStyle/>
            <a:p>
              <a:pPr algn="ctr">
                <a:lnSpc>
                  <a:spcPts val="1620"/>
                </a:lnSpc>
              </a:pPr>
              <a:endParaRPr/>
            </a:p>
          </p:txBody>
        </p:sp>
      </p:grpSp>
      <p:grpSp>
        <p:nvGrpSpPr>
          <p:cNvPr id="12" name="Group 12"/>
          <p:cNvGrpSpPr/>
          <p:nvPr/>
        </p:nvGrpSpPr>
        <p:grpSpPr>
          <a:xfrm>
            <a:off x="282440" y="9590408"/>
            <a:ext cx="17677643" cy="16248"/>
            <a:chOff x="0" y="0"/>
            <a:chExt cx="20726400" cy="19050"/>
          </a:xfrm>
        </p:grpSpPr>
        <p:sp>
          <p:nvSpPr>
            <p:cNvPr id="13" name="Freeform 13"/>
            <p:cNvSpPr/>
            <p:nvPr/>
          </p:nvSpPr>
          <p:spPr>
            <a:xfrm>
              <a:off x="0" y="0"/>
              <a:ext cx="20726400" cy="19050"/>
            </a:xfrm>
            <a:custGeom>
              <a:avLst/>
              <a:gdLst/>
              <a:ahLst/>
              <a:cxnLst/>
              <a:rect l="l" t="t" r="r" b="b"/>
              <a:pathLst>
                <a:path w="20726400" h="19050">
                  <a:moveTo>
                    <a:pt x="0" y="0"/>
                  </a:moveTo>
                  <a:lnTo>
                    <a:pt x="20726400" y="0"/>
                  </a:lnTo>
                  <a:lnTo>
                    <a:pt x="20726400" y="19050"/>
                  </a:lnTo>
                  <a:lnTo>
                    <a:pt x="0" y="19050"/>
                  </a:lnTo>
                  <a:close/>
                </a:path>
              </a:pathLst>
            </a:custGeom>
            <a:solidFill>
              <a:srgbClr val="E6E2F0"/>
            </a:solidFill>
          </p:spPr>
        </p:sp>
      </p:grpSp>
      <p:sp>
        <p:nvSpPr>
          <p:cNvPr id="14" name="TextBox 14"/>
          <p:cNvSpPr txBox="1"/>
          <p:nvPr/>
        </p:nvSpPr>
        <p:spPr>
          <a:xfrm>
            <a:off x="15944150" y="9829800"/>
            <a:ext cx="2076450" cy="228600"/>
          </a:xfrm>
          <a:prstGeom prst="rect">
            <a:avLst/>
          </a:prstGeom>
        </p:spPr>
        <p:txBody>
          <a:bodyPr lIns="0" tIns="0" rIns="0" bIns="0" rtlCol="0" anchor="t">
            <a:spAutoFit/>
          </a:bodyPr>
          <a:lstStyle/>
          <a:p>
            <a:pPr marL="0" lvl="0" indent="0" algn="r">
              <a:lnSpc>
                <a:spcPts val="1847"/>
              </a:lnSpc>
              <a:spcBef>
                <a:spcPct val="0"/>
              </a:spcBef>
            </a:pPr>
            <a:r>
              <a:rPr lang="en-US" sz="1539" u="none" strike="noStrike">
                <a:solidFill>
                  <a:srgbClr val="6F6BA0"/>
                </a:solidFill>
                <a:latin typeface="WWF"/>
                <a:ea typeface="WWF"/>
                <a:cs typeface="WWF"/>
                <a:sym typeface="WWF"/>
              </a:rPr>
              <a:t>TRAINING OF TRAINERS MANUAL</a:t>
            </a:r>
          </a:p>
        </p:txBody>
      </p:sp>
      <p:grpSp>
        <p:nvGrpSpPr>
          <p:cNvPr id="15" name="Group 15"/>
          <p:cNvGrpSpPr/>
          <p:nvPr/>
        </p:nvGrpSpPr>
        <p:grpSpPr>
          <a:xfrm>
            <a:off x="3737261" y="3100071"/>
            <a:ext cx="5148569" cy="2635769"/>
            <a:chOff x="0" y="0"/>
            <a:chExt cx="1228842" cy="629096"/>
          </a:xfrm>
        </p:grpSpPr>
        <p:sp>
          <p:nvSpPr>
            <p:cNvPr id="16" name="Freeform 16"/>
            <p:cNvSpPr/>
            <p:nvPr/>
          </p:nvSpPr>
          <p:spPr>
            <a:xfrm>
              <a:off x="0" y="0"/>
              <a:ext cx="1228842" cy="629096"/>
            </a:xfrm>
            <a:custGeom>
              <a:avLst/>
              <a:gdLst/>
              <a:ahLst/>
              <a:cxnLst/>
              <a:rect l="l" t="t" r="r" b="b"/>
              <a:pathLst>
                <a:path w="1228842" h="629096">
                  <a:moveTo>
                    <a:pt x="28570" y="0"/>
                  </a:moveTo>
                  <a:lnTo>
                    <a:pt x="1200271" y="0"/>
                  </a:lnTo>
                  <a:cubicBezTo>
                    <a:pt x="1216050" y="0"/>
                    <a:pt x="1228842" y="12791"/>
                    <a:pt x="1228842" y="28570"/>
                  </a:cubicBezTo>
                  <a:lnTo>
                    <a:pt x="1228842" y="600526"/>
                  </a:lnTo>
                  <a:cubicBezTo>
                    <a:pt x="1228842" y="616305"/>
                    <a:pt x="1216050" y="629096"/>
                    <a:pt x="1200271" y="629096"/>
                  </a:cubicBezTo>
                  <a:lnTo>
                    <a:pt x="28570" y="629096"/>
                  </a:lnTo>
                  <a:cubicBezTo>
                    <a:pt x="20993" y="629096"/>
                    <a:pt x="13726" y="626086"/>
                    <a:pt x="8368" y="620728"/>
                  </a:cubicBezTo>
                  <a:cubicBezTo>
                    <a:pt x="3010" y="615370"/>
                    <a:pt x="0" y="608103"/>
                    <a:pt x="0" y="600526"/>
                  </a:cubicBezTo>
                  <a:lnTo>
                    <a:pt x="0" y="28570"/>
                  </a:lnTo>
                  <a:cubicBezTo>
                    <a:pt x="0" y="20993"/>
                    <a:pt x="3010" y="13726"/>
                    <a:pt x="8368" y="8368"/>
                  </a:cubicBezTo>
                  <a:cubicBezTo>
                    <a:pt x="13726" y="3010"/>
                    <a:pt x="20993" y="0"/>
                    <a:pt x="28570" y="0"/>
                  </a:cubicBezTo>
                  <a:close/>
                </a:path>
              </a:pathLst>
            </a:custGeom>
            <a:solidFill>
              <a:srgbClr val="D86301"/>
            </a:solidFill>
            <a:ln cap="sq">
              <a:noFill/>
              <a:prstDash val="sysDot"/>
              <a:miter/>
            </a:ln>
          </p:spPr>
        </p:sp>
        <p:sp>
          <p:nvSpPr>
            <p:cNvPr id="17" name="TextBox 17"/>
            <p:cNvSpPr txBox="1"/>
            <p:nvPr/>
          </p:nvSpPr>
          <p:spPr>
            <a:xfrm>
              <a:off x="0" y="-180975"/>
              <a:ext cx="1228842" cy="810071"/>
            </a:xfrm>
            <a:prstGeom prst="rect">
              <a:avLst/>
            </a:prstGeom>
          </p:spPr>
          <p:txBody>
            <a:bodyPr lIns="50800" tIns="50800" rIns="50800" bIns="50800" rtlCol="0" anchor="ctr"/>
            <a:lstStyle/>
            <a:p>
              <a:pPr algn="ctr">
                <a:lnSpc>
                  <a:spcPts val="6551"/>
                </a:lnSpc>
              </a:pPr>
              <a:endParaRPr/>
            </a:p>
          </p:txBody>
        </p:sp>
      </p:grpSp>
      <p:grpSp>
        <p:nvGrpSpPr>
          <p:cNvPr id="18" name="Group 18"/>
          <p:cNvGrpSpPr/>
          <p:nvPr/>
        </p:nvGrpSpPr>
        <p:grpSpPr>
          <a:xfrm>
            <a:off x="9402170" y="3146353"/>
            <a:ext cx="5148569" cy="2635769"/>
            <a:chOff x="0" y="0"/>
            <a:chExt cx="1228842" cy="629096"/>
          </a:xfrm>
        </p:grpSpPr>
        <p:sp>
          <p:nvSpPr>
            <p:cNvPr id="19" name="Freeform 19"/>
            <p:cNvSpPr/>
            <p:nvPr/>
          </p:nvSpPr>
          <p:spPr>
            <a:xfrm>
              <a:off x="0" y="0"/>
              <a:ext cx="1228842" cy="629096"/>
            </a:xfrm>
            <a:custGeom>
              <a:avLst/>
              <a:gdLst/>
              <a:ahLst/>
              <a:cxnLst/>
              <a:rect l="l" t="t" r="r" b="b"/>
              <a:pathLst>
                <a:path w="1228842" h="629096">
                  <a:moveTo>
                    <a:pt x="28570" y="0"/>
                  </a:moveTo>
                  <a:lnTo>
                    <a:pt x="1200271" y="0"/>
                  </a:lnTo>
                  <a:cubicBezTo>
                    <a:pt x="1216050" y="0"/>
                    <a:pt x="1228842" y="12791"/>
                    <a:pt x="1228842" y="28570"/>
                  </a:cubicBezTo>
                  <a:lnTo>
                    <a:pt x="1228842" y="600526"/>
                  </a:lnTo>
                  <a:cubicBezTo>
                    <a:pt x="1228842" y="616305"/>
                    <a:pt x="1216050" y="629096"/>
                    <a:pt x="1200271" y="629096"/>
                  </a:cubicBezTo>
                  <a:lnTo>
                    <a:pt x="28570" y="629096"/>
                  </a:lnTo>
                  <a:cubicBezTo>
                    <a:pt x="20993" y="629096"/>
                    <a:pt x="13726" y="626086"/>
                    <a:pt x="8368" y="620728"/>
                  </a:cubicBezTo>
                  <a:cubicBezTo>
                    <a:pt x="3010" y="615370"/>
                    <a:pt x="0" y="608103"/>
                    <a:pt x="0" y="600526"/>
                  </a:cubicBezTo>
                  <a:lnTo>
                    <a:pt x="0" y="28570"/>
                  </a:lnTo>
                  <a:cubicBezTo>
                    <a:pt x="0" y="20993"/>
                    <a:pt x="3010" y="13726"/>
                    <a:pt x="8368" y="8368"/>
                  </a:cubicBezTo>
                  <a:cubicBezTo>
                    <a:pt x="13726" y="3010"/>
                    <a:pt x="20993" y="0"/>
                    <a:pt x="28570" y="0"/>
                  </a:cubicBezTo>
                  <a:close/>
                </a:path>
              </a:pathLst>
            </a:custGeom>
            <a:solidFill>
              <a:srgbClr val="88B32D"/>
            </a:solidFill>
            <a:ln cap="sq">
              <a:noFill/>
              <a:prstDash val="sysDot"/>
              <a:miter/>
            </a:ln>
          </p:spPr>
        </p:sp>
        <p:sp>
          <p:nvSpPr>
            <p:cNvPr id="20" name="TextBox 20"/>
            <p:cNvSpPr txBox="1"/>
            <p:nvPr/>
          </p:nvSpPr>
          <p:spPr>
            <a:xfrm>
              <a:off x="0" y="-180975"/>
              <a:ext cx="1228842" cy="810071"/>
            </a:xfrm>
            <a:prstGeom prst="rect">
              <a:avLst/>
            </a:prstGeom>
          </p:spPr>
          <p:txBody>
            <a:bodyPr lIns="50800" tIns="50800" rIns="50800" bIns="50800" rtlCol="0" anchor="ctr"/>
            <a:lstStyle/>
            <a:p>
              <a:pPr algn="ctr">
                <a:lnSpc>
                  <a:spcPts val="6551"/>
                </a:lnSpc>
              </a:pPr>
              <a:endParaRPr/>
            </a:p>
          </p:txBody>
        </p:sp>
      </p:grpSp>
      <p:grpSp>
        <p:nvGrpSpPr>
          <p:cNvPr id="21" name="Group 21"/>
          <p:cNvGrpSpPr/>
          <p:nvPr/>
        </p:nvGrpSpPr>
        <p:grpSpPr>
          <a:xfrm>
            <a:off x="4717243" y="3655129"/>
            <a:ext cx="2778009" cy="1525653"/>
            <a:chOff x="0" y="0"/>
            <a:chExt cx="5727725" cy="3145606"/>
          </a:xfrm>
        </p:grpSpPr>
        <p:sp>
          <p:nvSpPr>
            <p:cNvPr id="22" name="Freeform 22"/>
            <p:cNvSpPr/>
            <p:nvPr/>
          </p:nvSpPr>
          <p:spPr>
            <a:xfrm>
              <a:off x="0" y="0"/>
              <a:ext cx="5727722" cy="3145607"/>
            </a:xfrm>
            <a:custGeom>
              <a:avLst/>
              <a:gdLst/>
              <a:ahLst/>
              <a:cxnLst/>
              <a:rect l="l" t="t" r="r" b="b"/>
              <a:pathLst>
                <a:path w="5727722" h="3145607">
                  <a:moveTo>
                    <a:pt x="0" y="0"/>
                  </a:moveTo>
                  <a:lnTo>
                    <a:pt x="5727722" y="0"/>
                  </a:lnTo>
                  <a:lnTo>
                    <a:pt x="5727722" y="3145607"/>
                  </a:lnTo>
                  <a:lnTo>
                    <a:pt x="0" y="3145607"/>
                  </a:lnTo>
                  <a:close/>
                </a:path>
              </a:pathLst>
            </a:custGeom>
            <a:blipFill>
              <a:blip r:embed="rId3">
                <a:alphaModFix amt="0"/>
              </a:blip>
              <a:stretch>
                <a:fillRect t="-1101" r="-70550" b="-19919"/>
              </a:stretch>
            </a:blipFill>
          </p:spPr>
        </p:sp>
        <p:sp>
          <p:nvSpPr>
            <p:cNvPr id="23" name="TextBox 23"/>
            <p:cNvSpPr txBox="1"/>
            <p:nvPr/>
          </p:nvSpPr>
          <p:spPr>
            <a:xfrm>
              <a:off x="0" y="-66675"/>
              <a:ext cx="5727725" cy="3212281"/>
            </a:xfrm>
            <a:prstGeom prst="rect">
              <a:avLst/>
            </a:prstGeom>
          </p:spPr>
          <p:txBody>
            <a:bodyPr lIns="0" tIns="0" rIns="0" bIns="0" rtlCol="0" anchor="ctr"/>
            <a:lstStyle/>
            <a:p>
              <a:pPr algn="ctr">
                <a:lnSpc>
                  <a:spcPts val="9293"/>
                </a:lnSpc>
              </a:pPr>
              <a:r>
                <a:rPr lang="en-US" sz="7148">
                  <a:solidFill>
                    <a:srgbClr val="FFFFFF"/>
                  </a:solidFill>
                  <a:latin typeface="WWF"/>
                  <a:ea typeface="WWF"/>
                  <a:cs typeface="WWF"/>
                  <a:sym typeface="WWF"/>
                </a:rPr>
                <a:t>SEX</a:t>
              </a:r>
            </a:p>
          </p:txBody>
        </p:sp>
      </p:grpSp>
      <p:grpSp>
        <p:nvGrpSpPr>
          <p:cNvPr id="24" name="Group 24"/>
          <p:cNvGrpSpPr/>
          <p:nvPr/>
        </p:nvGrpSpPr>
        <p:grpSpPr>
          <a:xfrm>
            <a:off x="10405459" y="3655129"/>
            <a:ext cx="3141990" cy="1525653"/>
            <a:chOff x="0" y="0"/>
            <a:chExt cx="6478185" cy="3145606"/>
          </a:xfrm>
        </p:grpSpPr>
        <p:sp>
          <p:nvSpPr>
            <p:cNvPr id="25" name="Freeform 25"/>
            <p:cNvSpPr/>
            <p:nvPr/>
          </p:nvSpPr>
          <p:spPr>
            <a:xfrm>
              <a:off x="0" y="0"/>
              <a:ext cx="6478181" cy="3145607"/>
            </a:xfrm>
            <a:custGeom>
              <a:avLst/>
              <a:gdLst/>
              <a:ahLst/>
              <a:cxnLst/>
              <a:rect l="l" t="t" r="r" b="b"/>
              <a:pathLst>
                <a:path w="6478181" h="3145607">
                  <a:moveTo>
                    <a:pt x="0" y="0"/>
                  </a:moveTo>
                  <a:lnTo>
                    <a:pt x="6478181" y="0"/>
                  </a:lnTo>
                  <a:lnTo>
                    <a:pt x="6478181" y="3145607"/>
                  </a:lnTo>
                  <a:lnTo>
                    <a:pt x="0" y="3145607"/>
                  </a:lnTo>
                  <a:close/>
                </a:path>
              </a:pathLst>
            </a:custGeom>
            <a:blipFill>
              <a:blip r:embed="rId3">
                <a:alphaModFix amt="0"/>
              </a:blip>
              <a:stretch>
                <a:fillRect t="-1101" r="-50793" b="-19919"/>
              </a:stretch>
            </a:blipFill>
          </p:spPr>
        </p:sp>
        <p:sp>
          <p:nvSpPr>
            <p:cNvPr id="26" name="TextBox 26"/>
            <p:cNvSpPr txBox="1"/>
            <p:nvPr/>
          </p:nvSpPr>
          <p:spPr>
            <a:xfrm>
              <a:off x="0" y="-66675"/>
              <a:ext cx="6478185" cy="3212281"/>
            </a:xfrm>
            <a:prstGeom prst="rect">
              <a:avLst/>
            </a:prstGeom>
          </p:spPr>
          <p:txBody>
            <a:bodyPr lIns="0" tIns="0" rIns="0" bIns="0" rtlCol="0" anchor="ctr"/>
            <a:lstStyle/>
            <a:p>
              <a:pPr algn="ctr">
                <a:lnSpc>
                  <a:spcPts val="9293"/>
                </a:lnSpc>
              </a:pPr>
              <a:r>
                <a:rPr lang="en-US" sz="7148">
                  <a:solidFill>
                    <a:srgbClr val="FFFFFF"/>
                  </a:solidFill>
                  <a:latin typeface="WWF"/>
                  <a:ea typeface="WWF"/>
                  <a:cs typeface="WWF"/>
                  <a:sym typeface="WWF"/>
                </a:rPr>
                <a:t>GENDER</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298f818-125f-4089-9c9b-2c4d1efea224" xsi:nil="true"/>
    <lcf76f155ced4ddcb4097134ff3c332f xmlns="c5db637f-f6a6-404e-95d9-c1fc8a5bbb0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59293BDD39F794D81A967DED8C90176" ma:contentTypeVersion="12" ma:contentTypeDescription="Create a new document." ma:contentTypeScope="" ma:versionID="2a14adf8b0b224888f3dfb7ae20075bd">
  <xsd:schema xmlns:xsd="http://www.w3.org/2001/XMLSchema" xmlns:xs="http://www.w3.org/2001/XMLSchema" xmlns:p="http://schemas.microsoft.com/office/2006/metadata/properties" xmlns:ns2="c5db637f-f6a6-404e-95d9-c1fc8a5bbb08" xmlns:ns3="7298f818-125f-4089-9c9b-2c4d1efea224" targetNamespace="http://schemas.microsoft.com/office/2006/metadata/properties" ma:root="true" ma:fieldsID="b9fce0323b406e69bb67499ef4fc1a40" ns2:_="" ns3:_="">
    <xsd:import namespace="c5db637f-f6a6-404e-95d9-c1fc8a5bbb08"/>
    <xsd:import namespace="7298f818-125f-4089-9c9b-2c4d1efea22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db637f-f6a6-404e-95d9-c1fc8a5bbb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a6bb995-bb12-4683-a99c-b3ec5575b3e0"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BillingMetadata" ma:index="18" nillable="true" ma:displayName="MediaServiceBillingMetadata" ma:hidden="true" ma:internalName="MediaServiceBillingMetadata" ma:readOnly="true">
      <xsd:simpleType>
        <xsd:restriction base="dms:Note"/>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98f818-125f-4089-9c9b-2c4d1efea22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04c33a6-a250-4c2b-b839-1a94c7b31c04}" ma:internalName="TaxCatchAll" ma:showField="CatchAllData" ma:web="7298f818-125f-4089-9c9b-2c4d1efea2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3F65B1-A87A-4152-BF09-31ABFFD225FA}">
  <ds:schemaRefs>
    <ds:schemaRef ds:uri="http://schemas.microsoft.com/office/2006/metadata/properties"/>
    <ds:schemaRef ds:uri="http://schemas.microsoft.com/office/infopath/2007/PartnerControls"/>
    <ds:schemaRef ds:uri="7298f818-125f-4089-9c9b-2c4d1efea224"/>
    <ds:schemaRef ds:uri="c5db637f-f6a6-404e-95d9-c1fc8a5bbb08"/>
  </ds:schemaRefs>
</ds:datastoreItem>
</file>

<file path=customXml/itemProps2.xml><?xml version="1.0" encoding="utf-8"?>
<ds:datastoreItem xmlns:ds="http://schemas.openxmlformats.org/officeDocument/2006/customXml" ds:itemID="{A9BC37AC-3A86-47AC-B99A-1D569DAC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db637f-f6a6-404e-95d9-c1fc8a5bbb08"/>
    <ds:schemaRef ds:uri="7298f818-125f-4089-9c9b-2c4d1efea2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CD8C85A-C99B-49A1-B0B2-A3ACDB2C505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58</Slides>
  <Notes>58</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GBV-ToT-Workshop-Deck v1.5</dc:title>
  <cp:revision>85</cp:revision>
  <dcterms:created xsi:type="dcterms:W3CDTF">2006-08-16T00:00:00Z</dcterms:created>
  <dcterms:modified xsi:type="dcterms:W3CDTF">2026-07-01T04:51:24Z</dcterms:modified>
  <dc:identifier>DAHLNuyys4I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0x010100859293BDD39F794D81A967DED8C90176</vt:lpwstr>
  </property>
</Properties>
</file>